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4"/>
  </p:notesMasterIdLst>
  <p:sldIdLst>
    <p:sldId id="256" r:id="rId2"/>
    <p:sldId id="284" r:id="rId3"/>
    <p:sldId id="285" r:id="rId4"/>
    <p:sldId id="286" r:id="rId5"/>
    <p:sldId id="269" r:id="rId6"/>
    <p:sldId id="270" r:id="rId7"/>
    <p:sldId id="271" r:id="rId8"/>
    <p:sldId id="272" r:id="rId9"/>
    <p:sldId id="273" r:id="rId10"/>
    <p:sldId id="274" r:id="rId11"/>
    <p:sldId id="275" r:id="rId12"/>
    <p:sldId id="276" r:id="rId13"/>
    <p:sldId id="277" r:id="rId14"/>
    <p:sldId id="278" r:id="rId15"/>
    <p:sldId id="279" r:id="rId16"/>
    <p:sldId id="280" r:id="rId17"/>
    <p:sldId id="292" r:id="rId18"/>
    <p:sldId id="293" r:id="rId19"/>
    <p:sldId id="294" r:id="rId20"/>
    <p:sldId id="295" r:id="rId21"/>
    <p:sldId id="296" r:id="rId22"/>
    <p:sldId id="282" r:id="rId23"/>
    <p:sldId id="283" r:id="rId24"/>
    <p:sldId id="263" r:id="rId25"/>
    <p:sldId id="259" r:id="rId26"/>
    <p:sldId id="261" r:id="rId27"/>
    <p:sldId id="290" r:id="rId28"/>
    <p:sldId id="297" r:id="rId29"/>
    <p:sldId id="287" r:id="rId30"/>
    <p:sldId id="289" r:id="rId31"/>
    <p:sldId id="291"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47" d="100"/>
          <a:sy n="47" d="100"/>
        </p:scale>
        <p:origin x="24" y="1524"/>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CA41C-1C8E-4ACD-9FE4-B277DF8F2EC7}" type="datetimeFigureOut">
              <a:rPr lang="en-US" smtClean="0"/>
              <a:t>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34765-544F-43B2-BA07-5AECBAEBCC54}" type="slidenum">
              <a:rPr lang="en-US" smtClean="0"/>
              <a:t>‹#›</a:t>
            </a:fld>
            <a:endParaRPr lang="en-US"/>
          </a:p>
        </p:txBody>
      </p:sp>
    </p:spTree>
    <p:extLst>
      <p:ext uri="{BB962C8B-B14F-4D97-AF65-F5344CB8AC3E}">
        <p14:creationId xmlns:p14="http://schemas.microsoft.com/office/powerpoint/2010/main" val="188019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0A4D3B-EFF4-4CC9-834D-A260D51CDCB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2"/>
          <p:cNvSpPr>
            <a:spLocks noGrp="1" noRot="1" noChangeAspect="1" noChangeArrowheads="1" noTextEdit="1"/>
          </p:cNvSpPr>
          <p:nvPr>
            <p:ph type="sldImg"/>
          </p:nvPr>
        </p:nvSpPr>
        <p:spPr>
          <a:xfrm>
            <a:off x="393700" y="692150"/>
            <a:ext cx="6070600" cy="3416300"/>
          </a:xfrm>
          <a:ln w="12700" cap="flat">
            <a:solidFill>
              <a:schemeClr val="tx1"/>
            </a:solidFill>
          </a:ln>
        </p:spPr>
      </p:sp>
      <p:sp>
        <p:nvSpPr>
          <p:cNvPr id="14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317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2192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1800">
                <a:latin typeface="Arial" charset="0"/>
                <a:cs typeface="Arial"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1800">
                <a:latin typeface="Arial" charset="0"/>
                <a:cs typeface="Arial" charset="0"/>
              </a:endParaRPr>
            </a:p>
          </p:txBody>
        </p:sp>
        <p:sp>
          <p:nvSpPr>
            <p:cNvPr id="8" name="Freeform 6"/>
            <p:cNvSpPr>
              <a:spLocks/>
            </p:cNvSpPr>
            <p:nvPr/>
          </p:nvSpPr>
          <p:spPr bwMode="hidden">
            <a:xfrm>
              <a:off x="4038" y="3577"/>
              <a:ext cx="1720" cy="65"/>
            </a:xfrm>
            <a:custGeom>
              <a:avLst/>
              <a:gdLst>
                <a:gd name="T0" fmla="*/ 1690 w 1722"/>
                <a:gd name="T1" fmla="*/ 50 h 66"/>
                <a:gd name="T2" fmla="*/ 1690 w 1722"/>
                <a:gd name="T3" fmla="*/ 44 h 66"/>
                <a:gd name="T4" fmla="*/ 0 w 1722"/>
                <a:gd name="T5" fmla="*/ 0 h 66"/>
                <a:gd name="T6" fmla="*/ 0 w 1722"/>
                <a:gd name="T7" fmla="*/ 33 h 66"/>
                <a:gd name="T8" fmla="*/ 1690 w 1722"/>
                <a:gd name="T9" fmla="*/ 50 h 66"/>
                <a:gd name="T10" fmla="*/ 1690 w 1722"/>
                <a:gd name="T11" fmla="*/ 5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1800">
                <a:latin typeface="Arial" charset="0"/>
                <a:cs typeface="Arial" charset="0"/>
              </a:endParaRPr>
            </a:p>
          </p:txBody>
        </p:sp>
        <p:sp>
          <p:nvSpPr>
            <p:cNvPr id="10" name="Freeform 8"/>
            <p:cNvSpPr>
              <a:spLocks/>
            </p:cNvSpPr>
            <p:nvPr/>
          </p:nvSpPr>
          <p:spPr bwMode="hidden">
            <a:xfrm>
              <a:off x="4784" y="3702"/>
              <a:ext cx="974" cy="101"/>
            </a:xfrm>
            <a:custGeom>
              <a:avLst/>
              <a:gdLst>
                <a:gd name="T0" fmla="*/ 959 w 975"/>
                <a:gd name="T1" fmla="*/ 48 h 101"/>
                <a:gd name="T2" fmla="*/ 959 w 975"/>
                <a:gd name="T3" fmla="*/ 0 h 101"/>
                <a:gd name="T4" fmla="*/ 0 w 975"/>
                <a:gd name="T5" fmla="*/ 24 h 101"/>
                <a:gd name="T6" fmla="*/ 0 w 975"/>
                <a:gd name="T7" fmla="*/ 101 h 101"/>
                <a:gd name="T8" fmla="*/ 959 w 975"/>
                <a:gd name="T9" fmla="*/ 48 h 101"/>
                <a:gd name="T10" fmla="*/ 95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9"/>
            <p:cNvSpPr>
              <a:spLocks/>
            </p:cNvSpPr>
            <p:nvPr/>
          </p:nvSpPr>
          <p:spPr bwMode="hidden">
            <a:xfrm>
              <a:off x="3619" y="3815"/>
              <a:ext cx="2139" cy="198"/>
            </a:xfrm>
            <a:custGeom>
              <a:avLst/>
              <a:gdLst>
                <a:gd name="T0" fmla="*/ 2109 w 2141"/>
                <a:gd name="T1" fmla="*/ 0 h 198"/>
                <a:gd name="T2" fmla="*/ 0 w 2141"/>
                <a:gd name="T3" fmla="*/ 156 h 198"/>
                <a:gd name="T4" fmla="*/ 0 w 2141"/>
                <a:gd name="T5" fmla="*/ 198 h 198"/>
                <a:gd name="T6" fmla="*/ 2109 w 2141"/>
                <a:gd name="T7" fmla="*/ 0 h 198"/>
                <a:gd name="T8" fmla="*/ 210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latin typeface="Arial" charset="0"/>
                <a:cs typeface="Arial" charset="0"/>
              </a:endParaRPr>
            </a:p>
          </p:txBody>
        </p:sp>
        <p:sp>
          <p:nvSpPr>
            <p:cNvPr id="13" name="Freeform 11"/>
            <p:cNvSpPr>
              <a:spLocks/>
            </p:cNvSpPr>
            <p:nvPr/>
          </p:nvSpPr>
          <p:spPr bwMode="hidden">
            <a:xfrm>
              <a:off x="2097" y="4043"/>
              <a:ext cx="2514" cy="276"/>
            </a:xfrm>
            <a:custGeom>
              <a:avLst/>
              <a:gdLst>
                <a:gd name="T0" fmla="*/ 2134 w 2517"/>
                <a:gd name="T1" fmla="*/ 276 h 276"/>
                <a:gd name="T2" fmla="*/ 2469 w 2517"/>
                <a:gd name="T3" fmla="*/ 204 h 276"/>
                <a:gd name="T4" fmla="*/ 2212 w 2517"/>
                <a:gd name="T5" fmla="*/ 0 h 276"/>
                <a:gd name="T6" fmla="*/ 0 w 2517"/>
                <a:gd name="T7" fmla="*/ 276 h 276"/>
                <a:gd name="T8" fmla="*/ 2134 w 2517"/>
                <a:gd name="T9" fmla="*/ 276 h 276"/>
                <a:gd name="T10" fmla="*/ 213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1800">
                <a:latin typeface="Arial" charset="0"/>
                <a:cs typeface="Arial" charset="0"/>
              </a:endParaRPr>
            </a:p>
          </p:txBody>
        </p:sp>
        <p:sp>
          <p:nvSpPr>
            <p:cNvPr id="15" name="Freeform 13"/>
            <p:cNvSpPr>
              <a:spLocks/>
            </p:cNvSpPr>
            <p:nvPr/>
          </p:nvSpPr>
          <p:spPr bwMode="hidden">
            <a:xfrm>
              <a:off x="5030" y="3151"/>
              <a:ext cx="728" cy="240"/>
            </a:xfrm>
            <a:custGeom>
              <a:avLst/>
              <a:gdLst>
                <a:gd name="T0" fmla="*/ 713 w 729"/>
                <a:gd name="T1" fmla="*/ 240 h 240"/>
                <a:gd name="T2" fmla="*/ 0 w 729"/>
                <a:gd name="T3" fmla="*/ 0 h 240"/>
                <a:gd name="T4" fmla="*/ 0 w 729"/>
                <a:gd name="T5" fmla="*/ 6 h 240"/>
                <a:gd name="T6" fmla="*/ 713 w 729"/>
                <a:gd name="T7" fmla="*/ 240 h 240"/>
                <a:gd name="T8" fmla="*/ 71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17" name="Freeform 15"/>
            <p:cNvSpPr>
              <a:spLocks/>
            </p:cNvSpPr>
            <p:nvPr/>
          </p:nvSpPr>
          <p:spPr bwMode="hidden">
            <a:xfrm>
              <a:off x="5030" y="3049"/>
              <a:ext cx="728" cy="318"/>
            </a:xfrm>
            <a:custGeom>
              <a:avLst/>
              <a:gdLst>
                <a:gd name="T0" fmla="*/ 713 w 729"/>
                <a:gd name="T1" fmla="*/ 318 h 318"/>
                <a:gd name="T2" fmla="*/ 713 w 729"/>
                <a:gd name="T3" fmla="*/ 312 h 318"/>
                <a:gd name="T4" fmla="*/ 0 w 729"/>
                <a:gd name="T5" fmla="*/ 0 h 318"/>
                <a:gd name="T6" fmla="*/ 0 w 729"/>
                <a:gd name="T7" fmla="*/ 54 h 318"/>
                <a:gd name="T8" fmla="*/ 713 w 729"/>
                <a:gd name="T9" fmla="*/ 318 h 318"/>
                <a:gd name="T10" fmla="*/ 71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1800">
                <a:latin typeface="Arial" charset="0"/>
                <a:cs typeface="Arial"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1800">
                <a:latin typeface="Arial" charset="0"/>
                <a:cs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latin typeface="Arial" charset="0"/>
                <a:cs typeface="Arial"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1800">
                <a:latin typeface="Arial" charset="0"/>
                <a:cs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1800">
                <a:latin typeface="Arial" charset="0"/>
                <a:cs typeface="Arial"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latin typeface="Arial" charset="0"/>
                <a:cs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29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1800">
                <a:latin typeface="Arial" charset="0"/>
                <a:cs typeface="Arial"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latin typeface="Arial" charset="0"/>
                <a:cs typeface="Arial"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latin typeface="Arial" charset="0"/>
                  <a:cs typeface="Arial"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1800">
                  <a:latin typeface="Arial" charset="0"/>
                  <a:cs typeface="Arial" charset="0"/>
                </a:endParaRPr>
              </a:p>
            </p:txBody>
          </p:sp>
        </p:grpSp>
      </p:grpSp>
      <p:sp>
        <p:nvSpPr>
          <p:cNvPr id="79914"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79915"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r>
              <a:rPr lang="en-US" smtClean="0"/>
              <a:t>June 29, 2018</a:t>
            </a:r>
            <a:endParaRPr lang="en-US"/>
          </a:p>
        </p:txBody>
      </p:sp>
      <p:sp>
        <p:nvSpPr>
          <p:cNvPr id="45" name="Rectangle 45"/>
          <p:cNvSpPr>
            <a:spLocks noGrp="1" noChangeArrowheads="1"/>
          </p:cNvSpPr>
          <p:nvPr>
            <p:ph type="ftr" sz="quarter" idx="11"/>
          </p:nvPr>
        </p:nvSpPr>
        <p:spPr/>
        <p:txBody>
          <a:bodyPr/>
          <a:lstStyle>
            <a:lvl1pPr>
              <a:defRPr/>
            </a:lvl1pPr>
          </a:lstStyle>
          <a:p>
            <a:pPr>
              <a:defRPr/>
            </a:pPr>
            <a:r>
              <a:rPr lang="en-US" smtClean="0"/>
              <a:t>VDAT - Keynote by Agrawal</a:t>
            </a: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C383513B-6301-4CF7-A82F-FC1CDEBAAE43}" type="slidenum">
              <a:rPr lang="en-US"/>
              <a:pPr>
                <a:defRPr/>
              </a:pPr>
              <a:t>‹#›</a:t>
            </a:fld>
            <a:endParaRPr lang="en-US"/>
          </a:p>
        </p:txBody>
      </p:sp>
    </p:spTree>
    <p:extLst>
      <p:ext uri="{BB962C8B-B14F-4D97-AF65-F5344CB8AC3E}">
        <p14:creationId xmlns:p14="http://schemas.microsoft.com/office/powerpoint/2010/main" val="46039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30EECAE6-E5A7-4E6F-9355-A492EFEDD82F}" type="slidenum">
              <a:rPr lang="en-US"/>
              <a:pPr>
                <a:defRPr/>
              </a:pPr>
              <a:t>‹#›</a:t>
            </a:fld>
            <a:endParaRPr lang="en-US"/>
          </a:p>
        </p:txBody>
      </p:sp>
    </p:spTree>
    <p:extLst>
      <p:ext uri="{BB962C8B-B14F-4D97-AF65-F5344CB8AC3E}">
        <p14:creationId xmlns:p14="http://schemas.microsoft.com/office/powerpoint/2010/main" val="354336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C05E6E5-C490-4CFE-BB1D-CFC075CAFA3B}" type="slidenum">
              <a:rPr lang="en-US"/>
              <a:pPr>
                <a:defRPr/>
              </a:pPr>
              <a:t>‹#›</a:t>
            </a:fld>
            <a:endParaRPr lang="en-US"/>
          </a:p>
        </p:txBody>
      </p:sp>
    </p:spTree>
    <p:extLst>
      <p:ext uri="{BB962C8B-B14F-4D97-AF65-F5344CB8AC3E}">
        <p14:creationId xmlns:p14="http://schemas.microsoft.com/office/powerpoint/2010/main" val="163424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CA7B4715-CC79-4B83-B3FC-8DD28DCBF767}" type="slidenum">
              <a:rPr lang="en-US"/>
              <a:pPr>
                <a:defRPr/>
              </a:pPr>
              <a:t>‹#›</a:t>
            </a:fld>
            <a:endParaRPr lang="en-US"/>
          </a:p>
        </p:txBody>
      </p:sp>
    </p:spTree>
    <p:extLst>
      <p:ext uri="{BB962C8B-B14F-4D97-AF65-F5344CB8AC3E}">
        <p14:creationId xmlns:p14="http://schemas.microsoft.com/office/powerpoint/2010/main" val="51387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D22125C-FBDD-4343-8D6E-61A7FD0602D5}" type="slidenum">
              <a:rPr lang="en-US"/>
              <a:pPr>
                <a:defRPr/>
              </a:pPr>
              <a:t>‹#›</a:t>
            </a:fld>
            <a:endParaRPr lang="en-US"/>
          </a:p>
        </p:txBody>
      </p:sp>
    </p:spTree>
    <p:extLst>
      <p:ext uri="{BB962C8B-B14F-4D97-AF65-F5344CB8AC3E}">
        <p14:creationId xmlns:p14="http://schemas.microsoft.com/office/powerpoint/2010/main" val="290322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29E6570-FC0A-4329-A8FE-75262718B8B0}" type="slidenum">
              <a:rPr lang="en-US"/>
              <a:pPr>
                <a:defRPr/>
              </a:pPr>
              <a:t>‹#›</a:t>
            </a:fld>
            <a:endParaRPr lang="en-US"/>
          </a:p>
        </p:txBody>
      </p:sp>
    </p:spTree>
    <p:extLst>
      <p:ext uri="{BB962C8B-B14F-4D97-AF65-F5344CB8AC3E}">
        <p14:creationId xmlns:p14="http://schemas.microsoft.com/office/powerpoint/2010/main" val="286218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57C8BB3-8307-4464-9091-D49ACADBE74B}" type="slidenum">
              <a:rPr lang="en-US"/>
              <a:pPr>
                <a:defRPr/>
              </a:pPr>
              <a:t>‹#›</a:t>
            </a:fld>
            <a:endParaRPr lang="en-US"/>
          </a:p>
        </p:txBody>
      </p:sp>
    </p:spTree>
    <p:extLst>
      <p:ext uri="{BB962C8B-B14F-4D97-AF65-F5344CB8AC3E}">
        <p14:creationId xmlns:p14="http://schemas.microsoft.com/office/powerpoint/2010/main" val="343708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62881949-168A-4514-B0D5-206EF157D317}" type="slidenum">
              <a:rPr lang="en-US"/>
              <a:pPr>
                <a:defRPr/>
              </a:pPr>
              <a:t>‹#›</a:t>
            </a:fld>
            <a:endParaRPr lang="en-US"/>
          </a:p>
        </p:txBody>
      </p:sp>
    </p:spTree>
    <p:extLst>
      <p:ext uri="{BB962C8B-B14F-4D97-AF65-F5344CB8AC3E}">
        <p14:creationId xmlns:p14="http://schemas.microsoft.com/office/powerpoint/2010/main" val="229391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BE241928-262A-4882-A2F2-E7F5FB70419F}" type="slidenum">
              <a:rPr lang="en-US"/>
              <a:pPr>
                <a:defRPr/>
              </a:pPr>
              <a:t>‹#›</a:t>
            </a:fld>
            <a:endParaRPr lang="en-US"/>
          </a:p>
        </p:txBody>
      </p:sp>
    </p:spTree>
    <p:extLst>
      <p:ext uri="{BB962C8B-B14F-4D97-AF65-F5344CB8AC3E}">
        <p14:creationId xmlns:p14="http://schemas.microsoft.com/office/powerpoint/2010/main" val="10575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C83CF1E9-BF5A-47D7-871E-2C79E4C014AF}" type="slidenum">
              <a:rPr lang="en-US"/>
              <a:pPr>
                <a:defRPr/>
              </a:pPr>
              <a:t>‹#›</a:t>
            </a:fld>
            <a:endParaRPr lang="en-US"/>
          </a:p>
        </p:txBody>
      </p:sp>
    </p:spTree>
    <p:extLst>
      <p:ext uri="{BB962C8B-B14F-4D97-AF65-F5344CB8AC3E}">
        <p14:creationId xmlns:p14="http://schemas.microsoft.com/office/powerpoint/2010/main" val="127405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70DBE111-4DBA-439E-BC2C-58D104ACC49B}" type="slidenum">
              <a:rPr lang="en-US"/>
              <a:pPr>
                <a:defRPr/>
              </a:pPr>
              <a:t>‹#›</a:t>
            </a:fld>
            <a:endParaRPr lang="en-US"/>
          </a:p>
        </p:txBody>
      </p:sp>
    </p:spTree>
    <p:extLst>
      <p:ext uri="{BB962C8B-B14F-4D97-AF65-F5344CB8AC3E}">
        <p14:creationId xmlns:p14="http://schemas.microsoft.com/office/powerpoint/2010/main" val="422839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AD9AE0BD-BC16-46DE-B2F7-95B71107B121}" type="slidenum">
              <a:rPr lang="en-US"/>
              <a:pPr>
                <a:defRPr/>
              </a:pPr>
              <a:t>‹#›</a:t>
            </a:fld>
            <a:endParaRPr lang="en-US"/>
          </a:p>
        </p:txBody>
      </p:sp>
    </p:spTree>
    <p:extLst>
      <p:ext uri="{BB962C8B-B14F-4D97-AF65-F5344CB8AC3E}">
        <p14:creationId xmlns:p14="http://schemas.microsoft.com/office/powerpoint/2010/main" val="385527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r>
              <a:rPr lang="en-US" smtClean="0"/>
              <a:t>June 29, 2018</a:t>
            </a: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t>VDAT - Keynote by Agrawal</a:t>
            </a: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FD793F4B-38C6-46FB-AF86-4E57EA85F390}" type="slidenum">
              <a:rPr lang="en-US"/>
              <a:pPr>
                <a:defRPr/>
              </a:pPr>
              <a:t>‹#›</a:t>
            </a:fld>
            <a:endParaRPr lang="en-US"/>
          </a:p>
        </p:txBody>
      </p:sp>
    </p:spTree>
    <p:extLst>
      <p:ext uri="{BB962C8B-B14F-4D97-AF65-F5344CB8AC3E}">
        <p14:creationId xmlns:p14="http://schemas.microsoft.com/office/powerpoint/2010/main" val="212088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2192000" cy="6856413"/>
            <a:chOff x="0" y="0"/>
            <a:chExt cx="5760" cy="4319"/>
          </a:xfrm>
        </p:grpSpPr>
        <p:sp>
          <p:nvSpPr>
            <p:cNvPr id="7885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1800">
                <a:latin typeface="Arial" charset="0"/>
                <a:cs typeface="Arial" charset="0"/>
              </a:endParaRPr>
            </a:p>
          </p:txBody>
        </p:sp>
        <p:sp>
          <p:nvSpPr>
            <p:cNvPr id="7885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7885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1800">
                <a:latin typeface="Arial" charset="0"/>
                <a:cs typeface="Arial" charset="0"/>
              </a:endParaRPr>
            </a:p>
          </p:txBody>
        </p:sp>
        <p:sp>
          <p:nvSpPr>
            <p:cNvPr id="1035" name="Freeform 6"/>
            <p:cNvSpPr>
              <a:spLocks/>
            </p:cNvSpPr>
            <p:nvPr/>
          </p:nvSpPr>
          <p:spPr bwMode="hidden">
            <a:xfrm>
              <a:off x="4038" y="3577"/>
              <a:ext cx="1720" cy="65"/>
            </a:xfrm>
            <a:custGeom>
              <a:avLst/>
              <a:gdLst>
                <a:gd name="T0" fmla="*/ 1690 w 1722"/>
                <a:gd name="T1" fmla="*/ 50 h 66"/>
                <a:gd name="T2" fmla="*/ 1690 w 1722"/>
                <a:gd name="T3" fmla="*/ 44 h 66"/>
                <a:gd name="T4" fmla="*/ 0 w 1722"/>
                <a:gd name="T5" fmla="*/ 0 h 66"/>
                <a:gd name="T6" fmla="*/ 0 w 1722"/>
                <a:gd name="T7" fmla="*/ 33 h 66"/>
                <a:gd name="T8" fmla="*/ 1690 w 1722"/>
                <a:gd name="T9" fmla="*/ 50 h 66"/>
                <a:gd name="T10" fmla="*/ 1690 w 1722"/>
                <a:gd name="T11" fmla="*/ 5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85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1800">
                <a:latin typeface="Arial" charset="0"/>
                <a:cs typeface="Arial" charset="0"/>
              </a:endParaRPr>
            </a:p>
          </p:txBody>
        </p:sp>
        <p:sp>
          <p:nvSpPr>
            <p:cNvPr id="1037" name="Freeform 8"/>
            <p:cNvSpPr>
              <a:spLocks/>
            </p:cNvSpPr>
            <p:nvPr/>
          </p:nvSpPr>
          <p:spPr bwMode="hidden">
            <a:xfrm>
              <a:off x="4784" y="3702"/>
              <a:ext cx="974" cy="101"/>
            </a:xfrm>
            <a:custGeom>
              <a:avLst/>
              <a:gdLst>
                <a:gd name="T0" fmla="*/ 959 w 975"/>
                <a:gd name="T1" fmla="*/ 48 h 101"/>
                <a:gd name="T2" fmla="*/ 959 w 975"/>
                <a:gd name="T3" fmla="*/ 0 h 101"/>
                <a:gd name="T4" fmla="*/ 0 w 975"/>
                <a:gd name="T5" fmla="*/ 24 h 101"/>
                <a:gd name="T6" fmla="*/ 0 w 975"/>
                <a:gd name="T7" fmla="*/ 101 h 101"/>
                <a:gd name="T8" fmla="*/ 959 w 975"/>
                <a:gd name="T9" fmla="*/ 48 h 101"/>
                <a:gd name="T10" fmla="*/ 95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8" name="Freeform 9"/>
            <p:cNvSpPr>
              <a:spLocks/>
            </p:cNvSpPr>
            <p:nvPr/>
          </p:nvSpPr>
          <p:spPr bwMode="hidden">
            <a:xfrm>
              <a:off x="3619" y="3815"/>
              <a:ext cx="2139" cy="198"/>
            </a:xfrm>
            <a:custGeom>
              <a:avLst/>
              <a:gdLst>
                <a:gd name="T0" fmla="*/ 2109 w 2141"/>
                <a:gd name="T1" fmla="*/ 0 h 198"/>
                <a:gd name="T2" fmla="*/ 0 w 2141"/>
                <a:gd name="T3" fmla="*/ 156 h 198"/>
                <a:gd name="T4" fmla="*/ 0 w 2141"/>
                <a:gd name="T5" fmla="*/ 198 h 198"/>
                <a:gd name="T6" fmla="*/ 2109 w 2141"/>
                <a:gd name="T7" fmla="*/ 0 h 198"/>
                <a:gd name="T8" fmla="*/ 210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85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latin typeface="Arial" charset="0"/>
                <a:cs typeface="Arial" charset="0"/>
              </a:endParaRPr>
            </a:p>
          </p:txBody>
        </p:sp>
        <p:sp>
          <p:nvSpPr>
            <p:cNvPr id="1040" name="Freeform 11"/>
            <p:cNvSpPr>
              <a:spLocks/>
            </p:cNvSpPr>
            <p:nvPr/>
          </p:nvSpPr>
          <p:spPr bwMode="hidden">
            <a:xfrm>
              <a:off x="2097" y="4043"/>
              <a:ext cx="2514" cy="276"/>
            </a:xfrm>
            <a:custGeom>
              <a:avLst/>
              <a:gdLst>
                <a:gd name="T0" fmla="*/ 2134 w 2517"/>
                <a:gd name="T1" fmla="*/ 276 h 276"/>
                <a:gd name="T2" fmla="*/ 2469 w 2517"/>
                <a:gd name="T3" fmla="*/ 204 h 276"/>
                <a:gd name="T4" fmla="*/ 2212 w 2517"/>
                <a:gd name="T5" fmla="*/ 0 h 276"/>
                <a:gd name="T6" fmla="*/ 0 w 2517"/>
                <a:gd name="T7" fmla="*/ 276 h 276"/>
                <a:gd name="T8" fmla="*/ 2134 w 2517"/>
                <a:gd name="T9" fmla="*/ 276 h 276"/>
                <a:gd name="T10" fmla="*/ 213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86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1800">
                <a:latin typeface="Arial" charset="0"/>
                <a:cs typeface="Arial" charset="0"/>
              </a:endParaRPr>
            </a:p>
          </p:txBody>
        </p:sp>
        <p:sp>
          <p:nvSpPr>
            <p:cNvPr id="1042" name="Freeform 13"/>
            <p:cNvSpPr>
              <a:spLocks/>
            </p:cNvSpPr>
            <p:nvPr/>
          </p:nvSpPr>
          <p:spPr bwMode="hidden">
            <a:xfrm>
              <a:off x="5030" y="3151"/>
              <a:ext cx="728" cy="240"/>
            </a:xfrm>
            <a:custGeom>
              <a:avLst/>
              <a:gdLst>
                <a:gd name="T0" fmla="*/ 713 w 729"/>
                <a:gd name="T1" fmla="*/ 240 h 240"/>
                <a:gd name="T2" fmla="*/ 0 w 729"/>
                <a:gd name="T3" fmla="*/ 0 h 240"/>
                <a:gd name="T4" fmla="*/ 0 w 729"/>
                <a:gd name="T5" fmla="*/ 6 h 240"/>
                <a:gd name="T6" fmla="*/ 713 w 729"/>
                <a:gd name="T7" fmla="*/ 240 h 240"/>
                <a:gd name="T8" fmla="*/ 71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86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1044" name="Freeform 15"/>
            <p:cNvSpPr>
              <a:spLocks/>
            </p:cNvSpPr>
            <p:nvPr/>
          </p:nvSpPr>
          <p:spPr bwMode="hidden">
            <a:xfrm>
              <a:off x="5030" y="3049"/>
              <a:ext cx="728" cy="318"/>
            </a:xfrm>
            <a:custGeom>
              <a:avLst/>
              <a:gdLst>
                <a:gd name="T0" fmla="*/ 713 w 729"/>
                <a:gd name="T1" fmla="*/ 318 h 318"/>
                <a:gd name="T2" fmla="*/ 713 w 729"/>
                <a:gd name="T3" fmla="*/ 312 h 318"/>
                <a:gd name="T4" fmla="*/ 0 w 729"/>
                <a:gd name="T5" fmla="*/ 0 h 318"/>
                <a:gd name="T6" fmla="*/ 0 w 729"/>
                <a:gd name="T7" fmla="*/ 54 h 318"/>
                <a:gd name="T8" fmla="*/ 713 w 729"/>
                <a:gd name="T9" fmla="*/ 318 h 318"/>
                <a:gd name="T10" fmla="*/ 71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86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1800">
                <a:latin typeface="Arial" charset="0"/>
                <a:cs typeface="Arial" charset="0"/>
              </a:endParaRPr>
            </a:p>
          </p:txBody>
        </p:sp>
        <p:sp>
          <p:nvSpPr>
            <p:cNvPr id="7886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7886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1800">
                <a:latin typeface="Arial" charset="0"/>
                <a:cs typeface="Arial" charset="0"/>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86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87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7887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latin typeface="Arial" charset="0"/>
                <a:cs typeface="Arial" charset="0"/>
              </a:endParaRPr>
            </a:p>
          </p:txBody>
        </p:sp>
        <p:sp>
          <p:nvSpPr>
            <p:cNvPr id="7887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1800">
                <a:latin typeface="Arial" charset="0"/>
                <a:cs typeface="Arial" charset="0"/>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87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1800">
                <a:latin typeface="Arial" charset="0"/>
                <a:cs typeface="Arial" charset="0"/>
              </a:endParaRPr>
            </a:p>
          </p:txBody>
        </p:sp>
        <p:sp>
          <p:nvSpPr>
            <p:cNvPr id="7887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latin typeface="Arial" charset="0"/>
                <a:cs typeface="Arial" charset="0"/>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29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87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87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7888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1800">
                <a:latin typeface="Arial" charset="0"/>
                <a:cs typeface="Arial" charset="0"/>
              </a:endParaRPr>
            </a:p>
          </p:txBody>
        </p:sp>
        <p:sp>
          <p:nvSpPr>
            <p:cNvPr id="7888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7888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7888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latin typeface="Arial" charset="0"/>
                <a:cs typeface="Arial" charset="0"/>
              </a:endParaRPr>
            </a:p>
          </p:txBody>
        </p:sp>
        <p:sp>
          <p:nvSpPr>
            <p:cNvPr id="7888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7888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sp>
          <p:nvSpPr>
            <p:cNvPr id="7888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1800">
                <a:latin typeface="Arial" charset="0"/>
                <a:cs typeface="Arial" charset="0"/>
              </a:endParaRPr>
            </a:p>
          </p:txBody>
        </p:sp>
        <p:grpSp>
          <p:nvGrpSpPr>
            <p:cNvPr id="1068" name="Group 39"/>
            <p:cNvGrpSpPr>
              <a:grpSpLocks/>
            </p:cNvGrpSpPr>
            <p:nvPr userDrawn="1"/>
          </p:nvGrpSpPr>
          <p:grpSpPr bwMode="auto">
            <a:xfrm>
              <a:off x="0" y="1632"/>
              <a:ext cx="5758" cy="1858"/>
              <a:chOff x="0" y="1632"/>
              <a:chExt cx="5758" cy="1858"/>
            </a:xfrm>
          </p:grpSpPr>
          <p:sp>
            <p:nvSpPr>
              <p:cNvPr id="7888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latin typeface="Arial" charset="0"/>
                  <a:cs typeface="Arial" charset="0"/>
                </a:endParaRPr>
              </a:p>
            </p:txBody>
          </p:sp>
          <p:sp>
            <p:nvSpPr>
              <p:cNvPr id="7888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1800">
                  <a:latin typeface="Arial" charset="0"/>
                  <a:cs typeface="Arial" charset="0"/>
                </a:endParaRPr>
              </a:p>
            </p:txBody>
          </p:sp>
        </p:grpSp>
      </p:grpSp>
      <p:sp>
        <p:nvSpPr>
          <p:cNvPr id="78890"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8891"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92" name="Rectangle 4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cs typeface="Arial" charset="0"/>
              </a:defRPr>
            </a:lvl1pPr>
          </a:lstStyle>
          <a:p>
            <a:pPr>
              <a:defRPr/>
            </a:pPr>
            <a:r>
              <a:rPr lang="en-US" smtClean="0"/>
              <a:t>June 29, 2018</a:t>
            </a:r>
            <a:endParaRPr lang="en-US"/>
          </a:p>
        </p:txBody>
      </p:sp>
      <p:sp>
        <p:nvSpPr>
          <p:cNvPr id="78893" name="Rectangle 4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cs typeface="Arial" charset="0"/>
              </a:defRPr>
            </a:lvl1pPr>
          </a:lstStyle>
          <a:p>
            <a:pPr>
              <a:defRPr/>
            </a:pPr>
            <a:r>
              <a:rPr lang="en-US" smtClean="0"/>
              <a:t>VDAT - Keynote by Agrawal</a:t>
            </a:r>
            <a:endParaRPr lang="en-US"/>
          </a:p>
        </p:txBody>
      </p:sp>
      <p:sp>
        <p:nvSpPr>
          <p:cNvPr id="78894" name="Rectangle 4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67255279-84C7-4C50-BF4A-95451DFD4938}" type="slidenum">
              <a:rPr lang="en-US"/>
              <a:pPr>
                <a:defRPr/>
              </a:pPr>
              <a:t>‹#›</a:t>
            </a:fld>
            <a:endParaRPr lang="en-US"/>
          </a:p>
        </p:txBody>
      </p:sp>
    </p:spTree>
    <p:extLst>
      <p:ext uri="{BB962C8B-B14F-4D97-AF65-F5344CB8AC3E}">
        <p14:creationId xmlns:p14="http://schemas.microsoft.com/office/powerpoint/2010/main" val="925003344"/>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http://www.kugelbahn.ch/sesam_e.ht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24000" y="992371"/>
            <a:ext cx="9144000" cy="1041991"/>
          </a:xfrm>
        </p:spPr>
        <p:txBody>
          <a:bodyPr/>
          <a:lstStyle/>
          <a:p>
            <a:r>
              <a:rPr lang="en-US" b="1" dirty="0" smtClean="0"/>
              <a:t>VLSI Design and Test</a:t>
            </a:r>
            <a:endParaRPr lang="en-US" b="1" dirty="0"/>
          </a:p>
        </p:txBody>
      </p:sp>
      <p:sp>
        <p:nvSpPr>
          <p:cNvPr id="3" name="Subtitle 2"/>
          <p:cNvSpPr>
            <a:spLocks noGrp="1"/>
          </p:cNvSpPr>
          <p:nvPr>
            <p:ph type="subTitle" sz="quarter" idx="1"/>
          </p:nvPr>
        </p:nvSpPr>
        <p:spPr>
          <a:xfrm>
            <a:off x="418213" y="2225749"/>
            <a:ext cx="11327219" cy="4146698"/>
          </a:xfrm>
        </p:spPr>
        <p:txBody>
          <a:bodyPr>
            <a:normAutofit/>
          </a:bodyPr>
          <a:lstStyle/>
          <a:p>
            <a:r>
              <a:rPr lang="en-US" sz="2800" dirty="0" smtClean="0"/>
              <a:t>A Keynote Talk</a:t>
            </a:r>
          </a:p>
          <a:p>
            <a:endParaRPr lang="en-US" sz="2800" dirty="0" smtClean="0"/>
          </a:p>
          <a:p>
            <a:r>
              <a:rPr lang="en-US" sz="2800" b="1" dirty="0" smtClean="0"/>
              <a:t>Vishwani D. Agrawal</a:t>
            </a:r>
          </a:p>
          <a:p>
            <a:r>
              <a:rPr lang="en-US" sz="2800" dirty="0" smtClean="0"/>
              <a:t>Professor Emeritus</a:t>
            </a:r>
          </a:p>
          <a:p>
            <a:r>
              <a:rPr lang="en-US" sz="2800" dirty="0" smtClean="0"/>
              <a:t>Department of Electrical and Computer Engineering</a:t>
            </a:r>
          </a:p>
          <a:p>
            <a:r>
              <a:rPr lang="en-US" sz="2800" dirty="0" smtClean="0"/>
              <a:t>Auburn University</a:t>
            </a:r>
          </a:p>
          <a:p>
            <a:r>
              <a:rPr lang="en-US" sz="2800" dirty="0" smtClean="0"/>
              <a:t>Auburn, Alabama 36849, USA</a:t>
            </a:r>
          </a:p>
          <a:p>
            <a:r>
              <a:rPr lang="en-US" sz="2800" dirty="0" smtClean="0"/>
              <a:t>June  29, 2018</a:t>
            </a:r>
          </a:p>
        </p:txBody>
      </p:sp>
    </p:spTree>
    <p:extLst>
      <p:ext uri="{BB962C8B-B14F-4D97-AF65-F5344CB8AC3E}">
        <p14:creationId xmlns:p14="http://schemas.microsoft.com/office/powerpoint/2010/main" val="1278083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Component (Transistor) Cost, Ct</a:t>
            </a:r>
            <a:endParaRPr lang="en-US" dirty="0"/>
          </a:p>
        </p:txBody>
      </p:sp>
      <p:sp>
        <p:nvSpPr>
          <p:cNvPr id="3" name="Content Placeholder 2"/>
          <p:cNvSpPr>
            <a:spLocks noGrp="1"/>
          </p:cNvSpPr>
          <p:nvPr>
            <p:ph idx="1"/>
          </p:nvPr>
        </p:nvSpPr>
        <p:spPr>
          <a:xfrm>
            <a:off x="836427" y="1598614"/>
            <a:ext cx="10604205" cy="4497387"/>
          </a:xfrm>
        </p:spPr>
        <p:txBody>
          <a:bodyPr/>
          <a:lstStyle/>
          <a:p>
            <a:pPr marL="0" indent="0">
              <a:buNone/>
              <a:defRPr/>
            </a:pPr>
            <a:r>
              <a:rPr lang="en-US" dirty="0" smtClean="0"/>
              <a:t>Ct	=   Chip cost/Number of transistors</a:t>
            </a:r>
          </a:p>
          <a:p>
            <a:pPr>
              <a:defRPr/>
            </a:pPr>
            <a:endParaRPr lang="en-US" dirty="0" smtClean="0"/>
          </a:p>
          <a:p>
            <a:pPr marL="0" indent="0">
              <a:spcBef>
                <a:spcPts val="0"/>
              </a:spcBef>
              <a:buNone/>
              <a:defRPr/>
            </a:pPr>
            <a:r>
              <a:rPr lang="en-US" dirty="0" smtClean="0"/>
              <a:t>		    (Wafer cost, </a:t>
            </a:r>
            <a:r>
              <a:rPr lang="en-US" dirty="0" err="1" smtClean="0"/>
              <a:t>Wc</a:t>
            </a:r>
            <a:r>
              <a:rPr lang="en-US" dirty="0" smtClean="0"/>
              <a:t>)	         </a:t>
            </a:r>
            <a:r>
              <a:rPr lang="en-US" i="1" dirty="0" smtClean="0"/>
              <a:t>k</a:t>
            </a:r>
            <a:r>
              <a:rPr lang="en-US" dirty="0" smtClean="0"/>
              <a:t>’</a:t>
            </a:r>
            <a:r>
              <a:rPr lang="el-GR" dirty="0" smtClean="0"/>
              <a:t>λ</a:t>
            </a:r>
            <a:endParaRPr lang="en-US" dirty="0" smtClean="0"/>
          </a:p>
          <a:p>
            <a:pPr marL="0" indent="0">
              <a:spcBef>
                <a:spcPts val="0"/>
              </a:spcBef>
              <a:buNone/>
              <a:defRPr/>
            </a:pPr>
            <a:r>
              <a:rPr lang="en-US" dirty="0"/>
              <a:t>	</a:t>
            </a:r>
            <a:r>
              <a:rPr lang="en-US" dirty="0" smtClean="0"/>
              <a:t>=	̶ ̶ ̶ ̶ ̶ ̶ ̶ ̶ ̶ ̶ ̶ ̶ ̶ ̶ ̶ ̶ ̶ ̶ ̶ ̶ ̶ ̶ ̶ ̶ ̶ ̶ ̶ ̶ ̶ ̶ ̶ ̶ ̶ ̶ ̶ ̶ ̶ ̶  .  ̶ ̶ ̶ ̶ ̶ ̶ </a:t>
            </a:r>
          </a:p>
          <a:p>
            <a:pPr marL="0" indent="0">
              <a:spcBef>
                <a:spcPts val="0"/>
              </a:spcBef>
              <a:buNone/>
              <a:defRPr/>
            </a:pPr>
            <a:r>
              <a:rPr lang="en-US" dirty="0" smtClean="0"/>
              <a:t>	</a:t>
            </a:r>
            <a:r>
              <a:rPr lang="en-US" dirty="0"/>
              <a:t>	</a:t>
            </a:r>
            <a:r>
              <a:rPr lang="en-US" dirty="0" smtClean="0"/>
              <a:t>Y × </a:t>
            </a:r>
            <a:r>
              <a:rPr lang="en-US" dirty="0"/>
              <a:t>(</a:t>
            </a:r>
            <a:r>
              <a:rPr lang="en-US" dirty="0" smtClean="0"/>
              <a:t>Wafer area, </a:t>
            </a:r>
            <a:r>
              <a:rPr lang="en-US" dirty="0" err="1" smtClean="0"/>
              <a:t>Wa</a:t>
            </a:r>
            <a:r>
              <a:rPr lang="en-US" dirty="0" smtClean="0"/>
              <a:t>/</a:t>
            </a:r>
            <a:r>
              <a:rPr lang="en-US" i="1" dirty="0" smtClean="0"/>
              <a:t>A</a:t>
            </a:r>
            <a:r>
              <a:rPr lang="en-US" dirty="0" smtClean="0"/>
              <a:t>)	  </a:t>
            </a:r>
            <a:r>
              <a:rPr lang="en-US" i="1" dirty="0" smtClean="0"/>
              <a:t>A</a:t>
            </a:r>
          </a:p>
          <a:p>
            <a:pPr marL="0" indent="0">
              <a:buNone/>
              <a:defRPr/>
            </a:pPr>
            <a:endParaRPr lang="en-US" dirty="0" smtClean="0"/>
          </a:p>
          <a:p>
            <a:pPr marL="0" indent="0">
              <a:buNone/>
              <a:defRPr/>
            </a:pPr>
            <a:r>
              <a:rPr lang="en-US" dirty="0" smtClean="0"/>
              <a:t>		         </a:t>
            </a:r>
            <a:r>
              <a:rPr lang="en-US" dirty="0" err="1" smtClean="0"/>
              <a:t>Wc</a:t>
            </a:r>
            <a:r>
              <a:rPr lang="en-US" dirty="0" smtClean="0"/>
              <a:t> </a:t>
            </a:r>
            <a:r>
              <a:rPr lang="en-US" i="1" dirty="0" smtClean="0"/>
              <a:t>k</a:t>
            </a:r>
            <a:r>
              <a:rPr lang="en-US" dirty="0" smtClean="0"/>
              <a:t>’</a:t>
            </a:r>
            <a:r>
              <a:rPr lang="el-GR" dirty="0" smtClean="0"/>
              <a:t>λ</a:t>
            </a:r>
            <a:r>
              <a:rPr lang="en-US" dirty="0" smtClean="0"/>
              <a:t>                  </a:t>
            </a:r>
            <a:r>
              <a:rPr lang="en-US" dirty="0" err="1" smtClean="0"/>
              <a:t>Wc</a:t>
            </a:r>
            <a:endParaRPr lang="en-US" dirty="0" smtClean="0"/>
          </a:p>
          <a:p>
            <a:pPr marL="0" indent="0">
              <a:spcBef>
                <a:spcPts val="0"/>
              </a:spcBef>
              <a:buNone/>
              <a:defRPr/>
            </a:pPr>
            <a:r>
              <a:rPr lang="en-US" dirty="0"/>
              <a:t>	</a:t>
            </a:r>
            <a:r>
              <a:rPr lang="en-US" dirty="0" smtClean="0"/>
              <a:t>=	̶ ̶ ̶ ̶ ̶ ̶ ̶ ̶ ̶ ̶ ̶ ̶ ̶ ̶ ̶ ̶ ̶ ̶ ̶ ̶ ̶ ̶ ̶ ̶ ̶ ̶ ̶ ̶ ̶    =    ̶ ̶ ̶ ̶ ̶ ̶   </a:t>
            </a:r>
            <a:r>
              <a:rPr lang="en-US" i="1" dirty="0" smtClean="0"/>
              <a:t>k</a:t>
            </a:r>
            <a:r>
              <a:rPr lang="en-US" dirty="0" smtClean="0"/>
              <a:t>’</a:t>
            </a:r>
            <a:r>
              <a:rPr lang="el-GR" dirty="0" smtClean="0"/>
              <a:t>λ</a:t>
            </a:r>
            <a:r>
              <a:rPr lang="en-US" dirty="0" smtClean="0"/>
              <a:t> (1 + </a:t>
            </a:r>
            <a:r>
              <a:rPr lang="en-US" i="1" dirty="0" err="1" smtClean="0"/>
              <a:t>kk’t</a:t>
            </a:r>
            <a:r>
              <a:rPr lang="en-US" i="1" dirty="0" smtClean="0"/>
              <a:t> </a:t>
            </a:r>
            <a:r>
              <a:rPr lang="en-US" dirty="0" smtClean="0"/>
              <a:t>/</a:t>
            </a:r>
            <a:r>
              <a:rPr lang="en-US" b="1" dirty="0" smtClean="0">
                <a:latin typeface="Symbol" pitchFamily="18" charset="2"/>
              </a:rPr>
              <a:t> a</a:t>
            </a:r>
            <a:r>
              <a:rPr lang="en-US" dirty="0" smtClean="0">
                <a:cs typeface="Arial" panose="020B0604020202020204" pitchFamily="34" charset="0"/>
              </a:rPr>
              <a:t>)</a:t>
            </a:r>
            <a:r>
              <a:rPr lang="en-US" b="1" baseline="30000" dirty="0" smtClean="0">
                <a:latin typeface="Symbol" pitchFamily="18" charset="2"/>
              </a:rPr>
              <a:t>a </a:t>
            </a:r>
            <a:endParaRPr lang="en-US" dirty="0" smtClean="0"/>
          </a:p>
          <a:p>
            <a:pPr marL="0" indent="0">
              <a:spcBef>
                <a:spcPts val="0"/>
              </a:spcBef>
              <a:buNone/>
              <a:defRPr/>
            </a:pPr>
            <a:r>
              <a:rPr lang="en-US" dirty="0" smtClean="0"/>
              <a:t>		</a:t>
            </a:r>
            <a:r>
              <a:rPr lang="en-US" dirty="0" err="1" smtClean="0"/>
              <a:t>Wa</a:t>
            </a:r>
            <a:r>
              <a:rPr lang="en-US" dirty="0" smtClean="0"/>
              <a:t> (1 + </a:t>
            </a:r>
            <a:r>
              <a:rPr lang="en-US" i="1" dirty="0" smtClean="0"/>
              <a:t>Ad</a:t>
            </a:r>
            <a:r>
              <a:rPr lang="en-US" dirty="0" smtClean="0"/>
              <a:t>/</a:t>
            </a:r>
            <a:r>
              <a:rPr lang="en-US" b="1" dirty="0" smtClean="0">
                <a:latin typeface="Symbol" pitchFamily="18" charset="2"/>
              </a:rPr>
              <a:t> a</a:t>
            </a:r>
            <a:r>
              <a:rPr lang="en-US" dirty="0" smtClean="0">
                <a:cs typeface="Arial" panose="020B0604020202020204" pitchFamily="34" charset="0"/>
              </a:rPr>
              <a:t>) </a:t>
            </a:r>
            <a:r>
              <a:rPr lang="en-US" baseline="30000" dirty="0" smtClean="0">
                <a:cs typeface="Arial" panose="020B0604020202020204" pitchFamily="34" charset="0"/>
              </a:rPr>
              <a:t>– </a:t>
            </a:r>
            <a:r>
              <a:rPr lang="en-US" b="1" baseline="30000" dirty="0" smtClean="0">
                <a:latin typeface="Symbol" pitchFamily="18" charset="2"/>
              </a:rPr>
              <a:t>a    </a:t>
            </a:r>
            <a:r>
              <a:rPr lang="en-US" b="1" dirty="0" smtClean="0">
                <a:latin typeface="Symbol" pitchFamily="18" charset="2"/>
              </a:rPr>
              <a:t>        </a:t>
            </a:r>
            <a:r>
              <a:rPr lang="en-US" dirty="0" err="1" smtClean="0">
                <a:cs typeface="Arial" panose="020B0604020202020204" pitchFamily="34" charset="0"/>
              </a:rPr>
              <a:t>Wa</a:t>
            </a:r>
            <a:endParaRPr lang="en-US" baseline="30000" dirty="0" smtClean="0">
              <a:cs typeface="Arial" panose="020B0604020202020204" pitchFamily="34" charset="0"/>
            </a:endParaRPr>
          </a:p>
          <a:p>
            <a:pPr marL="0" indent="0">
              <a:buNone/>
              <a:defRPr/>
            </a:pPr>
            <a:endParaRPr lang="en-US" dirty="0" smtClean="0"/>
          </a:p>
          <a:p>
            <a:pPr marL="0" indent="0">
              <a:buNone/>
              <a:defRPr/>
            </a:pP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9C28A4C7-8DDC-4B30-A6A3-8BDAEB5CC5C1}" type="slidenum">
              <a:rPr lang="en-US">
                <a:solidFill>
                  <a:srgbClr val="FFFFFF"/>
                </a:solidFill>
                <a:latin typeface="Arial" panose="020B0604020202020204" pitchFamily="34" charset="0"/>
              </a:rPr>
              <a:pPr fontAlgn="base">
                <a:spcBef>
                  <a:spcPct val="0"/>
                </a:spcBef>
                <a:spcAft>
                  <a:spcPct val="0"/>
                </a:spcAft>
                <a:defRPr/>
              </a:pPr>
              <a:t>10</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3557287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Component Cost</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3A71A6CA-1169-4EAB-8CA2-58E831B385FF}" type="slidenum">
              <a:rPr lang="en-US">
                <a:solidFill>
                  <a:srgbClr val="FFFFFF"/>
                </a:solidFill>
                <a:latin typeface="Arial" panose="020B0604020202020204" pitchFamily="34" charset="0"/>
              </a:rPr>
              <a:pPr fontAlgn="base">
                <a:spcBef>
                  <a:spcPct val="0"/>
                </a:spcBef>
                <a:spcAft>
                  <a:spcPct val="0"/>
                </a:spcAft>
                <a:defRPr/>
              </a:pPr>
              <a:t>11</a:t>
            </a:fld>
            <a:endParaRPr lang="en-US">
              <a:solidFill>
                <a:srgbClr val="FFFFFF"/>
              </a:solidFill>
              <a:latin typeface="Arial" panose="020B0604020202020204" pitchFamily="34" charset="0"/>
            </a:endParaRPr>
          </a:p>
        </p:txBody>
      </p:sp>
      <p:sp>
        <p:nvSpPr>
          <p:cNvPr id="39942" name="Rectangle 5"/>
          <p:cNvSpPr>
            <a:spLocks noChangeArrowheads="1"/>
          </p:cNvSpPr>
          <p:nvPr/>
        </p:nvSpPr>
        <p:spPr bwMode="auto">
          <a:xfrm>
            <a:off x="3560763" y="1970088"/>
            <a:ext cx="5262562" cy="3340100"/>
          </a:xfrm>
          <a:prstGeom prst="rect">
            <a:avLst/>
          </a:prstGeom>
          <a:solidFill>
            <a:schemeClr val="accent1"/>
          </a:solidFill>
          <a:ln w="9525" algn="ctr">
            <a:solidFill>
              <a:schemeClr val="tx1"/>
            </a:solidFill>
            <a:round/>
            <a:headEnd/>
            <a:tailEnd/>
          </a:ln>
        </p:spPr>
        <p:txBody>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endParaRPr lang="en-US" altLang="en-US" sz="1800">
              <a:solidFill>
                <a:srgbClr val="FFFFFF"/>
              </a:solidFill>
            </a:endParaRPr>
          </a:p>
        </p:txBody>
      </p:sp>
      <p:sp>
        <p:nvSpPr>
          <p:cNvPr id="39943" name="TextBox 6"/>
          <p:cNvSpPr txBox="1">
            <a:spLocks noChangeArrowheads="1"/>
          </p:cNvSpPr>
          <p:nvPr/>
        </p:nvSpPr>
        <p:spPr bwMode="auto">
          <a:xfrm>
            <a:off x="4613276" y="5376863"/>
            <a:ext cx="346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a:solidFill>
                  <a:srgbClr val="FFFFFF"/>
                </a:solidFill>
              </a:rPr>
              <a:t>Number of transistors, t  →</a:t>
            </a:r>
          </a:p>
        </p:txBody>
      </p:sp>
      <p:sp>
        <p:nvSpPr>
          <p:cNvPr id="39944" name="TextBox 7"/>
          <p:cNvSpPr txBox="1">
            <a:spLocks noChangeArrowheads="1"/>
          </p:cNvSpPr>
          <p:nvPr/>
        </p:nvSpPr>
        <p:spPr bwMode="auto">
          <a:xfrm rot="16200000">
            <a:off x="1509713" y="3440113"/>
            <a:ext cx="2276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a:solidFill>
                  <a:srgbClr val="FFFFFF"/>
                </a:solidFill>
              </a:rPr>
              <a:t>Cost per transistor</a:t>
            </a:r>
          </a:p>
        </p:txBody>
      </p:sp>
      <p:sp>
        <p:nvSpPr>
          <p:cNvPr id="39945" name="Freeform 9"/>
          <p:cNvSpPr>
            <a:spLocks/>
          </p:cNvSpPr>
          <p:nvPr/>
        </p:nvSpPr>
        <p:spPr bwMode="auto">
          <a:xfrm>
            <a:off x="3854451" y="2498726"/>
            <a:ext cx="4264025" cy="2562225"/>
          </a:xfrm>
          <a:custGeom>
            <a:avLst/>
            <a:gdLst>
              <a:gd name="T0" fmla="*/ 0 w 4262907"/>
              <a:gd name="T1" fmla="*/ 0 h 2562896"/>
              <a:gd name="T2" fmla="*/ 2048278 w 4262907"/>
              <a:gd name="T3" fmla="*/ 1815447 h 2562896"/>
              <a:gd name="T4" fmla="*/ 4264025 w 4262907"/>
              <a:gd name="T5" fmla="*/ 2562225 h 2562896"/>
              <a:gd name="T6" fmla="*/ 0 60000 65536"/>
              <a:gd name="T7" fmla="*/ 0 60000 65536"/>
              <a:gd name="T8" fmla="*/ 0 60000 65536"/>
            </a:gdLst>
            <a:ahLst/>
            <a:cxnLst>
              <a:cxn ang="T6">
                <a:pos x="T0" y="T1"/>
              </a:cxn>
              <a:cxn ang="T7">
                <a:pos x="T2" y="T3"/>
              </a:cxn>
              <a:cxn ang="T8">
                <a:pos x="T4" y="T5"/>
              </a:cxn>
            </a:cxnLst>
            <a:rect l="0" t="0" r="r" b="b"/>
            <a:pathLst>
              <a:path w="4262907" h="2562896">
                <a:moveTo>
                  <a:pt x="0" y="0"/>
                </a:moveTo>
                <a:cubicBezTo>
                  <a:pt x="668628" y="694386"/>
                  <a:pt x="1337257" y="1388773"/>
                  <a:pt x="2047741" y="1815922"/>
                </a:cubicBezTo>
                <a:cubicBezTo>
                  <a:pt x="2758225" y="2243071"/>
                  <a:pt x="3510566" y="2402983"/>
                  <a:pt x="4262907" y="2562896"/>
                </a:cubicBezTo>
              </a:path>
            </a:pathLst>
          </a:custGeom>
          <a:noFill/>
          <a:ln w="2857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39946" name="Freeform 10"/>
          <p:cNvSpPr>
            <a:spLocks/>
          </p:cNvSpPr>
          <p:nvPr/>
        </p:nvSpPr>
        <p:spPr bwMode="auto">
          <a:xfrm>
            <a:off x="3597276" y="2460625"/>
            <a:ext cx="3941763" cy="2844800"/>
          </a:xfrm>
          <a:custGeom>
            <a:avLst/>
            <a:gdLst>
              <a:gd name="T0" fmla="*/ 0 w 3940935"/>
              <a:gd name="T1" fmla="*/ 2844800 h 2846231"/>
              <a:gd name="T2" fmla="*/ 2576315 w 3940935"/>
              <a:gd name="T3" fmla="*/ 2304159 h 2846231"/>
              <a:gd name="T4" fmla="*/ 3941763 w 3940935"/>
              <a:gd name="T5" fmla="*/ 0 h 2846231"/>
              <a:gd name="T6" fmla="*/ 0 60000 65536"/>
              <a:gd name="T7" fmla="*/ 0 60000 65536"/>
              <a:gd name="T8" fmla="*/ 0 60000 65536"/>
            </a:gdLst>
            <a:ahLst/>
            <a:cxnLst>
              <a:cxn ang="T6">
                <a:pos x="T0" y="T1"/>
              </a:cxn>
              <a:cxn ang="T7">
                <a:pos x="T2" y="T3"/>
              </a:cxn>
              <a:cxn ang="T8">
                <a:pos x="T4" y="T5"/>
              </a:cxn>
            </a:cxnLst>
            <a:rect l="0" t="0" r="r" b="b"/>
            <a:pathLst>
              <a:path w="3940935" h="2846231">
                <a:moveTo>
                  <a:pt x="0" y="2846231"/>
                </a:moveTo>
                <a:cubicBezTo>
                  <a:pt x="959476" y="2812960"/>
                  <a:pt x="1918952" y="2779690"/>
                  <a:pt x="2575774" y="2305318"/>
                </a:cubicBezTo>
                <a:cubicBezTo>
                  <a:pt x="3232597" y="1830946"/>
                  <a:pt x="3586766" y="915473"/>
                  <a:pt x="3940935" y="0"/>
                </a:cubicBezTo>
              </a:path>
            </a:pathLst>
          </a:custGeom>
          <a:noFill/>
          <a:ln w="2857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39947" name="Rectangle 11"/>
          <p:cNvSpPr>
            <a:spLocks noChangeArrowheads="1"/>
          </p:cNvSpPr>
          <p:nvPr/>
        </p:nvSpPr>
        <p:spPr bwMode="auto">
          <a:xfrm>
            <a:off x="4149726" y="3221038"/>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a:solidFill>
                  <a:srgbClr val="FFFFFF"/>
                </a:solidFill>
              </a:rPr>
              <a:t>k’</a:t>
            </a:r>
            <a:r>
              <a:rPr lang="el-GR" altLang="en-US" sz="2000">
                <a:solidFill>
                  <a:srgbClr val="FFFFFF"/>
                </a:solidFill>
              </a:rPr>
              <a:t>λ</a:t>
            </a:r>
            <a:endParaRPr lang="en-US" altLang="en-US" sz="2000">
              <a:solidFill>
                <a:srgbClr val="FFFFFF"/>
              </a:solidFill>
            </a:endParaRPr>
          </a:p>
        </p:txBody>
      </p:sp>
      <p:sp>
        <p:nvSpPr>
          <p:cNvPr id="39948" name="Rectangle 12"/>
          <p:cNvSpPr>
            <a:spLocks noChangeArrowheads="1"/>
          </p:cNvSpPr>
          <p:nvPr/>
        </p:nvSpPr>
        <p:spPr bwMode="auto">
          <a:xfrm>
            <a:off x="6951663" y="3779838"/>
            <a:ext cx="168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a:solidFill>
                  <a:srgbClr val="FFFFFF"/>
                </a:solidFill>
              </a:rPr>
              <a:t>(1 + kk’t /</a:t>
            </a:r>
            <a:r>
              <a:rPr lang="en-US" altLang="en-US" sz="2000" b="1">
                <a:solidFill>
                  <a:srgbClr val="FFFFFF"/>
                </a:solidFill>
                <a:latin typeface="Symbol" panose="05050102010706020507" pitchFamily="18" charset="2"/>
              </a:rPr>
              <a:t> a</a:t>
            </a:r>
            <a:r>
              <a:rPr lang="en-US" altLang="en-US" sz="2000">
                <a:solidFill>
                  <a:srgbClr val="FFFFFF"/>
                </a:solidFill>
                <a:cs typeface="Arial" panose="020B0604020202020204" pitchFamily="34" charset="0"/>
              </a:rPr>
              <a:t>)</a:t>
            </a:r>
            <a:r>
              <a:rPr lang="en-US" altLang="en-US" sz="2000" b="1" baseline="30000">
                <a:solidFill>
                  <a:srgbClr val="FFFFFF"/>
                </a:solidFill>
                <a:latin typeface="Symbol" panose="05050102010706020507" pitchFamily="18" charset="2"/>
              </a:rPr>
              <a:t>a </a:t>
            </a:r>
            <a:endParaRPr lang="en-US" altLang="en-US" sz="2000">
              <a:solidFill>
                <a:srgbClr val="FFFFFF"/>
              </a:solidFill>
            </a:endParaRPr>
          </a:p>
        </p:txBody>
      </p:sp>
      <p:sp>
        <p:nvSpPr>
          <p:cNvPr id="39949" name="Freeform 14"/>
          <p:cNvSpPr>
            <a:spLocks/>
          </p:cNvSpPr>
          <p:nvPr/>
        </p:nvSpPr>
        <p:spPr bwMode="auto">
          <a:xfrm>
            <a:off x="3970339" y="2486025"/>
            <a:ext cx="3259137" cy="1733550"/>
          </a:xfrm>
          <a:custGeom>
            <a:avLst/>
            <a:gdLst>
              <a:gd name="T0" fmla="*/ 0 w 3258355"/>
              <a:gd name="T1" fmla="*/ 0 h 1734701"/>
              <a:gd name="T2" fmla="*/ 1571599 w 3258355"/>
              <a:gd name="T3" fmla="*/ 1389995 h 1734701"/>
              <a:gd name="T4" fmla="*/ 2460455 w 3258355"/>
              <a:gd name="T5" fmla="*/ 1673142 h 1734701"/>
              <a:gd name="T6" fmla="*/ 3259137 w 3258355"/>
              <a:gd name="T7" fmla="*/ 463331 h 17347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58355" h="1734701">
                <a:moveTo>
                  <a:pt x="0" y="0"/>
                </a:moveTo>
                <a:cubicBezTo>
                  <a:pt x="580622" y="555938"/>
                  <a:pt x="1161245" y="1111876"/>
                  <a:pt x="1571222" y="1390918"/>
                </a:cubicBezTo>
                <a:cubicBezTo>
                  <a:pt x="1981199" y="1669960"/>
                  <a:pt x="2178676" y="1828800"/>
                  <a:pt x="2459865" y="1674253"/>
                </a:cubicBezTo>
                <a:cubicBezTo>
                  <a:pt x="2741054" y="1519707"/>
                  <a:pt x="2999704" y="991673"/>
                  <a:pt x="3258355" y="463639"/>
                </a:cubicBez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39950" name="Rectangle 5"/>
          <p:cNvSpPr>
            <a:spLocks noChangeArrowheads="1"/>
          </p:cNvSpPr>
          <p:nvPr/>
        </p:nvSpPr>
        <p:spPr bwMode="auto">
          <a:xfrm>
            <a:off x="5665788" y="5776913"/>
            <a:ext cx="64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000">
                <a:solidFill>
                  <a:srgbClr val="FFFFFF"/>
                </a:solidFill>
              </a:rPr>
              <a:t>← </a:t>
            </a:r>
            <a:r>
              <a:rPr lang="el-GR" altLang="en-US" sz="2000">
                <a:solidFill>
                  <a:srgbClr val="FFFFFF"/>
                </a:solidFill>
              </a:rPr>
              <a:t>λ</a:t>
            </a:r>
            <a:endParaRPr lang="en-US" altLang="en-US" sz="2000">
              <a:solidFill>
                <a:srgbClr val="FFFFFF"/>
              </a:solidFill>
            </a:endParaRPr>
          </a:p>
        </p:txBody>
      </p:sp>
    </p:spTree>
    <p:extLst>
      <p:ext uri="{BB962C8B-B14F-4D97-AF65-F5344CB8AC3E}">
        <p14:creationId xmlns:p14="http://schemas.microsoft.com/office/powerpoint/2010/main" val="3877863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Technology Advances</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7657E384-59E2-49F9-897D-79CF6F2A015B}" type="slidenum">
              <a:rPr lang="en-US">
                <a:solidFill>
                  <a:srgbClr val="FFFFFF"/>
                </a:solidFill>
                <a:latin typeface="Arial" panose="020B0604020202020204" pitchFamily="34" charset="0"/>
              </a:rPr>
              <a:pPr fontAlgn="base">
                <a:spcBef>
                  <a:spcPct val="0"/>
                </a:spcBef>
                <a:spcAft>
                  <a:spcPct val="0"/>
                </a:spcAft>
                <a:defRPr/>
              </a:pPr>
              <a:t>12</a:t>
            </a:fld>
            <a:endParaRPr lang="en-US">
              <a:solidFill>
                <a:srgbClr val="FFFFFF"/>
              </a:solidFill>
              <a:latin typeface="Arial" panose="020B0604020202020204" pitchFamily="34" charset="0"/>
            </a:endParaRPr>
          </a:p>
        </p:txBody>
      </p:sp>
      <p:sp>
        <p:nvSpPr>
          <p:cNvPr id="40966" name="Rectangle 5"/>
          <p:cNvSpPr>
            <a:spLocks noChangeArrowheads="1"/>
          </p:cNvSpPr>
          <p:nvPr/>
        </p:nvSpPr>
        <p:spPr bwMode="auto">
          <a:xfrm>
            <a:off x="3560763" y="1970088"/>
            <a:ext cx="5262562" cy="3340100"/>
          </a:xfrm>
          <a:prstGeom prst="rect">
            <a:avLst/>
          </a:prstGeom>
          <a:solidFill>
            <a:schemeClr val="accent1"/>
          </a:solidFill>
          <a:ln w="9525" algn="ctr">
            <a:solidFill>
              <a:schemeClr val="tx1"/>
            </a:solidFill>
            <a:round/>
            <a:headEnd/>
            <a:tailEnd/>
          </a:ln>
        </p:spPr>
        <p:txBody>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endParaRPr lang="en-US" altLang="en-US" sz="1800">
              <a:solidFill>
                <a:srgbClr val="FFFFFF"/>
              </a:solidFill>
            </a:endParaRPr>
          </a:p>
        </p:txBody>
      </p:sp>
      <p:sp>
        <p:nvSpPr>
          <p:cNvPr id="40967" name="TextBox 6"/>
          <p:cNvSpPr txBox="1">
            <a:spLocks noChangeArrowheads="1"/>
          </p:cNvSpPr>
          <p:nvPr/>
        </p:nvSpPr>
        <p:spPr bwMode="auto">
          <a:xfrm>
            <a:off x="4613276" y="5376863"/>
            <a:ext cx="346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a:solidFill>
                  <a:srgbClr val="FFFFFF"/>
                </a:solidFill>
              </a:rPr>
              <a:t>Number of transistors, t  →</a:t>
            </a:r>
          </a:p>
        </p:txBody>
      </p:sp>
      <p:sp>
        <p:nvSpPr>
          <p:cNvPr id="40968" name="TextBox 7"/>
          <p:cNvSpPr txBox="1">
            <a:spLocks noChangeArrowheads="1"/>
          </p:cNvSpPr>
          <p:nvPr/>
        </p:nvSpPr>
        <p:spPr bwMode="auto">
          <a:xfrm rot="16200000">
            <a:off x="1509713" y="3440113"/>
            <a:ext cx="2276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a:solidFill>
                  <a:srgbClr val="FFFFFF"/>
                </a:solidFill>
              </a:rPr>
              <a:t>Cost per transistor</a:t>
            </a:r>
          </a:p>
        </p:txBody>
      </p:sp>
      <p:sp>
        <p:nvSpPr>
          <p:cNvPr id="40969" name="Freeform 9"/>
          <p:cNvSpPr>
            <a:spLocks/>
          </p:cNvSpPr>
          <p:nvPr/>
        </p:nvSpPr>
        <p:spPr bwMode="auto">
          <a:xfrm>
            <a:off x="3854451" y="2498726"/>
            <a:ext cx="4264025" cy="2562225"/>
          </a:xfrm>
          <a:custGeom>
            <a:avLst/>
            <a:gdLst>
              <a:gd name="T0" fmla="*/ 0 w 4262907"/>
              <a:gd name="T1" fmla="*/ 0 h 2562896"/>
              <a:gd name="T2" fmla="*/ 2048278 w 4262907"/>
              <a:gd name="T3" fmla="*/ 1815447 h 2562896"/>
              <a:gd name="T4" fmla="*/ 4264025 w 4262907"/>
              <a:gd name="T5" fmla="*/ 2562225 h 2562896"/>
              <a:gd name="T6" fmla="*/ 0 60000 65536"/>
              <a:gd name="T7" fmla="*/ 0 60000 65536"/>
              <a:gd name="T8" fmla="*/ 0 60000 65536"/>
            </a:gdLst>
            <a:ahLst/>
            <a:cxnLst>
              <a:cxn ang="T6">
                <a:pos x="T0" y="T1"/>
              </a:cxn>
              <a:cxn ang="T7">
                <a:pos x="T2" y="T3"/>
              </a:cxn>
              <a:cxn ang="T8">
                <a:pos x="T4" y="T5"/>
              </a:cxn>
            </a:cxnLst>
            <a:rect l="0" t="0" r="r" b="b"/>
            <a:pathLst>
              <a:path w="4262907" h="2562896">
                <a:moveTo>
                  <a:pt x="0" y="0"/>
                </a:moveTo>
                <a:cubicBezTo>
                  <a:pt x="668628" y="694386"/>
                  <a:pt x="1337257" y="1388773"/>
                  <a:pt x="2047741" y="1815922"/>
                </a:cubicBezTo>
                <a:cubicBezTo>
                  <a:pt x="2758225" y="2243071"/>
                  <a:pt x="3510566" y="2402983"/>
                  <a:pt x="4262907" y="2562896"/>
                </a:cubicBezTo>
              </a:path>
            </a:pathLst>
          </a:custGeom>
          <a:noFill/>
          <a:ln w="2857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40970" name="Freeform 10"/>
          <p:cNvSpPr>
            <a:spLocks/>
          </p:cNvSpPr>
          <p:nvPr/>
        </p:nvSpPr>
        <p:spPr bwMode="auto">
          <a:xfrm>
            <a:off x="3597276" y="2151063"/>
            <a:ext cx="4073525" cy="3154362"/>
          </a:xfrm>
          <a:custGeom>
            <a:avLst/>
            <a:gdLst>
              <a:gd name="T0" fmla="*/ 0 w 3940935"/>
              <a:gd name="T1" fmla="*/ 3154363 h 2846231"/>
              <a:gd name="T2" fmla="*/ 2662307 w 3940935"/>
              <a:gd name="T3" fmla="*/ 2554891 h 2846231"/>
              <a:gd name="T4" fmla="*/ 4073330 w 3940935"/>
              <a:gd name="T5" fmla="*/ 0 h 2846231"/>
              <a:gd name="T6" fmla="*/ 0 60000 65536"/>
              <a:gd name="T7" fmla="*/ 0 60000 65536"/>
              <a:gd name="T8" fmla="*/ 0 60000 65536"/>
            </a:gdLst>
            <a:ahLst/>
            <a:cxnLst>
              <a:cxn ang="T6">
                <a:pos x="T0" y="T1"/>
              </a:cxn>
              <a:cxn ang="T7">
                <a:pos x="T2" y="T3"/>
              </a:cxn>
              <a:cxn ang="T8">
                <a:pos x="T4" y="T5"/>
              </a:cxn>
            </a:cxnLst>
            <a:rect l="0" t="0" r="r" b="b"/>
            <a:pathLst>
              <a:path w="3940935" h="2846231">
                <a:moveTo>
                  <a:pt x="0" y="2846231"/>
                </a:moveTo>
                <a:cubicBezTo>
                  <a:pt x="959476" y="2812960"/>
                  <a:pt x="1918952" y="2779690"/>
                  <a:pt x="2575774" y="2305318"/>
                </a:cubicBezTo>
                <a:cubicBezTo>
                  <a:pt x="3232597" y="1830946"/>
                  <a:pt x="3586766" y="915473"/>
                  <a:pt x="3940935" y="0"/>
                </a:cubicBezTo>
              </a:path>
            </a:pathLst>
          </a:custGeom>
          <a:noFill/>
          <a:ln w="2857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40971" name="Rectangle 11"/>
          <p:cNvSpPr>
            <a:spLocks noChangeArrowheads="1"/>
          </p:cNvSpPr>
          <p:nvPr/>
        </p:nvSpPr>
        <p:spPr bwMode="auto">
          <a:xfrm>
            <a:off x="4149726" y="3221038"/>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a:solidFill>
                  <a:srgbClr val="FFFFFF"/>
                </a:solidFill>
              </a:rPr>
              <a:t>k’</a:t>
            </a:r>
            <a:r>
              <a:rPr lang="el-GR" altLang="en-US" sz="2000">
                <a:solidFill>
                  <a:srgbClr val="FFFFFF"/>
                </a:solidFill>
              </a:rPr>
              <a:t>λ</a:t>
            </a:r>
            <a:endParaRPr lang="en-US" altLang="en-US" sz="2000">
              <a:solidFill>
                <a:srgbClr val="FFFFFF"/>
              </a:solidFill>
            </a:endParaRPr>
          </a:p>
        </p:txBody>
      </p:sp>
      <p:sp>
        <p:nvSpPr>
          <p:cNvPr id="40972" name="Rectangle 12"/>
          <p:cNvSpPr>
            <a:spLocks noChangeArrowheads="1"/>
          </p:cNvSpPr>
          <p:nvPr/>
        </p:nvSpPr>
        <p:spPr bwMode="auto">
          <a:xfrm>
            <a:off x="6951663" y="3779838"/>
            <a:ext cx="168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a:solidFill>
                  <a:srgbClr val="FFFFFF"/>
                </a:solidFill>
              </a:rPr>
              <a:t>(1 + kk’t /</a:t>
            </a:r>
            <a:r>
              <a:rPr lang="en-US" altLang="en-US" sz="2000" b="1">
                <a:solidFill>
                  <a:srgbClr val="FFFFFF"/>
                </a:solidFill>
                <a:latin typeface="Symbol" panose="05050102010706020507" pitchFamily="18" charset="2"/>
              </a:rPr>
              <a:t> a</a:t>
            </a:r>
            <a:r>
              <a:rPr lang="en-US" altLang="en-US" sz="2000">
                <a:solidFill>
                  <a:srgbClr val="FFFFFF"/>
                </a:solidFill>
                <a:cs typeface="Arial" panose="020B0604020202020204" pitchFamily="34" charset="0"/>
              </a:rPr>
              <a:t>)</a:t>
            </a:r>
            <a:r>
              <a:rPr lang="en-US" altLang="en-US" sz="2000" b="1" baseline="30000">
                <a:solidFill>
                  <a:srgbClr val="FFFFFF"/>
                </a:solidFill>
                <a:latin typeface="Symbol" panose="05050102010706020507" pitchFamily="18" charset="2"/>
              </a:rPr>
              <a:t>a </a:t>
            </a:r>
            <a:endParaRPr lang="en-US" altLang="en-US" sz="2000">
              <a:solidFill>
                <a:srgbClr val="FFFFFF"/>
              </a:solidFill>
            </a:endParaRPr>
          </a:p>
        </p:txBody>
      </p:sp>
      <p:sp>
        <p:nvSpPr>
          <p:cNvPr id="40973" name="Freeform 14"/>
          <p:cNvSpPr>
            <a:spLocks/>
          </p:cNvSpPr>
          <p:nvPr/>
        </p:nvSpPr>
        <p:spPr bwMode="auto">
          <a:xfrm>
            <a:off x="3956050" y="2582863"/>
            <a:ext cx="3259138" cy="1733550"/>
          </a:xfrm>
          <a:custGeom>
            <a:avLst/>
            <a:gdLst>
              <a:gd name="T0" fmla="*/ 0 w 3258355"/>
              <a:gd name="T1" fmla="*/ 0 h 1734701"/>
              <a:gd name="T2" fmla="*/ 1571599 w 3258355"/>
              <a:gd name="T3" fmla="*/ 1389995 h 1734701"/>
              <a:gd name="T4" fmla="*/ 2460455 w 3258355"/>
              <a:gd name="T5" fmla="*/ 1673142 h 1734701"/>
              <a:gd name="T6" fmla="*/ 3259137 w 3258355"/>
              <a:gd name="T7" fmla="*/ 463331 h 17347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58355" h="1734701">
                <a:moveTo>
                  <a:pt x="0" y="0"/>
                </a:moveTo>
                <a:cubicBezTo>
                  <a:pt x="580622" y="555938"/>
                  <a:pt x="1161245" y="1111876"/>
                  <a:pt x="1571222" y="1390918"/>
                </a:cubicBezTo>
                <a:cubicBezTo>
                  <a:pt x="1981199" y="1669960"/>
                  <a:pt x="2178676" y="1828800"/>
                  <a:pt x="2459865" y="1674253"/>
                </a:cubicBezTo>
                <a:cubicBezTo>
                  <a:pt x="2741054" y="1519707"/>
                  <a:pt x="2999704" y="991673"/>
                  <a:pt x="3258355" y="463639"/>
                </a:cubicBez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40974" name="Freeform 10"/>
          <p:cNvSpPr>
            <a:spLocks/>
          </p:cNvSpPr>
          <p:nvPr/>
        </p:nvSpPr>
        <p:spPr bwMode="auto">
          <a:xfrm>
            <a:off x="3587750" y="2151063"/>
            <a:ext cx="3214688" cy="3143250"/>
          </a:xfrm>
          <a:custGeom>
            <a:avLst/>
            <a:gdLst>
              <a:gd name="T0" fmla="*/ 0 w 3940935"/>
              <a:gd name="T1" fmla="*/ 3143250 h 2846231"/>
              <a:gd name="T2" fmla="*/ 2100913 w 3940935"/>
              <a:gd name="T3" fmla="*/ 2545890 h 2846231"/>
              <a:gd name="T4" fmla="*/ 3214397 w 3940935"/>
              <a:gd name="T5" fmla="*/ 0 h 2846231"/>
              <a:gd name="T6" fmla="*/ 0 60000 65536"/>
              <a:gd name="T7" fmla="*/ 0 60000 65536"/>
              <a:gd name="T8" fmla="*/ 0 60000 65536"/>
            </a:gdLst>
            <a:ahLst/>
            <a:cxnLst>
              <a:cxn ang="T6">
                <a:pos x="T0" y="T1"/>
              </a:cxn>
              <a:cxn ang="T7">
                <a:pos x="T2" y="T3"/>
              </a:cxn>
              <a:cxn ang="T8">
                <a:pos x="T4" y="T5"/>
              </a:cxn>
            </a:cxnLst>
            <a:rect l="0" t="0" r="r" b="b"/>
            <a:pathLst>
              <a:path w="3940935" h="2846231">
                <a:moveTo>
                  <a:pt x="0" y="2846231"/>
                </a:moveTo>
                <a:cubicBezTo>
                  <a:pt x="959476" y="2812960"/>
                  <a:pt x="1918952" y="2779690"/>
                  <a:pt x="2575774" y="2305318"/>
                </a:cubicBezTo>
                <a:cubicBezTo>
                  <a:pt x="3232597" y="1830946"/>
                  <a:pt x="3586766" y="915473"/>
                  <a:pt x="3940935" y="0"/>
                </a:cubicBezTo>
              </a:path>
            </a:pathLst>
          </a:custGeom>
          <a:noFill/>
          <a:ln w="2857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40975" name="Freeform 10"/>
          <p:cNvSpPr>
            <a:spLocks/>
          </p:cNvSpPr>
          <p:nvPr/>
        </p:nvSpPr>
        <p:spPr bwMode="auto">
          <a:xfrm>
            <a:off x="3649664" y="2155825"/>
            <a:ext cx="1927225" cy="3149600"/>
          </a:xfrm>
          <a:custGeom>
            <a:avLst/>
            <a:gdLst>
              <a:gd name="T0" fmla="*/ 0 w 3940935"/>
              <a:gd name="T1" fmla="*/ 3149600 h 2846231"/>
              <a:gd name="T2" fmla="*/ 1259624 w 3940935"/>
              <a:gd name="T3" fmla="*/ 2551033 h 2846231"/>
              <a:gd name="T4" fmla="*/ 1927225 w 3940935"/>
              <a:gd name="T5" fmla="*/ 0 h 2846231"/>
              <a:gd name="T6" fmla="*/ 0 60000 65536"/>
              <a:gd name="T7" fmla="*/ 0 60000 65536"/>
              <a:gd name="T8" fmla="*/ 0 60000 65536"/>
            </a:gdLst>
            <a:ahLst/>
            <a:cxnLst>
              <a:cxn ang="T6">
                <a:pos x="T0" y="T1"/>
              </a:cxn>
              <a:cxn ang="T7">
                <a:pos x="T2" y="T3"/>
              </a:cxn>
              <a:cxn ang="T8">
                <a:pos x="T4" y="T5"/>
              </a:cxn>
            </a:cxnLst>
            <a:rect l="0" t="0" r="r" b="b"/>
            <a:pathLst>
              <a:path w="3940935" h="2846231">
                <a:moveTo>
                  <a:pt x="0" y="2846231"/>
                </a:moveTo>
                <a:cubicBezTo>
                  <a:pt x="959476" y="2812960"/>
                  <a:pt x="1918952" y="2779690"/>
                  <a:pt x="2575774" y="2305318"/>
                </a:cubicBezTo>
                <a:cubicBezTo>
                  <a:pt x="3232597" y="1830946"/>
                  <a:pt x="3586766" y="915473"/>
                  <a:pt x="3940935" y="0"/>
                </a:cubicBezTo>
              </a:path>
            </a:pathLst>
          </a:custGeom>
          <a:noFill/>
          <a:ln w="28575" cap="flat" cmpd="sng" algn="ctr">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40976" name="TextBox 5"/>
          <p:cNvSpPr txBox="1">
            <a:spLocks noChangeArrowheads="1"/>
          </p:cNvSpPr>
          <p:nvPr/>
        </p:nvSpPr>
        <p:spPr bwMode="auto">
          <a:xfrm>
            <a:off x="5772150" y="5776913"/>
            <a:ext cx="64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000">
                <a:solidFill>
                  <a:srgbClr val="FFFFFF"/>
                </a:solidFill>
              </a:rPr>
              <a:t>← </a:t>
            </a:r>
            <a:r>
              <a:rPr lang="el-GR" altLang="en-US" sz="2000">
                <a:solidFill>
                  <a:srgbClr val="FFFFFF"/>
                </a:solidFill>
              </a:rPr>
              <a:t>λ</a:t>
            </a:r>
            <a:endParaRPr lang="en-US" altLang="en-US" sz="2000">
              <a:solidFill>
                <a:srgbClr val="FFFFFF"/>
              </a:solidFill>
            </a:endParaRPr>
          </a:p>
        </p:txBody>
      </p:sp>
      <p:sp>
        <p:nvSpPr>
          <p:cNvPr id="40977" name="Freeform 14"/>
          <p:cNvSpPr>
            <a:spLocks/>
          </p:cNvSpPr>
          <p:nvPr/>
        </p:nvSpPr>
        <p:spPr bwMode="auto">
          <a:xfrm>
            <a:off x="3951288" y="2432050"/>
            <a:ext cx="2552700" cy="1347788"/>
          </a:xfrm>
          <a:custGeom>
            <a:avLst/>
            <a:gdLst>
              <a:gd name="T0" fmla="*/ 0 w 3258355"/>
              <a:gd name="T1" fmla="*/ 0 h 1734701"/>
              <a:gd name="T2" fmla="*/ 1230650 w 3258355"/>
              <a:gd name="T3" fmla="*/ 1080683 h 1734701"/>
              <a:gd name="T4" fmla="*/ 1926674 w 3258355"/>
              <a:gd name="T5" fmla="*/ 1300823 h 1734701"/>
              <a:gd name="T6" fmla="*/ 2552087 w 3258355"/>
              <a:gd name="T7" fmla="*/ 360228 h 17347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58355" h="1734701">
                <a:moveTo>
                  <a:pt x="0" y="0"/>
                </a:moveTo>
                <a:cubicBezTo>
                  <a:pt x="580622" y="555938"/>
                  <a:pt x="1161245" y="1111876"/>
                  <a:pt x="1571222" y="1390918"/>
                </a:cubicBezTo>
                <a:cubicBezTo>
                  <a:pt x="1981199" y="1669960"/>
                  <a:pt x="2178676" y="1828800"/>
                  <a:pt x="2459865" y="1674253"/>
                </a:cubicBezTo>
                <a:cubicBezTo>
                  <a:pt x="2741054" y="1519707"/>
                  <a:pt x="2999704" y="991673"/>
                  <a:pt x="3258355" y="463639"/>
                </a:cubicBez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40978" name="Freeform 14"/>
          <p:cNvSpPr>
            <a:spLocks/>
          </p:cNvSpPr>
          <p:nvPr/>
        </p:nvSpPr>
        <p:spPr bwMode="auto">
          <a:xfrm>
            <a:off x="3951288" y="2333625"/>
            <a:ext cx="1454150" cy="820738"/>
          </a:xfrm>
          <a:custGeom>
            <a:avLst/>
            <a:gdLst>
              <a:gd name="T0" fmla="*/ 0 w 3258355"/>
              <a:gd name="T1" fmla="*/ 0 h 1734701"/>
              <a:gd name="T2" fmla="*/ 700657 w 3258355"/>
              <a:gd name="T3" fmla="*/ 658084 h 1734701"/>
              <a:gd name="T4" fmla="*/ 1096931 w 3258355"/>
              <a:gd name="T5" fmla="*/ 792138 h 1734701"/>
              <a:gd name="T6" fmla="*/ 1453003 w 3258355"/>
              <a:gd name="T7" fmla="*/ 219361 h 17347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58355" h="1734701">
                <a:moveTo>
                  <a:pt x="0" y="0"/>
                </a:moveTo>
                <a:cubicBezTo>
                  <a:pt x="580622" y="555938"/>
                  <a:pt x="1161245" y="1111876"/>
                  <a:pt x="1571222" y="1390918"/>
                </a:cubicBezTo>
                <a:cubicBezTo>
                  <a:pt x="1981199" y="1669960"/>
                  <a:pt x="2178676" y="1828800"/>
                  <a:pt x="2459865" y="1674253"/>
                </a:cubicBezTo>
                <a:cubicBezTo>
                  <a:pt x="2741054" y="1519707"/>
                  <a:pt x="2999704" y="991673"/>
                  <a:pt x="3258355" y="463639"/>
                </a:cubicBez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40979" name="TextBox 6"/>
          <p:cNvSpPr txBox="1">
            <a:spLocks noChangeArrowheads="1"/>
          </p:cNvSpPr>
          <p:nvPr/>
        </p:nvSpPr>
        <p:spPr bwMode="auto">
          <a:xfrm rot="678326">
            <a:off x="5729288" y="2165350"/>
            <a:ext cx="168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000">
                <a:solidFill>
                  <a:srgbClr val="FFFF00"/>
                </a:solidFill>
              </a:rPr>
              <a:t>Decreasing k</a:t>
            </a:r>
          </a:p>
        </p:txBody>
      </p:sp>
      <p:cxnSp>
        <p:nvCxnSpPr>
          <p:cNvPr id="40980" name="Straight Arrow Connector 8"/>
          <p:cNvCxnSpPr>
            <a:cxnSpLocks noChangeShapeType="1"/>
          </p:cNvCxnSpPr>
          <p:nvPr/>
        </p:nvCxnSpPr>
        <p:spPr bwMode="auto">
          <a:xfrm>
            <a:off x="5405438" y="2333626"/>
            <a:ext cx="2265362" cy="481013"/>
          </a:xfrm>
          <a:prstGeom prst="straightConnector1">
            <a:avLst/>
          </a:prstGeom>
          <a:noFill/>
          <a:ln w="57150" algn="ctr">
            <a:solidFill>
              <a:srgbClr val="FFFF00"/>
            </a:solidFill>
            <a:prstDash val="sysDot"/>
            <a:round/>
            <a:headEnd/>
            <a:tailEnd type="triangle" w="med" len="med"/>
          </a:ln>
        </p:spPr>
      </p:cxnSp>
    </p:spTree>
    <p:extLst>
      <p:ext uri="{BB962C8B-B14F-4D97-AF65-F5344CB8AC3E}">
        <p14:creationId xmlns:p14="http://schemas.microsoft.com/office/powerpoint/2010/main" val="4195161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mtClean="0"/>
              <a:t>1975</a:t>
            </a:r>
          </a:p>
        </p:txBody>
      </p:sp>
      <p:sp>
        <p:nvSpPr>
          <p:cNvPr id="62467" name="Rectangle 3"/>
          <p:cNvSpPr>
            <a:spLocks noGrp="1" noChangeArrowheads="1"/>
          </p:cNvSpPr>
          <p:nvPr>
            <p:ph idx="1"/>
          </p:nvPr>
        </p:nvSpPr>
        <p:spPr/>
        <p:txBody>
          <a:bodyPr/>
          <a:lstStyle/>
          <a:p>
            <a:pPr eaLnBrk="1" hangingPunct="1">
              <a:defRPr/>
            </a:pPr>
            <a:r>
              <a:rPr lang="en-US" smtClean="0"/>
              <a:t>“Progress in Digital Integrated Electronics,” </a:t>
            </a:r>
            <a:r>
              <a:rPr lang="en-US" i="1" smtClean="0"/>
              <a:t>IEDM Tech. Digest</a:t>
            </a:r>
            <a:r>
              <a:rPr lang="en-US" smtClean="0"/>
              <a:t>, 1975, pp. 11-13.</a:t>
            </a:r>
          </a:p>
          <a:p>
            <a:pPr eaLnBrk="1" hangingPunct="1">
              <a:defRPr/>
            </a:pPr>
            <a:r>
              <a:rPr lang="en-US" smtClean="0">
                <a:effectLst/>
              </a:rPr>
              <a:t>. . . the rate of increase of complexity can be expected to change slope in the next few years as shown in Figure 5. The new slope might approximate a doubling every two years, rather than every year, by the end of the decade.</a:t>
            </a:r>
          </a:p>
          <a:p>
            <a:pPr eaLnBrk="1" hangingPunct="1">
              <a:defRPr/>
            </a:pPr>
            <a:endParaRPr lang="en-US" smtClean="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fld id="{D0E022F7-FFB1-4CC9-8FE7-324ACB7DEF02}" type="slidenum">
              <a:rPr lang="en-US">
                <a:solidFill>
                  <a:srgbClr val="FFFFFF"/>
                </a:solidFill>
              </a:rPr>
              <a:pPr fontAlgn="base">
                <a:spcBef>
                  <a:spcPct val="0"/>
                </a:spcBef>
                <a:spcAft>
                  <a:spcPct val="0"/>
                </a:spcAft>
                <a:defRPr/>
              </a:pPr>
              <a:t>13</a:t>
            </a:fld>
            <a:endParaRPr lang="en-US">
              <a:solidFill>
                <a:srgbClr val="FFFFFF"/>
              </a:solidFill>
            </a:endParaRPr>
          </a:p>
        </p:txBody>
      </p:sp>
    </p:spTree>
    <p:extLst>
      <p:ext uri="{BB962C8B-B14F-4D97-AF65-F5344CB8AC3E}">
        <p14:creationId xmlns:p14="http://schemas.microsoft.com/office/powerpoint/2010/main" val="3577385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pPr eaLnBrk="1" hangingPunct="1">
              <a:defRPr/>
            </a:pPr>
            <a:r>
              <a:rPr lang="en-US" smtClean="0"/>
              <a:t>Figure 5 of Moore’s 1975 Paper</a:t>
            </a:r>
          </a:p>
        </p:txBody>
      </p:sp>
      <p:sp>
        <p:nvSpPr>
          <p:cNvPr id="11" name="Date Placeholder 2"/>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12" name="Footer Placeholder 3"/>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13" name="Slide Number Placeholder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fld id="{63BE9C4D-8957-4C42-969F-4F9BDC1455CD}" type="slidenum">
              <a:rPr lang="en-US">
                <a:solidFill>
                  <a:srgbClr val="FFFFFF"/>
                </a:solidFill>
              </a:rPr>
              <a:pPr fontAlgn="base">
                <a:spcBef>
                  <a:spcPct val="0"/>
                </a:spcBef>
                <a:spcAft>
                  <a:spcPct val="0"/>
                </a:spcAft>
                <a:defRPr/>
              </a:pPr>
              <a:t>14</a:t>
            </a:fld>
            <a:endParaRPr lang="en-US">
              <a:solidFill>
                <a:srgbClr val="FFFFFF"/>
              </a:solidFill>
            </a:endParaRPr>
          </a:p>
        </p:txBody>
      </p:sp>
      <p:sp>
        <p:nvSpPr>
          <p:cNvPr id="43014" name="Rectangle 5"/>
          <p:cNvSpPr>
            <a:spLocks noChangeArrowheads="1"/>
          </p:cNvSpPr>
          <p:nvPr/>
        </p:nvSpPr>
        <p:spPr bwMode="auto">
          <a:xfrm>
            <a:off x="4098925" y="1624013"/>
            <a:ext cx="4878388" cy="3802062"/>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endParaRPr lang="en-US" altLang="en-US" sz="1800">
              <a:solidFill>
                <a:srgbClr val="FFFFFF"/>
              </a:solidFill>
            </a:endParaRPr>
          </a:p>
        </p:txBody>
      </p:sp>
      <p:sp>
        <p:nvSpPr>
          <p:cNvPr id="43015" name="Text Box 6"/>
          <p:cNvSpPr txBox="1">
            <a:spLocks noChangeArrowheads="1"/>
          </p:cNvSpPr>
          <p:nvPr/>
        </p:nvSpPr>
        <p:spPr bwMode="auto">
          <a:xfrm>
            <a:off x="3292476" y="1508126"/>
            <a:ext cx="67786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a:solidFill>
                  <a:srgbClr val="FFFFFF"/>
                </a:solidFill>
              </a:rPr>
              <a:t>16M</a:t>
            </a:r>
          </a:p>
          <a:p>
            <a:pPr eaLnBrk="0" fontAlgn="base" hangingPunct="0">
              <a:spcBef>
                <a:spcPct val="0"/>
              </a:spcBef>
              <a:spcAft>
                <a:spcPct val="0"/>
              </a:spcAft>
              <a:buClrTx/>
              <a:buSzTx/>
              <a:buNone/>
            </a:pPr>
            <a:endParaRPr lang="en-US" altLang="en-US" sz="2000">
              <a:solidFill>
                <a:srgbClr val="FFFFFF"/>
              </a:solidFill>
            </a:endParaRPr>
          </a:p>
          <a:p>
            <a:pPr eaLnBrk="0" fontAlgn="base" hangingPunct="0">
              <a:spcBef>
                <a:spcPct val="0"/>
              </a:spcBef>
              <a:spcAft>
                <a:spcPct val="0"/>
              </a:spcAft>
              <a:buClrTx/>
              <a:buSzTx/>
              <a:buNone/>
            </a:pPr>
            <a:r>
              <a:rPr lang="en-US" altLang="en-US" sz="2000">
                <a:solidFill>
                  <a:srgbClr val="FFFFFF"/>
                </a:solidFill>
              </a:rPr>
              <a:t>  1M</a:t>
            </a:r>
          </a:p>
          <a:p>
            <a:pPr eaLnBrk="0" fontAlgn="base" hangingPunct="0">
              <a:spcBef>
                <a:spcPct val="0"/>
              </a:spcBef>
              <a:spcAft>
                <a:spcPct val="0"/>
              </a:spcAft>
              <a:buClrTx/>
              <a:buSzTx/>
              <a:buNone/>
            </a:pPr>
            <a:endParaRPr lang="en-US" altLang="en-US" sz="2000">
              <a:solidFill>
                <a:srgbClr val="FFFFFF"/>
              </a:solidFill>
            </a:endParaRPr>
          </a:p>
          <a:p>
            <a:pPr eaLnBrk="0" fontAlgn="base" hangingPunct="0">
              <a:spcBef>
                <a:spcPct val="0"/>
              </a:spcBef>
              <a:spcAft>
                <a:spcPct val="0"/>
              </a:spcAft>
              <a:buClrTx/>
              <a:buSzTx/>
              <a:buNone/>
            </a:pPr>
            <a:r>
              <a:rPr lang="en-US" altLang="en-US" sz="2000">
                <a:solidFill>
                  <a:srgbClr val="FFFFFF"/>
                </a:solidFill>
              </a:rPr>
              <a:t>64K</a:t>
            </a:r>
          </a:p>
          <a:p>
            <a:pPr eaLnBrk="0" fontAlgn="base" hangingPunct="0">
              <a:spcBef>
                <a:spcPct val="0"/>
              </a:spcBef>
              <a:spcAft>
                <a:spcPct val="0"/>
              </a:spcAft>
              <a:buClrTx/>
              <a:buSzTx/>
              <a:buNone/>
            </a:pPr>
            <a:endParaRPr lang="en-US" altLang="en-US" sz="2000">
              <a:solidFill>
                <a:srgbClr val="FFFFFF"/>
              </a:solidFill>
            </a:endParaRPr>
          </a:p>
          <a:p>
            <a:pPr eaLnBrk="0" fontAlgn="base" hangingPunct="0">
              <a:spcBef>
                <a:spcPct val="0"/>
              </a:spcBef>
              <a:spcAft>
                <a:spcPct val="0"/>
              </a:spcAft>
              <a:buClrTx/>
              <a:buSzTx/>
              <a:buNone/>
            </a:pPr>
            <a:r>
              <a:rPr lang="en-US" altLang="en-US" sz="2000">
                <a:solidFill>
                  <a:srgbClr val="FFFFFF"/>
                </a:solidFill>
              </a:rPr>
              <a:t>  4K</a:t>
            </a:r>
          </a:p>
          <a:p>
            <a:pPr eaLnBrk="0" fontAlgn="base" hangingPunct="0">
              <a:spcBef>
                <a:spcPct val="0"/>
              </a:spcBef>
              <a:spcAft>
                <a:spcPct val="0"/>
              </a:spcAft>
              <a:buClrTx/>
              <a:buSzTx/>
              <a:buNone/>
            </a:pPr>
            <a:endParaRPr lang="en-US" altLang="en-US" sz="2000">
              <a:solidFill>
                <a:srgbClr val="FFFFFF"/>
              </a:solidFill>
            </a:endParaRPr>
          </a:p>
          <a:p>
            <a:pPr eaLnBrk="0" fontAlgn="base" hangingPunct="0">
              <a:spcBef>
                <a:spcPct val="0"/>
              </a:spcBef>
              <a:spcAft>
                <a:spcPct val="0"/>
              </a:spcAft>
              <a:buClrTx/>
              <a:buSzTx/>
              <a:buNone/>
            </a:pPr>
            <a:r>
              <a:rPr lang="en-US" altLang="en-US" sz="2000">
                <a:solidFill>
                  <a:srgbClr val="FFFFFF"/>
                </a:solidFill>
              </a:rPr>
              <a:t> 256</a:t>
            </a:r>
          </a:p>
          <a:p>
            <a:pPr eaLnBrk="0" fontAlgn="base" hangingPunct="0">
              <a:spcBef>
                <a:spcPct val="0"/>
              </a:spcBef>
              <a:spcAft>
                <a:spcPct val="0"/>
              </a:spcAft>
              <a:buClrTx/>
              <a:buSzTx/>
              <a:buNone/>
            </a:pPr>
            <a:endParaRPr lang="en-US" altLang="en-US" sz="2000">
              <a:solidFill>
                <a:srgbClr val="FFFFFF"/>
              </a:solidFill>
            </a:endParaRPr>
          </a:p>
          <a:p>
            <a:pPr eaLnBrk="0" fontAlgn="base" hangingPunct="0">
              <a:spcBef>
                <a:spcPct val="0"/>
              </a:spcBef>
              <a:spcAft>
                <a:spcPct val="0"/>
              </a:spcAft>
              <a:buClrTx/>
              <a:buSzTx/>
              <a:buNone/>
            </a:pPr>
            <a:r>
              <a:rPr lang="en-US" altLang="en-US" sz="2000">
                <a:solidFill>
                  <a:srgbClr val="FFFFFF"/>
                </a:solidFill>
              </a:rPr>
              <a:t>   16</a:t>
            </a:r>
          </a:p>
          <a:p>
            <a:pPr eaLnBrk="0" fontAlgn="base" hangingPunct="0">
              <a:spcBef>
                <a:spcPct val="0"/>
              </a:spcBef>
              <a:spcAft>
                <a:spcPct val="0"/>
              </a:spcAft>
              <a:buClrTx/>
              <a:buSzTx/>
              <a:buNone/>
            </a:pPr>
            <a:endParaRPr lang="en-US" altLang="en-US" sz="2000">
              <a:solidFill>
                <a:srgbClr val="FFFFFF"/>
              </a:solidFill>
            </a:endParaRPr>
          </a:p>
          <a:p>
            <a:pPr eaLnBrk="0" fontAlgn="base" hangingPunct="0">
              <a:spcBef>
                <a:spcPct val="0"/>
              </a:spcBef>
              <a:spcAft>
                <a:spcPct val="0"/>
              </a:spcAft>
              <a:buClrTx/>
              <a:buSzTx/>
              <a:buNone/>
            </a:pPr>
            <a:r>
              <a:rPr lang="en-US" altLang="en-US" sz="2000">
                <a:solidFill>
                  <a:srgbClr val="FFFFFF"/>
                </a:solidFill>
              </a:rPr>
              <a:t>     1</a:t>
            </a:r>
          </a:p>
        </p:txBody>
      </p:sp>
      <p:sp>
        <p:nvSpPr>
          <p:cNvPr id="43016" name="Text Box 7"/>
          <p:cNvSpPr txBox="1">
            <a:spLocks noChangeArrowheads="1"/>
          </p:cNvSpPr>
          <p:nvPr/>
        </p:nvSpPr>
        <p:spPr bwMode="auto">
          <a:xfrm>
            <a:off x="4137026" y="5387976"/>
            <a:ext cx="5038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a:solidFill>
                  <a:srgbClr val="FFFFFF"/>
                </a:solidFill>
              </a:rPr>
              <a:t>60	65	70	75	80	85</a:t>
            </a:r>
          </a:p>
        </p:txBody>
      </p:sp>
      <p:sp>
        <p:nvSpPr>
          <p:cNvPr id="43017" name="Line 9"/>
          <p:cNvSpPr>
            <a:spLocks noChangeShapeType="1"/>
          </p:cNvSpPr>
          <p:nvPr/>
        </p:nvSpPr>
        <p:spPr bwMode="auto">
          <a:xfrm flipV="1">
            <a:off x="4098926" y="3044825"/>
            <a:ext cx="2957513" cy="238125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43018" name="Line 10"/>
          <p:cNvSpPr>
            <a:spLocks noChangeShapeType="1"/>
          </p:cNvSpPr>
          <p:nvPr/>
        </p:nvSpPr>
        <p:spPr bwMode="auto">
          <a:xfrm flipV="1">
            <a:off x="7056438" y="2506663"/>
            <a:ext cx="690562" cy="538162"/>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43019" name="Line 11"/>
          <p:cNvSpPr>
            <a:spLocks noChangeShapeType="1"/>
          </p:cNvSpPr>
          <p:nvPr/>
        </p:nvSpPr>
        <p:spPr bwMode="auto">
          <a:xfrm flipV="1">
            <a:off x="7094539" y="1854200"/>
            <a:ext cx="1882775" cy="9985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43020" name="Text Box 12"/>
          <p:cNvSpPr txBox="1">
            <a:spLocks noChangeArrowheads="1"/>
          </p:cNvSpPr>
          <p:nvPr/>
        </p:nvSpPr>
        <p:spPr bwMode="auto">
          <a:xfrm>
            <a:off x="5927726" y="5813425"/>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400">
                <a:solidFill>
                  <a:srgbClr val="FFFFFF"/>
                </a:solidFill>
              </a:rPr>
              <a:t>Year</a:t>
            </a:r>
          </a:p>
        </p:txBody>
      </p:sp>
      <p:sp>
        <p:nvSpPr>
          <p:cNvPr id="43021" name="Text Box 13"/>
          <p:cNvSpPr txBox="1">
            <a:spLocks noChangeArrowheads="1"/>
          </p:cNvSpPr>
          <p:nvPr/>
        </p:nvSpPr>
        <p:spPr bwMode="auto">
          <a:xfrm rot="16200000">
            <a:off x="1518444" y="3321844"/>
            <a:ext cx="3084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400">
                <a:solidFill>
                  <a:srgbClr val="FFFFFF"/>
                </a:solidFill>
              </a:rPr>
              <a:t>Components per chip</a:t>
            </a:r>
          </a:p>
        </p:txBody>
      </p:sp>
    </p:spTree>
    <p:extLst>
      <p:ext uri="{BB962C8B-B14F-4D97-AF65-F5344CB8AC3E}">
        <p14:creationId xmlns:p14="http://schemas.microsoft.com/office/powerpoint/2010/main" val="1309569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mtClean="0"/>
              <a:t>1995</a:t>
            </a:r>
          </a:p>
        </p:txBody>
      </p:sp>
      <p:sp>
        <p:nvSpPr>
          <p:cNvPr id="64515" name="Rectangle 3"/>
          <p:cNvSpPr>
            <a:spLocks noGrp="1" noChangeArrowheads="1"/>
          </p:cNvSpPr>
          <p:nvPr>
            <p:ph idx="1"/>
          </p:nvPr>
        </p:nvSpPr>
        <p:spPr>
          <a:xfrm>
            <a:off x="609600" y="1163639"/>
            <a:ext cx="10894828" cy="4497387"/>
          </a:xfrm>
        </p:spPr>
        <p:txBody>
          <a:bodyPr/>
          <a:lstStyle/>
          <a:p>
            <a:pPr eaLnBrk="1" hangingPunct="1">
              <a:defRPr/>
            </a:pPr>
            <a:r>
              <a:rPr lang="en-US" dirty="0" smtClean="0"/>
              <a:t>“Lithography and the Future of Moore’s Law,” </a:t>
            </a:r>
            <a:r>
              <a:rPr lang="en-US" i="1" dirty="0" smtClean="0"/>
              <a:t>Proc. SPIE</a:t>
            </a:r>
            <a:r>
              <a:rPr lang="en-US" dirty="0" smtClean="0"/>
              <a:t>, vol. 2437, May 1995.</a:t>
            </a:r>
          </a:p>
          <a:p>
            <a:pPr eaLnBrk="1" hangingPunct="1">
              <a:spcAft>
                <a:spcPts val="800"/>
              </a:spcAft>
              <a:defRPr/>
            </a:pPr>
            <a:r>
              <a:rPr lang="en-US" dirty="0" smtClean="0">
                <a:effectLst/>
              </a:rPr>
              <a:t>By making things smaller, everything gets better simultaneously. There is little need for trade-offs. The speed of our products goes up, the power consumption goes down, system reliability, as we put more of the system on a chip, improves by leaps and bounds, but especially the cost of doing thing electronically drops as a result of the technology. </a:t>
            </a:r>
            <a:endParaRPr lang="en-US" dirty="0" smtClean="0"/>
          </a:p>
        </p:txBody>
      </p:sp>
      <p:sp>
        <p:nvSpPr>
          <p:cNvPr id="5" name="Date Placeholder 3"/>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6"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7"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fld id="{11AC17A6-9C76-4109-850C-328F3C85CA14}" type="slidenum">
              <a:rPr lang="en-US">
                <a:solidFill>
                  <a:srgbClr val="FFFFFF"/>
                </a:solidFill>
              </a:rPr>
              <a:pPr fontAlgn="base">
                <a:spcBef>
                  <a:spcPct val="0"/>
                </a:spcBef>
                <a:spcAft>
                  <a:spcPct val="0"/>
                </a:spcAft>
                <a:defRPr/>
              </a:pPr>
              <a:t>15</a:t>
            </a:fld>
            <a:endParaRPr lang="en-US">
              <a:solidFill>
                <a:srgbClr val="FFFFFF"/>
              </a:solidFill>
            </a:endParaRPr>
          </a:p>
        </p:txBody>
      </p:sp>
      <p:sp>
        <p:nvSpPr>
          <p:cNvPr id="44039" name="Text Box 4"/>
          <p:cNvSpPr txBox="1">
            <a:spLocks noChangeArrowheads="1"/>
          </p:cNvSpPr>
          <p:nvPr/>
        </p:nvSpPr>
        <p:spPr bwMode="auto">
          <a:xfrm>
            <a:off x="2447926" y="5772151"/>
            <a:ext cx="6418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i="1">
                <a:solidFill>
                  <a:srgbClr val="FFFFFF"/>
                </a:solidFill>
              </a:rPr>
              <a:t>(SPIE – Society of Photonic Instrumentation Engineers)</a:t>
            </a:r>
          </a:p>
        </p:txBody>
      </p:sp>
    </p:spTree>
    <p:extLst>
      <p:ext uri="{BB962C8B-B14F-4D97-AF65-F5344CB8AC3E}">
        <p14:creationId xmlns:p14="http://schemas.microsoft.com/office/powerpoint/2010/main" val="2274936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pPr eaLnBrk="1" hangingPunct="1">
              <a:defRPr/>
            </a:pPr>
            <a:r>
              <a:rPr lang="en-US" smtClean="0"/>
              <a:t>Also in the 1995 Paper</a:t>
            </a:r>
          </a:p>
        </p:txBody>
      </p:sp>
      <p:sp>
        <p:nvSpPr>
          <p:cNvPr id="4" name="Date Placeholder 2"/>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5" name="Footer Placeholder 3"/>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6" name="Slide Number Placeholder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fld id="{DAF55035-732C-46EA-9A97-3D91519919E0}" type="slidenum">
              <a:rPr lang="en-US">
                <a:solidFill>
                  <a:srgbClr val="FFFFFF"/>
                </a:solidFill>
              </a:rPr>
              <a:pPr fontAlgn="base">
                <a:spcBef>
                  <a:spcPct val="0"/>
                </a:spcBef>
                <a:spcAft>
                  <a:spcPct val="0"/>
                </a:spcAft>
                <a:defRPr/>
              </a:pPr>
              <a:t>16</a:t>
            </a:fld>
            <a:endParaRPr lang="en-US">
              <a:solidFill>
                <a:srgbClr val="FFFFFF"/>
              </a:solidFill>
            </a:endParaRPr>
          </a:p>
        </p:txBody>
      </p:sp>
      <p:sp>
        <p:nvSpPr>
          <p:cNvPr id="45062" name="Rectangle 5"/>
          <p:cNvSpPr>
            <a:spLocks noChangeArrowheads="1"/>
          </p:cNvSpPr>
          <p:nvPr/>
        </p:nvSpPr>
        <p:spPr bwMode="auto">
          <a:xfrm>
            <a:off x="396949" y="1224590"/>
            <a:ext cx="1118545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400" dirty="0">
                <a:solidFill>
                  <a:srgbClr val="FFFFFF"/>
                </a:solidFill>
              </a:rPr>
              <a:t>. . . I have no idea what will happen beyond 0.18 microns.</a:t>
            </a:r>
          </a:p>
          <a:p>
            <a:pPr eaLnBrk="0" fontAlgn="base" hangingPunct="0">
              <a:spcBef>
                <a:spcPct val="0"/>
              </a:spcBef>
              <a:spcAft>
                <a:spcPct val="0"/>
              </a:spcAft>
              <a:buClrTx/>
              <a:buSzTx/>
              <a:buNone/>
            </a:pPr>
            <a:endParaRPr lang="en-US" altLang="en-US" sz="2400" dirty="0">
              <a:solidFill>
                <a:srgbClr val="FFFFFF"/>
              </a:solidFill>
            </a:endParaRPr>
          </a:p>
          <a:p>
            <a:pPr eaLnBrk="0" fontAlgn="base" hangingPunct="0">
              <a:lnSpc>
                <a:spcPct val="150000"/>
              </a:lnSpc>
              <a:spcBef>
                <a:spcPct val="0"/>
              </a:spcBef>
              <a:spcAft>
                <a:spcPct val="0"/>
              </a:spcAft>
              <a:buClrTx/>
              <a:buSzTx/>
              <a:buNone/>
            </a:pPr>
            <a:r>
              <a:rPr lang="en-US" altLang="en-US" sz="2400" dirty="0">
                <a:solidFill>
                  <a:srgbClr val="FFFFFF"/>
                </a:solidFill>
              </a:rPr>
              <a:t>In fact, I still have trouble believing we are going to be comfortable at 0.18 microns using conventional optical systems. Beyond this level, I do not see any way that conventional optics carries us any further. Of course, some of us said this about the one micron level. This time, however, I think there are fundamental materials issues that will force a different direction. The people at this conference are going to have to come up with something new to keep us on the long term trend.</a:t>
            </a:r>
          </a:p>
        </p:txBody>
      </p:sp>
    </p:spTree>
    <p:extLst>
      <p:ext uri="{BB962C8B-B14F-4D97-AF65-F5344CB8AC3E}">
        <p14:creationId xmlns:p14="http://schemas.microsoft.com/office/powerpoint/2010/main" val="3877792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George Boole, 1815 -1864</a:t>
            </a:r>
          </a:p>
        </p:txBody>
      </p:sp>
      <p:sp>
        <p:nvSpPr>
          <p:cNvPr id="7171" name="Content Placeholder 2"/>
          <p:cNvSpPr>
            <a:spLocks noGrp="1"/>
          </p:cNvSpPr>
          <p:nvPr>
            <p:ph idx="1"/>
          </p:nvPr>
        </p:nvSpPr>
        <p:spPr>
          <a:xfrm>
            <a:off x="6172200" y="1371601"/>
            <a:ext cx="4038600" cy="4759325"/>
          </a:xfrm>
        </p:spPr>
        <p:txBody>
          <a:bodyPr/>
          <a:lstStyle/>
          <a:p>
            <a:r>
              <a:rPr lang="en-US" altLang="en-US" smtClean="0"/>
              <a:t>Born, Lincoln, England</a:t>
            </a:r>
          </a:p>
          <a:p>
            <a:r>
              <a:rPr lang="en-US" altLang="en-US" smtClean="0"/>
              <a:t>Professor of Math., Queen’s College, Cork, Ireland</a:t>
            </a:r>
          </a:p>
          <a:p>
            <a:r>
              <a:rPr lang="en-US" altLang="en-US" smtClean="0"/>
              <a:t>Book, </a:t>
            </a:r>
            <a:r>
              <a:rPr lang="en-US" altLang="en-US" i="1" smtClean="0"/>
              <a:t>The Laws of Thought</a:t>
            </a:r>
            <a:r>
              <a:rPr lang="en-US" altLang="en-US" smtClean="0"/>
              <a:t>, 1853</a:t>
            </a:r>
          </a:p>
          <a:p>
            <a:r>
              <a:rPr lang="en-US" altLang="en-US" smtClean="0"/>
              <a:t>Wife: Mary </a:t>
            </a:r>
            <a:r>
              <a:rPr lang="en-US" altLang="en-US" i="1" smtClean="0"/>
              <a:t>Everest</a:t>
            </a:r>
            <a:r>
              <a:rPr lang="en-US" altLang="en-US" smtClean="0"/>
              <a:t> Boole</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94A5B457-A3F9-4FD8-BD78-7B6160A058AD}" type="slidenum">
              <a:rPr lang="en-US" altLang="en-US">
                <a:solidFill>
                  <a:srgbClr val="FFFFFF"/>
                </a:solidFill>
              </a:rPr>
              <a:pPr eaLnBrk="1" fontAlgn="base" hangingPunct="1">
                <a:spcBef>
                  <a:spcPct val="0"/>
                </a:spcBef>
                <a:spcAft>
                  <a:spcPct val="0"/>
                </a:spcAft>
                <a:defRPr/>
              </a:pPr>
              <a:t>17</a:t>
            </a:fld>
            <a:endParaRPr lang="en-US" altLang="en-US">
              <a:solidFill>
                <a:srgbClr val="FFFFFF"/>
              </a:solidFill>
            </a:endParaRPr>
          </a:p>
        </p:txBody>
      </p:sp>
      <p:pic>
        <p:nvPicPr>
          <p:cNvPr id="7175" name="Picture 2" descr="C:\VAs_DELL_LAPTOP\My Documents\My Pictures\200px-George_Bo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981200"/>
            <a:ext cx="38131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206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7813"/>
            <a:ext cx="8534400" cy="1143000"/>
          </a:xfrm>
        </p:spPr>
        <p:txBody>
          <a:bodyPr/>
          <a:lstStyle/>
          <a:p>
            <a:pPr>
              <a:defRPr/>
            </a:pPr>
            <a:r>
              <a:rPr lang="en-US" dirty="0" smtClean="0">
                <a:solidFill>
                  <a:schemeClr val="tx1"/>
                </a:solidFill>
              </a:rPr>
              <a:t>Claude E. Shannon (1916-2001)</a:t>
            </a:r>
            <a:endParaRPr lang="en-US" dirty="0">
              <a:solidFill>
                <a:schemeClr val="tx1"/>
              </a:solidFill>
            </a:endParaRPr>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B063FF3E-B056-445F-9CE5-F550129EE24C}" type="slidenum">
              <a:rPr lang="en-US" altLang="en-US">
                <a:solidFill>
                  <a:srgbClr val="FFFFFF"/>
                </a:solidFill>
              </a:rPr>
              <a:pPr eaLnBrk="1" fontAlgn="base" hangingPunct="1">
                <a:spcBef>
                  <a:spcPct val="0"/>
                </a:spcBef>
                <a:spcAft>
                  <a:spcPct val="0"/>
                </a:spcAft>
                <a:defRPr/>
              </a:pPr>
              <a:t>18</a:t>
            </a:fld>
            <a:endParaRPr lang="en-US" altLang="en-US">
              <a:solidFill>
                <a:srgbClr val="FFFFFF"/>
              </a:solidFill>
            </a:endParaRPr>
          </a:p>
        </p:txBody>
      </p:sp>
      <p:pic>
        <p:nvPicPr>
          <p:cNvPr id="7174" name="Picture 2" descr="C:\VAs_DELL_LAPTOP\My Documents\My Pictures\Shannon_1916_2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152526"/>
            <a:ext cx="5253038"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7"/>
          <p:cNvSpPr>
            <a:spLocks noChangeArrowheads="1"/>
          </p:cNvSpPr>
          <p:nvPr/>
        </p:nvSpPr>
        <p:spPr bwMode="auto">
          <a:xfrm>
            <a:off x="4029075" y="5959475"/>
            <a:ext cx="4198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fontAlgn="base">
              <a:spcBef>
                <a:spcPct val="0"/>
              </a:spcBef>
              <a:spcAft>
                <a:spcPct val="0"/>
              </a:spcAft>
              <a:buClrTx/>
              <a:buSzTx/>
              <a:buNone/>
            </a:pPr>
            <a:r>
              <a:rPr lang="en-US" altLang="en-US" sz="1800">
                <a:solidFill>
                  <a:srgbClr val="FFFFFF"/>
                </a:solidFill>
                <a:cs typeface="Arial" panose="020B0604020202020204" pitchFamily="34" charset="0"/>
                <a:hlinkClick r:id="rId6"/>
              </a:rPr>
              <a:t>http://www.kugelbahn.ch/sesam_e.htm</a:t>
            </a:r>
            <a:r>
              <a:rPr lang="en-US" altLang="en-US" sz="1800">
                <a:solidFill>
                  <a:srgbClr val="FFFFFF"/>
                </a:solidFill>
                <a:cs typeface="Arial" panose="020B0604020202020204" pitchFamily="34" charset="0"/>
              </a:rPr>
              <a:t> </a:t>
            </a:r>
          </a:p>
        </p:txBody>
      </p:sp>
    </p:spTree>
    <p:extLst>
      <p:ext uri="{BB962C8B-B14F-4D97-AF65-F5344CB8AC3E}">
        <p14:creationId xmlns:p14="http://schemas.microsoft.com/office/powerpoint/2010/main" val="1330128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1200" y="277813"/>
            <a:ext cx="7315200" cy="1143000"/>
          </a:xfrm>
        </p:spPr>
        <p:txBody>
          <a:bodyPr/>
          <a:lstStyle/>
          <a:p>
            <a:r>
              <a:rPr lang="en-US" altLang="en-US" smtClean="0"/>
              <a:t>Shannon’s Legacy</a:t>
            </a:r>
          </a:p>
        </p:txBody>
      </p:sp>
      <p:sp>
        <p:nvSpPr>
          <p:cNvPr id="8195" name="Content Placeholder 2"/>
          <p:cNvSpPr>
            <a:spLocks noGrp="1"/>
          </p:cNvSpPr>
          <p:nvPr>
            <p:ph idx="1"/>
          </p:nvPr>
        </p:nvSpPr>
        <p:spPr>
          <a:xfrm>
            <a:off x="1162493" y="1369829"/>
            <a:ext cx="10065488" cy="4759325"/>
          </a:xfrm>
        </p:spPr>
        <p:txBody>
          <a:bodyPr/>
          <a:lstStyle/>
          <a:p>
            <a:r>
              <a:rPr lang="en-US" altLang="en-US" sz="2800" i="1" dirty="0"/>
              <a:t>A Symbolic Analysis of Relay and Switching Circuits</a:t>
            </a:r>
            <a:r>
              <a:rPr lang="en-US" altLang="en-US" sz="2800" dirty="0"/>
              <a:t>, Master’s Thesis, MIT, 1940. </a:t>
            </a:r>
            <a:r>
              <a:rPr lang="en-US" altLang="en-US" sz="2800" dirty="0">
                <a:solidFill>
                  <a:srgbClr val="FFFF00"/>
                </a:solidFill>
              </a:rPr>
              <a:t>Perhaps the most influential master’s thesis of the 20</a:t>
            </a:r>
            <a:r>
              <a:rPr lang="en-US" altLang="en-US" sz="2800" baseline="30000" dirty="0">
                <a:solidFill>
                  <a:srgbClr val="FFFF00"/>
                </a:solidFill>
              </a:rPr>
              <a:t>th</a:t>
            </a:r>
            <a:r>
              <a:rPr lang="en-US" altLang="en-US" sz="2800" dirty="0">
                <a:solidFill>
                  <a:srgbClr val="FFFF00"/>
                </a:solidFill>
              </a:rPr>
              <a:t> century.</a:t>
            </a:r>
          </a:p>
          <a:p>
            <a:r>
              <a:rPr lang="en-US" altLang="en-US" sz="2800" i="1" dirty="0"/>
              <a:t>An Algebra for Theoretical Genetics, </a:t>
            </a:r>
            <a:r>
              <a:rPr lang="en-US" altLang="en-US" sz="2800" dirty="0"/>
              <a:t>PhD Thesis, MIT, 1940.</a:t>
            </a:r>
          </a:p>
          <a:p>
            <a:r>
              <a:rPr lang="en-US" altLang="en-US" sz="2800" dirty="0"/>
              <a:t>Founded the field of Information Theory.</a:t>
            </a:r>
          </a:p>
          <a:p>
            <a:r>
              <a:rPr lang="en-US" altLang="en-US" sz="2800" dirty="0"/>
              <a:t>C. E. Shannon and W. Weaver, </a:t>
            </a:r>
            <a:r>
              <a:rPr lang="en-US" altLang="en-US" sz="2800" i="1" dirty="0"/>
              <a:t>The Mathematical Theory of Communication, </a:t>
            </a:r>
            <a:r>
              <a:rPr lang="en-US" altLang="en-US" sz="2800" dirty="0"/>
              <a:t>University of Illinois Press, 1949. </a:t>
            </a:r>
            <a:r>
              <a:rPr lang="en-US" altLang="en-US" sz="2800" dirty="0">
                <a:solidFill>
                  <a:srgbClr val="FFFF00"/>
                </a:solidFill>
              </a:rPr>
              <a:t>A “must read.”</a:t>
            </a:r>
          </a:p>
          <a:p>
            <a:endParaRPr lang="en-US" altLang="en-US" dirty="0" smtClean="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46952248-BF3D-43B3-9DE9-7A111316BAC1}" type="slidenum">
              <a:rPr lang="en-US" altLang="en-US">
                <a:solidFill>
                  <a:srgbClr val="FFFFFF"/>
                </a:solidFill>
              </a:rPr>
              <a:pPr eaLnBrk="1" fontAlgn="base" hangingPunct="1">
                <a:spcBef>
                  <a:spcPct val="0"/>
                </a:spcBef>
                <a:spcAft>
                  <a:spcPct val="0"/>
                </a:spcAft>
                <a:defRPr/>
              </a:pPr>
              <a:t>19</a:t>
            </a:fld>
            <a:endParaRPr lang="en-US" altLang="en-US">
              <a:solidFill>
                <a:srgbClr val="FFFFFF"/>
              </a:solidFill>
            </a:endParaRPr>
          </a:p>
        </p:txBody>
      </p:sp>
    </p:spTree>
    <p:extLst>
      <p:ext uri="{BB962C8B-B14F-4D97-AF65-F5344CB8AC3E}">
        <p14:creationId xmlns:p14="http://schemas.microsoft.com/office/powerpoint/2010/main" val="107741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277813"/>
            <a:ext cx="8458200" cy="1143000"/>
          </a:xfrm>
        </p:spPr>
        <p:txBody>
          <a:bodyPr vert="horz" wrap="square" lIns="90488" tIns="44450" rIns="90488" bIns="44450" numCol="1" anchor="ctr" anchorCtr="0" compatLnSpc="1">
            <a:prstTxWarp prst="textNoShape">
              <a:avLst/>
            </a:prstTxWarp>
          </a:bodyPr>
          <a:lstStyle/>
          <a:p>
            <a:pPr>
              <a:defRPr/>
            </a:pPr>
            <a:r>
              <a:rPr lang="en-US" dirty="0" smtClean="0"/>
              <a:t>First General-Purpose Computer</a:t>
            </a:r>
          </a:p>
        </p:txBody>
      </p:sp>
      <p:sp>
        <p:nvSpPr>
          <p:cNvPr id="19459" name="Rectangle 3"/>
          <p:cNvSpPr>
            <a:spLocks noGrp="1" noChangeArrowheads="1"/>
          </p:cNvSpPr>
          <p:nvPr>
            <p:ph idx="1"/>
          </p:nvPr>
        </p:nvSpPr>
        <p:spPr>
          <a:xfrm>
            <a:off x="1752600" y="1447800"/>
            <a:ext cx="4419600" cy="4419600"/>
          </a:xfrm>
        </p:spPr>
        <p:txBody>
          <a:bodyPr vert="horz" wrap="square" lIns="90488" tIns="44450" rIns="90488" bIns="44450" numCol="1" anchor="t" anchorCtr="0" compatLnSpc="1">
            <a:prstTxWarp prst="textNoShape">
              <a:avLst/>
            </a:prstTxWarp>
          </a:bodyPr>
          <a:lstStyle/>
          <a:p>
            <a:pPr>
              <a:lnSpc>
                <a:spcPct val="80000"/>
              </a:lnSpc>
              <a:defRPr/>
            </a:pPr>
            <a:r>
              <a:rPr lang="en-US" sz="2400"/>
              <a:t>Electronic Numerical Integrator and Calculator (ENIAC) built in World War II was the first general purpose computer</a:t>
            </a:r>
          </a:p>
          <a:p>
            <a:pPr lvl="1">
              <a:lnSpc>
                <a:spcPct val="80000"/>
              </a:lnSpc>
              <a:defRPr/>
            </a:pPr>
            <a:r>
              <a:rPr lang="en-US" sz="2000"/>
              <a:t>Used for computing artillery firing tables</a:t>
            </a:r>
          </a:p>
          <a:p>
            <a:pPr lvl="1">
              <a:lnSpc>
                <a:spcPct val="80000"/>
              </a:lnSpc>
              <a:defRPr/>
            </a:pPr>
            <a:r>
              <a:rPr lang="en-US" sz="2000"/>
              <a:t>80 feet long, 8.5 feet high and several feet wide</a:t>
            </a:r>
          </a:p>
          <a:p>
            <a:pPr lvl="1">
              <a:lnSpc>
                <a:spcPct val="80000"/>
              </a:lnSpc>
              <a:defRPr/>
            </a:pPr>
            <a:r>
              <a:rPr lang="en-US" sz="2000"/>
              <a:t>Twenty 10 digit registers, each 2 feet long</a:t>
            </a:r>
          </a:p>
          <a:p>
            <a:pPr lvl="1">
              <a:lnSpc>
                <a:spcPct val="80000"/>
              </a:lnSpc>
              <a:defRPr/>
            </a:pPr>
            <a:r>
              <a:rPr lang="en-US" sz="2000"/>
              <a:t>Used 18,000 vacuum tubes</a:t>
            </a:r>
          </a:p>
          <a:p>
            <a:pPr lvl="1">
              <a:lnSpc>
                <a:spcPct val="80000"/>
              </a:lnSpc>
              <a:defRPr/>
            </a:pPr>
            <a:r>
              <a:rPr lang="en-US" sz="2000"/>
              <a:t>5,000 additions/second</a:t>
            </a:r>
          </a:p>
          <a:p>
            <a:pPr lvl="1">
              <a:lnSpc>
                <a:spcPct val="80000"/>
              </a:lnSpc>
              <a:defRPr/>
            </a:pPr>
            <a:r>
              <a:rPr lang="en-US" sz="2000"/>
              <a:t>Weight: 30 tons</a:t>
            </a:r>
          </a:p>
          <a:p>
            <a:pPr lvl="1">
              <a:lnSpc>
                <a:spcPct val="80000"/>
              </a:lnSpc>
              <a:defRPr/>
            </a:pPr>
            <a:r>
              <a:rPr lang="en-US" sz="2000"/>
              <a:t>Power consumption: 140kW</a:t>
            </a:r>
          </a:p>
        </p:txBody>
      </p:sp>
      <p:sp>
        <p:nvSpPr>
          <p:cNvPr id="6" name="Date Placeholder 3"/>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7"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9" name="Rectangle 46"/>
          <p:cNvSpPr>
            <a:spLocks noGrp="1" noChangeArrowheads="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D08CE52E-F79F-47D5-9531-2F9439A24C9A}" type="slidenum">
              <a:rPr lang="en-US">
                <a:solidFill>
                  <a:srgbClr val="FFFFFF"/>
                </a:solidFill>
              </a:rPr>
              <a:pPr fontAlgn="base">
                <a:spcBef>
                  <a:spcPct val="0"/>
                </a:spcBef>
                <a:spcAft>
                  <a:spcPct val="0"/>
                </a:spcAft>
                <a:defRPr/>
              </a:pPr>
              <a:t>2</a:t>
            </a:fld>
            <a:endParaRPr lang="en-US">
              <a:solidFill>
                <a:srgbClr val="FFFFFF"/>
              </a:solidFill>
            </a:endParaRPr>
          </a:p>
        </p:txBody>
      </p:sp>
      <p:pic>
        <p:nvPicPr>
          <p:cNvPr id="13320" name="Picture 4" descr="ENIA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0"/>
            <a:ext cx="4038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6"/>
          <p:cNvSpPr txBox="1">
            <a:spLocks noChangeArrowheads="1"/>
          </p:cNvSpPr>
          <p:nvPr/>
        </p:nvSpPr>
        <p:spPr bwMode="auto">
          <a:xfrm>
            <a:off x="6858000" y="4800601"/>
            <a:ext cx="3570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fontAlgn="base">
              <a:spcBef>
                <a:spcPct val="0"/>
              </a:spcBef>
              <a:spcAft>
                <a:spcPct val="0"/>
              </a:spcAft>
              <a:buClrTx/>
              <a:buSzTx/>
              <a:buNone/>
            </a:pPr>
            <a:r>
              <a:rPr lang="en-US" altLang="en-US" sz="1800">
                <a:solidFill>
                  <a:srgbClr val="FFFFFF"/>
                </a:solidFill>
                <a:latin typeface="Times New Roman" panose="02020603050405020304" pitchFamily="18" charset="0"/>
                <a:cs typeface="Times New Roman" panose="02020603050405020304" pitchFamily="18" charset="0"/>
              </a:rPr>
              <a:t>© 2004 Morgan Kaufman Publishers</a:t>
            </a:r>
          </a:p>
        </p:txBody>
      </p:sp>
    </p:spTree>
    <p:extLst>
      <p:ext uri="{BB962C8B-B14F-4D97-AF65-F5344CB8AC3E}">
        <p14:creationId xmlns:p14="http://schemas.microsoft.com/office/powerpoint/2010/main" val="2075314596"/>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solidFill>
                  <a:schemeClr val="tx1"/>
                </a:solidFill>
              </a:rPr>
              <a:t>Quine-McCluskey</a:t>
            </a:r>
            <a:endParaRPr lang="en-US" dirty="0">
              <a:solidFill>
                <a:schemeClr val="tx1"/>
              </a:solidFill>
            </a:endParaRPr>
          </a:p>
        </p:txBody>
      </p:sp>
      <p:sp>
        <p:nvSpPr>
          <p:cNvPr id="3" name="Date Placeholder 2"/>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4" name="Footer Placeholder 3"/>
          <p:cNvSpPr>
            <a:spLocks noGrp="1"/>
          </p:cNvSpPr>
          <p:nvPr>
            <p:ph type="ftr" sz="quarter" idx="11"/>
          </p:nvPr>
        </p:nvSpPr>
        <p:spPr>
          <a:xfrm>
            <a:off x="4267200" y="6248400"/>
            <a:ext cx="3810000" cy="457200"/>
          </a:xfrm>
        </p:spPr>
        <p:txBody>
          <a:bodyPr/>
          <a:lstStyle/>
          <a:p>
            <a:pPr fontAlgn="base">
              <a:spcBef>
                <a:spcPct val="0"/>
              </a:spcBef>
              <a:spcAft>
                <a:spcPct val="0"/>
              </a:spcAft>
              <a:defRPr/>
            </a:pPr>
            <a:r>
              <a:rPr lang="en-US" smtClean="0">
                <a:solidFill>
                  <a:srgbClr val="FFFFFF"/>
                </a:solidFill>
              </a:rPr>
              <a:t>VDAT - Keynote by Agrawal</a:t>
            </a:r>
            <a:endParaRPr lang="en-US" dirty="0">
              <a:solidFill>
                <a:srgbClr val="FFFFFF"/>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1BBA2FFB-AFE1-459C-9490-89CBEF05ACEA}" type="slidenum">
              <a:rPr lang="en-US" altLang="en-US">
                <a:solidFill>
                  <a:srgbClr val="FFFFFF"/>
                </a:solidFill>
              </a:rPr>
              <a:pPr eaLnBrk="1" fontAlgn="base" hangingPunct="1">
                <a:spcBef>
                  <a:spcPct val="0"/>
                </a:spcBef>
                <a:spcAft>
                  <a:spcPct val="0"/>
                </a:spcAft>
                <a:defRPr/>
              </a:pPr>
              <a:t>20</a:t>
            </a:fld>
            <a:endParaRPr lang="en-US" altLang="en-US">
              <a:solidFill>
                <a:srgbClr val="FFFFFF"/>
              </a:solidFill>
            </a:endParaRPr>
          </a:p>
        </p:txBody>
      </p:sp>
      <p:sp>
        <p:nvSpPr>
          <p:cNvPr id="47110" name="TextBox 6"/>
          <p:cNvSpPr txBox="1">
            <a:spLocks noChangeArrowheads="1"/>
          </p:cNvSpPr>
          <p:nvPr/>
        </p:nvSpPr>
        <p:spPr bwMode="auto">
          <a:xfrm>
            <a:off x="2667001" y="5486401"/>
            <a:ext cx="2790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fontAlgn="base">
              <a:spcBef>
                <a:spcPct val="0"/>
              </a:spcBef>
              <a:spcAft>
                <a:spcPct val="0"/>
              </a:spcAft>
              <a:buClrTx/>
              <a:buSzTx/>
              <a:buNone/>
            </a:pPr>
            <a:r>
              <a:rPr lang="en-US" altLang="en-US" sz="2400">
                <a:solidFill>
                  <a:srgbClr val="FFFFFF"/>
                </a:solidFill>
                <a:cs typeface="Arial" panose="020B0604020202020204" pitchFamily="34" charset="0"/>
              </a:rPr>
              <a:t>Willard V. O. Quine</a:t>
            </a:r>
          </a:p>
          <a:p>
            <a:pPr algn="ctr" fontAlgn="base">
              <a:spcBef>
                <a:spcPct val="0"/>
              </a:spcBef>
              <a:spcAft>
                <a:spcPct val="0"/>
              </a:spcAft>
              <a:buClrTx/>
              <a:buSzTx/>
              <a:buNone/>
            </a:pPr>
            <a:r>
              <a:rPr lang="en-US" altLang="en-US" sz="2400">
                <a:solidFill>
                  <a:srgbClr val="FFFFFF"/>
                </a:solidFill>
                <a:cs typeface="Arial" panose="020B0604020202020204" pitchFamily="34" charset="0"/>
              </a:rPr>
              <a:t>1908 – 2000</a:t>
            </a:r>
          </a:p>
        </p:txBody>
      </p:sp>
      <p:pic>
        <p:nvPicPr>
          <p:cNvPr id="47111" name="Picture 3"/>
          <p:cNvPicPr>
            <a:picLocks noChangeAspect="1" noChangeArrowheads="1"/>
          </p:cNvPicPr>
          <p:nvPr/>
        </p:nvPicPr>
        <p:blipFill>
          <a:blip r:embed="rId5">
            <a:extLst>
              <a:ext uri="{28A0092B-C50C-407E-A947-70E740481C1C}">
                <a14:useLocalDpi xmlns:a14="http://schemas.microsoft.com/office/drawing/2010/main" val="0"/>
              </a:ext>
            </a:extLst>
          </a:blip>
          <a:srcRect l="2037" b="28717"/>
          <a:stretch>
            <a:fillRect/>
          </a:stretch>
        </p:blipFill>
        <p:spPr bwMode="auto">
          <a:xfrm>
            <a:off x="6477000" y="1600200"/>
            <a:ext cx="36655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1" y="1600201"/>
            <a:ext cx="3757613"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Box 10"/>
          <p:cNvSpPr txBox="1">
            <a:spLocks noChangeArrowheads="1"/>
          </p:cNvSpPr>
          <p:nvPr/>
        </p:nvSpPr>
        <p:spPr bwMode="auto">
          <a:xfrm>
            <a:off x="6781800" y="5486401"/>
            <a:ext cx="3144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fontAlgn="base">
              <a:spcBef>
                <a:spcPct val="0"/>
              </a:spcBef>
              <a:spcAft>
                <a:spcPct val="0"/>
              </a:spcAft>
              <a:buClrTx/>
              <a:buSzTx/>
              <a:buNone/>
            </a:pPr>
            <a:r>
              <a:rPr lang="en-US" altLang="en-US" sz="2400">
                <a:solidFill>
                  <a:srgbClr val="FFFFFF"/>
                </a:solidFill>
                <a:cs typeface="Arial" panose="020B0604020202020204" pitchFamily="34" charset="0"/>
              </a:rPr>
              <a:t>Edward J. McCluskey</a:t>
            </a:r>
          </a:p>
          <a:p>
            <a:pPr algn="ctr" fontAlgn="base">
              <a:spcBef>
                <a:spcPct val="0"/>
              </a:spcBef>
              <a:spcAft>
                <a:spcPct val="0"/>
              </a:spcAft>
              <a:buClrTx/>
              <a:buSzTx/>
              <a:buNone/>
            </a:pPr>
            <a:r>
              <a:rPr lang="en-US" altLang="en-US" sz="2400">
                <a:solidFill>
                  <a:srgbClr val="FFFFFF"/>
                </a:solidFill>
                <a:cs typeface="Arial" panose="020B0604020202020204" pitchFamily="34" charset="0"/>
              </a:rPr>
              <a:t>1929 – 2016</a:t>
            </a:r>
          </a:p>
        </p:txBody>
      </p:sp>
    </p:spTree>
    <p:extLst>
      <p:ext uri="{BB962C8B-B14F-4D97-AF65-F5344CB8AC3E}">
        <p14:creationId xmlns:p14="http://schemas.microsoft.com/office/powerpoint/2010/main" val="896627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304800"/>
            <a:ext cx="8229600" cy="1143000"/>
          </a:xfrm>
        </p:spPr>
        <p:txBody>
          <a:bodyPr/>
          <a:lstStyle/>
          <a:p>
            <a:r>
              <a:rPr lang="en-US" altLang="en-US" smtClean="0"/>
              <a:t>Quine-McCluskey Tabular Minimization Method</a:t>
            </a:r>
          </a:p>
        </p:txBody>
      </p:sp>
      <p:sp>
        <p:nvSpPr>
          <p:cNvPr id="48131" name="Content Placeholder 2"/>
          <p:cNvSpPr>
            <a:spLocks noGrp="1"/>
          </p:cNvSpPr>
          <p:nvPr>
            <p:ph idx="1"/>
          </p:nvPr>
        </p:nvSpPr>
        <p:spPr>
          <a:xfrm>
            <a:off x="609600" y="1912089"/>
            <a:ext cx="10972800" cy="3467985"/>
          </a:xfrm>
        </p:spPr>
        <p:txBody>
          <a:bodyPr/>
          <a:lstStyle/>
          <a:p>
            <a:r>
              <a:rPr lang="en-US" altLang="en-US" dirty="0" smtClean="0"/>
              <a:t>W. V. Quine, “The Problem of Simplifying Truth Functions,” </a:t>
            </a:r>
            <a:r>
              <a:rPr lang="en-US" altLang="en-US" i="1" dirty="0" smtClean="0"/>
              <a:t>American Mathematical Monthly</a:t>
            </a:r>
            <a:r>
              <a:rPr lang="en-US" altLang="en-US" dirty="0" smtClean="0"/>
              <a:t>, vol. 59, no. 10, pp. 521-531, October 1952.</a:t>
            </a:r>
          </a:p>
          <a:p>
            <a:pPr marL="0" indent="0">
              <a:buNone/>
            </a:pPr>
            <a:endParaRPr lang="en-US" altLang="en-US" dirty="0" smtClean="0"/>
          </a:p>
          <a:p>
            <a:r>
              <a:rPr lang="en-US" altLang="en-US" dirty="0" smtClean="0"/>
              <a:t>E. J. </a:t>
            </a:r>
            <a:r>
              <a:rPr lang="en-US" altLang="en-US" dirty="0" err="1" smtClean="0"/>
              <a:t>McCluskey</a:t>
            </a:r>
            <a:r>
              <a:rPr lang="en-US" altLang="en-US" dirty="0" smtClean="0"/>
              <a:t>, “Minimization of Boolean Functions,” </a:t>
            </a:r>
            <a:r>
              <a:rPr lang="en-US" altLang="en-US" i="1" dirty="0" smtClean="0"/>
              <a:t>Bell System Technical Journa</a:t>
            </a:r>
            <a:r>
              <a:rPr lang="en-US" altLang="en-US" dirty="0" smtClean="0"/>
              <a:t>l, vol. 35, no. 11, pp. 1417-1444, November 1956.</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557B4A12-52C6-4E14-84F4-72A475DE9388}" type="slidenum">
              <a:rPr lang="en-US" altLang="en-US">
                <a:solidFill>
                  <a:srgbClr val="FFFFFF"/>
                </a:solidFill>
              </a:rPr>
              <a:pPr eaLnBrk="1" fontAlgn="base" hangingPunct="1">
                <a:spcBef>
                  <a:spcPct val="0"/>
                </a:spcBef>
                <a:spcAft>
                  <a:spcPct val="0"/>
                </a:spcAft>
                <a:defRPr/>
              </a:pPr>
              <a:t>21</a:t>
            </a:fld>
            <a:endParaRPr lang="en-US" altLang="en-US">
              <a:solidFill>
                <a:srgbClr val="FFFFFF"/>
              </a:solidFill>
            </a:endParaRPr>
          </a:p>
        </p:txBody>
      </p:sp>
    </p:spTree>
    <p:extLst>
      <p:ext uri="{BB962C8B-B14F-4D97-AF65-F5344CB8AC3E}">
        <p14:creationId xmlns:p14="http://schemas.microsoft.com/office/powerpoint/2010/main" val="2195035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467833"/>
            <a:ext cx="10972800" cy="664535"/>
          </a:xfrm>
        </p:spPr>
        <p:txBody>
          <a:bodyPr/>
          <a:lstStyle/>
          <a:p>
            <a:pPr eaLnBrk="1" hangingPunct="1">
              <a:defRPr/>
            </a:pPr>
            <a:r>
              <a:rPr lang="en-US" dirty="0" smtClean="0"/>
              <a:t>2018</a:t>
            </a:r>
          </a:p>
        </p:txBody>
      </p:sp>
      <p:sp>
        <p:nvSpPr>
          <p:cNvPr id="65539" name="Rectangle 3"/>
          <p:cNvSpPr>
            <a:spLocks noGrp="1" noChangeArrowheads="1"/>
          </p:cNvSpPr>
          <p:nvPr>
            <p:ph idx="1"/>
          </p:nvPr>
        </p:nvSpPr>
        <p:spPr>
          <a:xfrm>
            <a:off x="609600" y="1132368"/>
            <a:ext cx="10972800" cy="5162106"/>
          </a:xfrm>
        </p:spPr>
        <p:txBody>
          <a:bodyPr/>
          <a:lstStyle/>
          <a:p>
            <a:pPr eaLnBrk="1" hangingPunct="1">
              <a:lnSpc>
                <a:spcPct val="90000"/>
              </a:lnSpc>
              <a:defRPr/>
            </a:pPr>
            <a:r>
              <a:rPr lang="en-US" dirty="0" smtClean="0"/>
              <a:t>Problems arising with technology advances:</a:t>
            </a:r>
          </a:p>
          <a:p>
            <a:pPr lvl="1" eaLnBrk="1" hangingPunct="1">
              <a:lnSpc>
                <a:spcPct val="90000"/>
              </a:lnSpc>
              <a:defRPr/>
            </a:pPr>
            <a:r>
              <a:rPr lang="en-US" dirty="0" smtClean="0"/>
              <a:t>High power consumption</a:t>
            </a:r>
          </a:p>
          <a:p>
            <a:pPr lvl="2" eaLnBrk="1" hangingPunct="1">
              <a:lnSpc>
                <a:spcPct val="90000"/>
              </a:lnSpc>
              <a:defRPr/>
            </a:pPr>
            <a:r>
              <a:rPr lang="en-US" dirty="0" smtClean="0"/>
              <a:t>Power density</a:t>
            </a:r>
          </a:p>
          <a:p>
            <a:pPr lvl="2" eaLnBrk="1" hangingPunct="1">
              <a:lnSpc>
                <a:spcPct val="90000"/>
              </a:lnSpc>
              <a:defRPr/>
            </a:pPr>
            <a:r>
              <a:rPr lang="en-US" dirty="0" smtClean="0"/>
              <a:t>Leakage</a:t>
            </a:r>
          </a:p>
          <a:p>
            <a:pPr lvl="1" eaLnBrk="1" hangingPunct="1">
              <a:lnSpc>
                <a:spcPct val="90000"/>
              </a:lnSpc>
              <a:defRPr/>
            </a:pPr>
            <a:r>
              <a:rPr lang="en-US" dirty="0" smtClean="0"/>
              <a:t>Process variation – larger as a fraction of feature size</a:t>
            </a:r>
          </a:p>
          <a:p>
            <a:pPr lvl="1" eaLnBrk="1" hangingPunct="1">
              <a:lnSpc>
                <a:spcPct val="90000"/>
              </a:lnSpc>
              <a:defRPr/>
            </a:pPr>
            <a:r>
              <a:rPr lang="en-US" dirty="0" smtClean="0"/>
              <a:t>Increased noise sensitivity</a:t>
            </a:r>
          </a:p>
          <a:p>
            <a:pPr eaLnBrk="1" hangingPunct="1">
              <a:lnSpc>
                <a:spcPct val="90000"/>
              </a:lnSpc>
              <a:defRPr/>
            </a:pPr>
            <a:r>
              <a:rPr lang="en-US" dirty="0" smtClean="0"/>
              <a:t>Problems with design:</a:t>
            </a:r>
          </a:p>
          <a:p>
            <a:pPr lvl="1" eaLnBrk="1" hangingPunct="1">
              <a:lnSpc>
                <a:spcPct val="90000"/>
              </a:lnSpc>
              <a:defRPr/>
            </a:pPr>
            <a:r>
              <a:rPr lang="en-US" dirty="0" smtClean="0"/>
              <a:t>Verification of correctness – logic and timing</a:t>
            </a:r>
          </a:p>
          <a:p>
            <a:pPr lvl="1" eaLnBrk="1" hangingPunct="1">
              <a:lnSpc>
                <a:spcPct val="90000"/>
              </a:lnSpc>
              <a:defRPr/>
            </a:pPr>
            <a:r>
              <a:rPr lang="en-US" dirty="0" smtClean="0"/>
              <a:t>Ensuring reliable operation</a:t>
            </a:r>
          </a:p>
          <a:p>
            <a:pPr lvl="1" eaLnBrk="1" hangingPunct="1">
              <a:lnSpc>
                <a:spcPct val="90000"/>
              </a:lnSpc>
              <a:defRPr/>
            </a:pPr>
            <a:r>
              <a:rPr lang="en-US" dirty="0" smtClean="0"/>
              <a:t>Testing complexity – time, power and cost</a:t>
            </a:r>
          </a:p>
          <a:p>
            <a:pPr eaLnBrk="1" hangingPunct="1">
              <a:lnSpc>
                <a:spcPct val="90000"/>
              </a:lnSpc>
              <a:defRPr/>
            </a:pPr>
            <a:r>
              <a:rPr lang="en-US" dirty="0" smtClean="0"/>
              <a:t>Security</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fld id="{553A5540-724D-46CF-949D-3861BB603C63}" type="slidenum">
              <a:rPr lang="en-US">
                <a:solidFill>
                  <a:srgbClr val="FFFFFF"/>
                </a:solidFill>
              </a:rPr>
              <a:pPr fontAlgn="base">
                <a:spcBef>
                  <a:spcPct val="0"/>
                </a:spcBef>
                <a:spcAft>
                  <a:spcPct val="0"/>
                </a:spcAft>
                <a:defRPr/>
              </a:pPr>
              <a:t>22</a:t>
            </a:fld>
            <a:endParaRPr lang="en-US">
              <a:solidFill>
                <a:srgbClr val="FFFFFF"/>
              </a:solidFill>
            </a:endParaRPr>
          </a:p>
        </p:txBody>
      </p:sp>
    </p:spTree>
    <p:extLst>
      <p:ext uri="{BB962C8B-B14F-4D97-AF65-F5344CB8AC3E}">
        <p14:creationId xmlns:p14="http://schemas.microsoft.com/office/powerpoint/2010/main" val="3558749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8" name="Rectangle 4"/>
          <p:cNvSpPr>
            <a:spLocks noGrp="1" noChangeArrowheads="1"/>
          </p:cNvSpPr>
          <p:nvPr>
            <p:ph type="title"/>
          </p:nvPr>
        </p:nvSpPr>
        <p:spPr/>
        <p:txBody>
          <a:bodyPr/>
          <a:lstStyle/>
          <a:p>
            <a:pPr eaLnBrk="1" hangingPunct="1">
              <a:defRPr/>
            </a:pPr>
            <a:r>
              <a:rPr lang="en-US" smtClean="0"/>
              <a:t>Energy per Operation (EPO)</a:t>
            </a:r>
          </a:p>
        </p:txBody>
      </p:sp>
      <p:sp>
        <p:nvSpPr>
          <p:cNvPr id="13" name="Date Placeholder 2"/>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14" name="Footer Placeholder 3"/>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15" name="Slide Number Placeholder 4"/>
          <p:cNvSpPr>
            <a:spLocks noGrp="1"/>
          </p:cNvSpPr>
          <p:nvPr>
            <p:ph type="sldNum" sz="quarter" idx="12"/>
          </p:nvPr>
        </p:nvSpPr>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0"/>
              </a:spcBef>
              <a:spcAft>
                <a:spcPct val="0"/>
              </a:spcAft>
            </a:pPr>
            <a:fld id="{4DCC2F9A-25D9-46E2-9C9B-1795D072E19B}" type="slidenum">
              <a:rPr lang="en-US" altLang="en-US" sz="1000">
                <a:solidFill>
                  <a:srgbClr val="FFFFFF"/>
                </a:solidFill>
              </a:rPr>
              <a:pPr fontAlgn="base">
                <a:spcBef>
                  <a:spcPct val="0"/>
                </a:spcBef>
                <a:spcAft>
                  <a:spcPct val="0"/>
                </a:spcAft>
              </a:pPr>
              <a:t>23</a:t>
            </a:fld>
            <a:endParaRPr lang="en-US" altLang="en-US" sz="1000">
              <a:solidFill>
                <a:srgbClr val="FFFFFF"/>
              </a:solidFill>
            </a:endParaRPr>
          </a:p>
        </p:txBody>
      </p:sp>
      <p:sp>
        <p:nvSpPr>
          <p:cNvPr id="20486" name="Rectangle 5"/>
          <p:cNvSpPr>
            <a:spLocks noChangeArrowheads="1"/>
          </p:cNvSpPr>
          <p:nvPr/>
        </p:nvSpPr>
        <p:spPr bwMode="auto">
          <a:xfrm>
            <a:off x="4267200" y="2082800"/>
            <a:ext cx="4104167" cy="3314700"/>
          </a:xfrm>
          <a:prstGeom prst="rect">
            <a:avLst/>
          </a:prstGeom>
          <a:solidFill>
            <a:srgbClr val="008000"/>
          </a:solidFill>
          <a:ln w="9525">
            <a:solidFill>
              <a:srgbClr val="FFC0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sp>
        <p:nvSpPr>
          <p:cNvPr id="702470" name="Rectangle 6"/>
          <p:cNvSpPr>
            <a:spLocks noChangeArrowheads="1"/>
          </p:cNvSpPr>
          <p:nvPr/>
        </p:nvSpPr>
        <p:spPr bwMode="auto">
          <a:xfrm>
            <a:off x="5659439" y="5821363"/>
            <a:ext cx="1128835" cy="40011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2000">
                <a:solidFill>
                  <a:srgbClr val="FFFFFF"/>
                </a:solidFill>
                <a:effectLst>
                  <a:outerShdw blurRad="38100" dist="38100" dir="2700000" algn="tl">
                    <a:srgbClr val="010199"/>
                  </a:outerShdw>
                </a:effectLst>
                <a:latin typeface="Arial" panose="020B0604020202020204" pitchFamily="34" charset="0"/>
              </a:rPr>
              <a:t>V</a:t>
            </a:r>
            <a:r>
              <a:rPr lang="en-US" sz="2000" baseline="-25000">
                <a:solidFill>
                  <a:srgbClr val="FFFFFF"/>
                </a:solidFill>
                <a:latin typeface="Arial" panose="020B0604020202020204" pitchFamily="34" charset="0"/>
              </a:rPr>
              <a:t>DD</a:t>
            </a:r>
            <a:r>
              <a:rPr lang="en-US" sz="2000">
                <a:solidFill>
                  <a:srgbClr val="FFFFFF"/>
                </a:solidFill>
                <a:effectLst>
                  <a:outerShdw blurRad="38100" dist="38100" dir="2700000" algn="tl">
                    <a:srgbClr val="010199"/>
                  </a:outerShdw>
                </a:effectLst>
                <a:latin typeface="Arial" panose="020B0604020202020204" pitchFamily="34" charset="0"/>
              </a:rPr>
              <a:t> / V</a:t>
            </a:r>
            <a:r>
              <a:rPr lang="en-US" sz="2000" baseline="-25000">
                <a:solidFill>
                  <a:srgbClr val="FFFFFF"/>
                </a:solidFill>
                <a:latin typeface="Arial" panose="020B0604020202020204" pitchFamily="34" charset="0"/>
              </a:rPr>
              <a:t>th</a:t>
            </a:r>
          </a:p>
        </p:txBody>
      </p:sp>
      <p:sp>
        <p:nvSpPr>
          <p:cNvPr id="20488" name="Text Box 7"/>
          <p:cNvSpPr txBox="1">
            <a:spLocks noChangeArrowheads="1"/>
          </p:cNvSpPr>
          <p:nvPr/>
        </p:nvSpPr>
        <p:spPr bwMode="auto">
          <a:xfrm>
            <a:off x="4111625" y="5408614"/>
            <a:ext cx="3983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FFFFFF"/>
                </a:solidFill>
              </a:rPr>
              <a:t>1	2	3	4	5</a:t>
            </a:r>
          </a:p>
        </p:txBody>
      </p:sp>
      <p:sp>
        <p:nvSpPr>
          <p:cNvPr id="20489" name="Freeform 9"/>
          <p:cNvSpPr>
            <a:spLocks/>
          </p:cNvSpPr>
          <p:nvPr/>
        </p:nvSpPr>
        <p:spPr bwMode="auto">
          <a:xfrm>
            <a:off x="4508500" y="2082800"/>
            <a:ext cx="3429000" cy="2857500"/>
          </a:xfrm>
          <a:custGeom>
            <a:avLst/>
            <a:gdLst>
              <a:gd name="T0" fmla="*/ 2147483647 w 2160"/>
              <a:gd name="T1" fmla="*/ 0 h 1936"/>
              <a:gd name="T2" fmla="*/ 2147483647 w 2160"/>
              <a:gd name="T3" fmla="*/ 2147483647 h 1936"/>
              <a:gd name="T4" fmla="*/ 2147483647 w 2160"/>
              <a:gd name="T5" fmla="*/ 2147483647 h 1936"/>
              <a:gd name="T6" fmla="*/ 0 w 2160"/>
              <a:gd name="T7" fmla="*/ 2147483647 h 1936"/>
              <a:gd name="T8" fmla="*/ 0 60000 65536"/>
              <a:gd name="T9" fmla="*/ 0 60000 65536"/>
              <a:gd name="T10" fmla="*/ 0 60000 65536"/>
              <a:gd name="T11" fmla="*/ 0 60000 65536"/>
              <a:gd name="T12" fmla="*/ 0 w 2160"/>
              <a:gd name="T13" fmla="*/ 0 h 1936"/>
              <a:gd name="T14" fmla="*/ 2160 w 2160"/>
              <a:gd name="T15" fmla="*/ 1936 h 1936"/>
            </a:gdLst>
            <a:ahLst/>
            <a:cxnLst>
              <a:cxn ang="T8">
                <a:pos x="T0" y="T1"/>
              </a:cxn>
              <a:cxn ang="T9">
                <a:pos x="T2" y="T3"/>
              </a:cxn>
              <a:cxn ang="T10">
                <a:pos x="T4" y="T5"/>
              </a:cxn>
              <a:cxn ang="T11">
                <a:pos x="T6" y="T7"/>
              </a:cxn>
            </a:cxnLst>
            <a:rect l="T12" t="T13" r="T14" b="T15"/>
            <a:pathLst>
              <a:path w="2160" h="1936">
                <a:moveTo>
                  <a:pt x="2160" y="0"/>
                </a:moveTo>
                <a:cubicBezTo>
                  <a:pt x="2105" y="339"/>
                  <a:pt x="2051" y="678"/>
                  <a:pt x="1872" y="960"/>
                </a:cubicBezTo>
                <a:cubicBezTo>
                  <a:pt x="1693" y="1242"/>
                  <a:pt x="1400" y="1533"/>
                  <a:pt x="1088" y="1696"/>
                </a:cubicBezTo>
                <a:cubicBezTo>
                  <a:pt x="776" y="1859"/>
                  <a:pt x="388" y="1897"/>
                  <a:pt x="0" y="1936"/>
                </a:cubicBezTo>
              </a:path>
            </a:pathLst>
          </a:custGeom>
          <a:noFill/>
          <a:ln w="28575">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000">
              <a:solidFill>
                <a:srgbClr val="FFFFFF"/>
              </a:solidFill>
              <a:latin typeface="Arial" panose="020B0604020202020204" pitchFamily="34" charset="0"/>
            </a:endParaRPr>
          </a:p>
        </p:txBody>
      </p:sp>
      <p:sp>
        <p:nvSpPr>
          <p:cNvPr id="20490" name="Freeform 10"/>
          <p:cNvSpPr>
            <a:spLocks/>
          </p:cNvSpPr>
          <p:nvPr/>
        </p:nvSpPr>
        <p:spPr bwMode="auto">
          <a:xfrm>
            <a:off x="4495800" y="2387600"/>
            <a:ext cx="3441700" cy="2641600"/>
          </a:xfrm>
          <a:custGeom>
            <a:avLst/>
            <a:gdLst>
              <a:gd name="T0" fmla="*/ 0 w 2168"/>
              <a:gd name="T1" fmla="*/ 0 h 1832"/>
              <a:gd name="T2" fmla="*/ 2147483647 w 2168"/>
              <a:gd name="T3" fmla="*/ 2147483647 h 1832"/>
              <a:gd name="T4" fmla="*/ 2147483647 w 2168"/>
              <a:gd name="T5" fmla="*/ 2147483647 h 1832"/>
              <a:gd name="T6" fmla="*/ 2147483647 w 2168"/>
              <a:gd name="T7" fmla="*/ 2147483647 h 1832"/>
              <a:gd name="T8" fmla="*/ 2147483647 w 2168"/>
              <a:gd name="T9" fmla="*/ 2147483647 h 1832"/>
              <a:gd name="T10" fmla="*/ 0 60000 65536"/>
              <a:gd name="T11" fmla="*/ 0 60000 65536"/>
              <a:gd name="T12" fmla="*/ 0 60000 65536"/>
              <a:gd name="T13" fmla="*/ 0 60000 65536"/>
              <a:gd name="T14" fmla="*/ 0 60000 65536"/>
              <a:gd name="T15" fmla="*/ 0 w 2168"/>
              <a:gd name="T16" fmla="*/ 0 h 1832"/>
              <a:gd name="T17" fmla="*/ 2168 w 2168"/>
              <a:gd name="T18" fmla="*/ 1832 h 1832"/>
            </a:gdLst>
            <a:ahLst/>
            <a:cxnLst>
              <a:cxn ang="T10">
                <a:pos x="T0" y="T1"/>
              </a:cxn>
              <a:cxn ang="T11">
                <a:pos x="T2" y="T3"/>
              </a:cxn>
              <a:cxn ang="T12">
                <a:pos x="T4" y="T5"/>
              </a:cxn>
              <a:cxn ang="T13">
                <a:pos x="T6" y="T7"/>
              </a:cxn>
              <a:cxn ang="T14">
                <a:pos x="T8" y="T9"/>
              </a:cxn>
            </a:cxnLst>
            <a:rect l="T15" t="T16" r="T17" b="T18"/>
            <a:pathLst>
              <a:path w="2168" h="1832">
                <a:moveTo>
                  <a:pt x="0" y="0"/>
                </a:moveTo>
                <a:cubicBezTo>
                  <a:pt x="56" y="387"/>
                  <a:pt x="112" y="775"/>
                  <a:pt x="184" y="1032"/>
                </a:cubicBezTo>
                <a:cubicBezTo>
                  <a:pt x="256" y="1289"/>
                  <a:pt x="297" y="1424"/>
                  <a:pt x="432" y="1544"/>
                </a:cubicBezTo>
                <a:cubicBezTo>
                  <a:pt x="567" y="1664"/>
                  <a:pt x="703" y="1704"/>
                  <a:pt x="992" y="1752"/>
                </a:cubicBezTo>
                <a:cubicBezTo>
                  <a:pt x="1281" y="1800"/>
                  <a:pt x="1724" y="1816"/>
                  <a:pt x="2168" y="1832"/>
                </a:cubicBezTo>
              </a:path>
            </a:pathLst>
          </a:cu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000">
              <a:solidFill>
                <a:srgbClr val="FFFFFF"/>
              </a:solidFill>
              <a:latin typeface="Arial" panose="020B0604020202020204" pitchFamily="34" charset="0"/>
            </a:endParaRPr>
          </a:p>
        </p:txBody>
      </p:sp>
      <p:sp>
        <p:nvSpPr>
          <p:cNvPr id="20491" name="Text Box 13"/>
          <p:cNvSpPr txBox="1">
            <a:spLocks noChangeArrowheads="1"/>
          </p:cNvSpPr>
          <p:nvPr/>
        </p:nvSpPr>
        <p:spPr bwMode="auto">
          <a:xfrm>
            <a:off x="6753226" y="4176714"/>
            <a:ext cx="90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FFFF00"/>
                </a:solidFill>
              </a:rPr>
              <a:t>Power</a:t>
            </a:r>
          </a:p>
        </p:txBody>
      </p:sp>
      <p:sp>
        <p:nvSpPr>
          <p:cNvPr id="20492" name="Text Box 14"/>
          <p:cNvSpPr txBox="1">
            <a:spLocks noChangeArrowheads="1"/>
          </p:cNvSpPr>
          <p:nvPr/>
        </p:nvSpPr>
        <p:spPr bwMode="auto">
          <a:xfrm>
            <a:off x="4264025" y="4341814"/>
            <a:ext cx="70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FFFFFF"/>
                </a:solidFill>
              </a:rPr>
              <a:t>TPO</a:t>
            </a:r>
          </a:p>
        </p:txBody>
      </p:sp>
      <p:sp>
        <p:nvSpPr>
          <p:cNvPr id="20493" name="Text Box 15"/>
          <p:cNvSpPr txBox="1">
            <a:spLocks noChangeArrowheads="1"/>
          </p:cNvSpPr>
          <p:nvPr/>
        </p:nvSpPr>
        <p:spPr bwMode="auto">
          <a:xfrm>
            <a:off x="5394326" y="399891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FFFFFF"/>
                </a:solidFill>
              </a:rPr>
              <a:t>EPO</a:t>
            </a:r>
          </a:p>
        </p:txBody>
      </p:sp>
      <p:sp>
        <p:nvSpPr>
          <p:cNvPr id="20494" name="Text Box 16"/>
          <p:cNvSpPr txBox="1">
            <a:spLocks noChangeArrowheads="1"/>
          </p:cNvSpPr>
          <p:nvPr/>
        </p:nvSpPr>
        <p:spPr bwMode="auto">
          <a:xfrm>
            <a:off x="3641726" y="1852614"/>
            <a:ext cx="53657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srgbClr val="FFFFFF"/>
                </a:solidFill>
              </a:rPr>
              <a:t>1.0</a:t>
            </a:r>
          </a:p>
          <a:p>
            <a:pPr eaLnBrk="0" fontAlgn="base" hangingPunct="0">
              <a:spcBef>
                <a:spcPct val="0"/>
              </a:spcBef>
              <a:spcAft>
                <a:spcPct val="0"/>
              </a:spcAft>
            </a:pPr>
            <a:endParaRPr lang="en-US" altLang="en-US">
              <a:solidFill>
                <a:srgbClr val="FFFFFF"/>
              </a:solidFill>
            </a:endParaRPr>
          </a:p>
          <a:p>
            <a:pPr eaLnBrk="0" fontAlgn="base" hangingPunct="0">
              <a:spcBef>
                <a:spcPct val="0"/>
              </a:spcBef>
              <a:spcAft>
                <a:spcPct val="0"/>
              </a:spcAft>
            </a:pPr>
            <a:endParaRPr lang="en-US" altLang="en-US">
              <a:solidFill>
                <a:srgbClr val="FFFFFF"/>
              </a:solidFill>
            </a:endParaRPr>
          </a:p>
          <a:p>
            <a:pPr eaLnBrk="0" fontAlgn="base" hangingPunct="0">
              <a:spcBef>
                <a:spcPct val="0"/>
              </a:spcBef>
              <a:spcAft>
                <a:spcPct val="0"/>
              </a:spcAft>
            </a:pPr>
            <a:endParaRPr lang="en-US" altLang="en-US">
              <a:solidFill>
                <a:srgbClr val="FFFFFF"/>
              </a:solidFill>
            </a:endParaRPr>
          </a:p>
          <a:p>
            <a:pPr eaLnBrk="0" fontAlgn="base" hangingPunct="0">
              <a:spcBef>
                <a:spcPct val="0"/>
              </a:spcBef>
              <a:spcAft>
                <a:spcPct val="0"/>
              </a:spcAft>
            </a:pPr>
            <a:endParaRPr lang="en-US" altLang="en-US">
              <a:solidFill>
                <a:srgbClr val="FFFFFF"/>
              </a:solidFill>
            </a:endParaRPr>
          </a:p>
          <a:p>
            <a:pPr eaLnBrk="0" fontAlgn="base" hangingPunct="0">
              <a:spcBef>
                <a:spcPct val="0"/>
              </a:spcBef>
              <a:spcAft>
                <a:spcPct val="0"/>
              </a:spcAft>
            </a:pPr>
            <a:endParaRPr lang="en-US" altLang="en-US">
              <a:solidFill>
                <a:srgbClr val="FFFFFF"/>
              </a:solidFill>
            </a:endParaRPr>
          </a:p>
          <a:p>
            <a:pPr eaLnBrk="0" fontAlgn="base" hangingPunct="0">
              <a:spcBef>
                <a:spcPct val="0"/>
              </a:spcBef>
              <a:spcAft>
                <a:spcPct val="0"/>
              </a:spcAft>
            </a:pPr>
            <a:r>
              <a:rPr lang="en-US" altLang="en-US">
                <a:solidFill>
                  <a:srgbClr val="FFFFFF"/>
                </a:solidFill>
              </a:rPr>
              <a:t>0.5</a:t>
            </a:r>
          </a:p>
          <a:p>
            <a:pPr eaLnBrk="0" fontAlgn="base" hangingPunct="0">
              <a:spcBef>
                <a:spcPct val="0"/>
              </a:spcBef>
              <a:spcAft>
                <a:spcPct val="0"/>
              </a:spcAft>
            </a:pPr>
            <a:endParaRPr lang="en-US" altLang="en-US">
              <a:solidFill>
                <a:srgbClr val="FFFFFF"/>
              </a:solidFill>
            </a:endParaRPr>
          </a:p>
          <a:p>
            <a:pPr eaLnBrk="0" fontAlgn="base" hangingPunct="0">
              <a:spcBef>
                <a:spcPct val="0"/>
              </a:spcBef>
              <a:spcAft>
                <a:spcPct val="0"/>
              </a:spcAft>
            </a:pPr>
            <a:endParaRPr lang="en-US" altLang="en-US">
              <a:solidFill>
                <a:srgbClr val="FFFFFF"/>
              </a:solidFill>
            </a:endParaRPr>
          </a:p>
          <a:p>
            <a:pPr eaLnBrk="0" fontAlgn="base" hangingPunct="0">
              <a:spcBef>
                <a:spcPct val="0"/>
              </a:spcBef>
              <a:spcAft>
                <a:spcPct val="0"/>
              </a:spcAft>
            </a:pPr>
            <a:endParaRPr lang="en-US" altLang="en-US">
              <a:solidFill>
                <a:srgbClr val="FFFFFF"/>
              </a:solidFill>
            </a:endParaRPr>
          </a:p>
          <a:p>
            <a:pPr eaLnBrk="0" fontAlgn="base" hangingPunct="0">
              <a:spcBef>
                <a:spcPct val="0"/>
              </a:spcBef>
              <a:spcAft>
                <a:spcPct val="0"/>
              </a:spcAft>
            </a:pPr>
            <a:endParaRPr lang="en-US" altLang="en-US">
              <a:solidFill>
                <a:srgbClr val="FFFFFF"/>
              </a:solidFill>
            </a:endParaRPr>
          </a:p>
          <a:p>
            <a:pPr eaLnBrk="0" fontAlgn="base" hangingPunct="0">
              <a:spcBef>
                <a:spcPct val="0"/>
              </a:spcBef>
              <a:spcAft>
                <a:spcPct val="0"/>
              </a:spcAft>
            </a:pPr>
            <a:r>
              <a:rPr lang="en-US" altLang="en-US">
                <a:solidFill>
                  <a:srgbClr val="FFFFFF"/>
                </a:solidFill>
              </a:rPr>
              <a:t>0.0</a:t>
            </a:r>
          </a:p>
        </p:txBody>
      </p:sp>
      <p:sp>
        <p:nvSpPr>
          <p:cNvPr id="20495" name="Freeform 15"/>
          <p:cNvSpPr>
            <a:spLocks noChangeArrowheads="1"/>
          </p:cNvSpPr>
          <p:nvPr/>
        </p:nvSpPr>
        <p:spPr bwMode="auto">
          <a:xfrm>
            <a:off x="4584700" y="2159000"/>
            <a:ext cx="3251200" cy="2368550"/>
          </a:xfrm>
          <a:custGeom>
            <a:avLst/>
            <a:gdLst>
              <a:gd name="T0" fmla="*/ 0 w 3251200"/>
              <a:gd name="T1" fmla="*/ 63500 h 2368550"/>
              <a:gd name="T2" fmla="*/ 241300 w 3251200"/>
              <a:gd name="T3" fmla="*/ 1333500 h 2368550"/>
              <a:gd name="T4" fmla="*/ 660400 w 3251200"/>
              <a:gd name="T5" fmla="*/ 2197100 h 2368550"/>
              <a:gd name="T6" fmla="*/ 1358900 w 3251200"/>
              <a:gd name="T7" fmla="*/ 2286000 h 2368550"/>
              <a:gd name="T8" fmla="*/ 2298700 w 3251200"/>
              <a:gd name="T9" fmla="*/ 1701800 h 2368550"/>
              <a:gd name="T10" fmla="*/ 2946400 w 3251200"/>
              <a:gd name="T11" fmla="*/ 850900 h 2368550"/>
              <a:gd name="T12" fmla="*/ 3251200 w 3251200"/>
              <a:gd name="T13" fmla="*/ 0 h 2368550"/>
              <a:gd name="T14" fmla="*/ 0 60000 65536"/>
              <a:gd name="T15" fmla="*/ 0 60000 65536"/>
              <a:gd name="T16" fmla="*/ 0 60000 65536"/>
              <a:gd name="T17" fmla="*/ 0 60000 65536"/>
              <a:gd name="T18" fmla="*/ 0 60000 65536"/>
              <a:gd name="T19" fmla="*/ 0 60000 65536"/>
              <a:gd name="T20" fmla="*/ 0 60000 65536"/>
              <a:gd name="T21" fmla="*/ 0 w 3251200"/>
              <a:gd name="T22" fmla="*/ 0 h 2368550"/>
              <a:gd name="T23" fmla="*/ 3251200 w 3251200"/>
              <a:gd name="T24" fmla="*/ 2368550 h 23685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51200" h="2368550">
                <a:moveTo>
                  <a:pt x="0" y="63500"/>
                </a:moveTo>
                <a:cubicBezTo>
                  <a:pt x="65616" y="520700"/>
                  <a:pt x="131233" y="977900"/>
                  <a:pt x="241300" y="1333500"/>
                </a:cubicBezTo>
                <a:cubicBezTo>
                  <a:pt x="351367" y="1689100"/>
                  <a:pt x="474133" y="2038350"/>
                  <a:pt x="660400" y="2197100"/>
                </a:cubicBezTo>
                <a:cubicBezTo>
                  <a:pt x="846667" y="2355850"/>
                  <a:pt x="1085850" y="2368550"/>
                  <a:pt x="1358900" y="2286000"/>
                </a:cubicBezTo>
                <a:cubicBezTo>
                  <a:pt x="1631950" y="2203450"/>
                  <a:pt x="2034117" y="1940983"/>
                  <a:pt x="2298700" y="1701800"/>
                </a:cubicBezTo>
                <a:cubicBezTo>
                  <a:pt x="2563283" y="1462617"/>
                  <a:pt x="2787650" y="1134533"/>
                  <a:pt x="2946400" y="850900"/>
                </a:cubicBezTo>
                <a:cubicBezTo>
                  <a:pt x="3105150" y="567267"/>
                  <a:pt x="3178175" y="283633"/>
                  <a:pt x="3251200" y="0"/>
                </a:cubicBezTo>
              </a:path>
            </a:pathLst>
          </a:cu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000">
              <a:solidFill>
                <a:srgbClr val="FFFFFF"/>
              </a:solidFill>
              <a:latin typeface="Arial" panose="020B0604020202020204" pitchFamily="34" charset="0"/>
            </a:endParaRPr>
          </a:p>
        </p:txBody>
      </p:sp>
    </p:spTree>
    <p:extLst>
      <p:ext uri="{BB962C8B-B14F-4D97-AF65-F5344CB8AC3E}">
        <p14:creationId xmlns:p14="http://schemas.microsoft.com/office/powerpoint/2010/main" val="1842472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grawvd\Desktop\TH06_NOBEL_263835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75" y="1295401"/>
            <a:ext cx="7532688"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1905000" y="30480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dirty="0">
                <a:latin typeface="Book Antiqua" panose="02040602050305030304" pitchFamily="18" charset="0"/>
              </a:rPr>
              <a:t>Andre </a:t>
            </a:r>
            <a:r>
              <a:rPr lang="en-US" altLang="en-US" sz="2800" dirty="0" err="1">
                <a:latin typeface="Book Antiqua" panose="02040602050305030304" pitchFamily="18" charset="0"/>
              </a:rPr>
              <a:t>Geim</a:t>
            </a:r>
            <a:r>
              <a:rPr lang="en-US" altLang="en-US" sz="2800" dirty="0">
                <a:latin typeface="Book Antiqua" panose="02040602050305030304" pitchFamily="18" charset="0"/>
              </a:rPr>
              <a:t> and Konstantin </a:t>
            </a:r>
            <a:r>
              <a:rPr lang="en-US" altLang="en-US" sz="2800" dirty="0" err="1">
                <a:latin typeface="Book Antiqua" panose="02040602050305030304" pitchFamily="18" charset="0"/>
              </a:rPr>
              <a:t>Novoselov</a:t>
            </a:r>
            <a:endParaRPr lang="en-US" altLang="en-US" sz="2800" dirty="0">
              <a:latin typeface="Book Antiqua" panose="02040602050305030304" pitchFamily="18" charset="0"/>
            </a:endParaRPr>
          </a:p>
          <a:p>
            <a:pPr algn="ctr" eaLnBrk="1" fontAlgn="base" hangingPunct="1">
              <a:spcBef>
                <a:spcPct val="0"/>
              </a:spcBef>
              <a:spcAft>
                <a:spcPct val="0"/>
              </a:spcAft>
            </a:pPr>
            <a:r>
              <a:rPr lang="en-US" altLang="en-US" sz="2800" dirty="0">
                <a:latin typeface="Book Antiqua" panose="02040602050305030304" pitchFamily="18" charset="0"/>
              </a:rPr>
              <a:t>Nobel Prize in Physics, 2010</a:t>
            </a:r>
          </a:p>
        </p:txBody>
      </p:sp>
      <p:sp>
        <p:nvSpPr>
          <p:cNvPr id="2" name="Date Placeholder 1"/>
          <p:cNvSpPr>
            <a:spLocks noGrp="1"/>
          </p:cNvSpPr>
          <p:nvPr>
            <p:ph type="dt" sz="half" idx="10"/>
          </p:nvPr>
        </p:nvSpPr>
        <p:spPr/>
        <p:txBody>
          <a:bodyPr/>
          <a:lstStyle/>
          <a:p>
            <a:pPr>
              <a:defRPr/>
            </a:pPr>
            <a:r>
              <a:rPr lang="en-US" smtClean="0"/>
              <a:t>June 29, 2018</a:t>
            </a:r>
            <a:endParaRPr lang="en-US"/>
          </a:p>
        </p:txBody>
      </p:sp>
      <p:sp>
        <p:nvSpPr>
          <p:cNvPr id="3" name="Footer Placeholder 2"/>
          <p:cNvSpPr>
            <a:spLocks noGrp="1"/>
          </p:cNvSpPr>
          <p:nvPr>
            <p:ph type="ftr" sz="quarter" idx="11"/>
          </p:nvPr>
        </p:nvSpPr>
        <p:spPr/>
        <p:txBody>
          <a:bodyPr/>
          <a:lstStyle/>
          <a:p>
            <a:pPr>
              <a:defRPr/>
            </a:pPr>
            <a:r>
              <a:rPr lang="en-US" smtClean="0"/>
              <a:t>VDAT - Keynote by Agrawal</a:t>
            </a:r>
            <a:endParaRPr lang="en-US"/>
          </a:p>
        </p:txBody>
      </p:sp>
      <p:sp>
        <p:nvSpPr>
          <p:cNvPr id="4" name="Slide Number Placeholder 3"/>
          <p:cNvSpPr>
            <a:spLocks noGrp="1"/>
          </p:cNvSpPr>
          <p:nvPr>
            <p:ph type="sldNum" sz="quarter" idx="12"/>
          </p:nvPr>
        </p:nvSpPr>
        <p:spPr/>
        <p:txBody>
          <a:bodyPr/>
          <a:lstStyle/>
          <a:p>
            <a:pPr>
              <a:defRPr/>
            </a:pPr>
            <a:fld id="{70DBE111-4DBA-439E-BC2C-58D104ACC49B}" type="slidenum">
              <a:rPr lang="en-US" smtClean="0"/>
              <a:pPr>
                <a:defRPr/>
              </a:pPr>
              <a:t>24</a:t>
            </a:fld>
            <a:endParaRPr lang="en-US"/>
          </a:p>
        </p:txBody>
      </p:sp>
    </p:spTree>
    <p:extLst>
      <p:ext uri="{BB962C8B-B14F-4D97-AF65-F5344CB8AC3E}">
        <p14:creationId xmlns:p14="http://schemas.microsoft.com/office/powerpoint/2010/main" val="3605617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Graphene</a:t>
            </a:r>
            <a:endParaRPr lang="en-US" dirty="0"/>
          </a:p>
        </p:txBody>
      </p:sp>
      <p:pic>
        <p:nvPicPr>
          <p:cNvPr id="11267" name="Picture 2" descr="C:\Documents and Settings\agrawvd\Desktop\Grap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929" y="277813"/>
            <a:ext cx="7832651" cy="64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477000" y="54864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77000" y="60960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400801" y="5791201"/>
            <a:ext cx="609600" cy="3175"/>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71" name="TextBox 8"/>
          <p:cNvSpPr txBox="1">
            <a:spLocks noChangeArrowheads="1"/>
          </p:cNvSpPr>
          <p:nvPr/>
        </p:nvSpPr>
        <p:spPr bwMode="auto">
          <a:xfrm>
            <a:off x="6934202" y="5480900"/>
            <a:ext cx="1503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dirty="0">
                <a:solidFill>
                  <a:srgbClr val="FFFF00"/>
                </a:solidFill>
                <a:latin typeface="Book Antiqua" panose="02040602050305030304" pitchFamily="18" charset="0"/>
              </a:rPr>
              <a:t>0.14nm</a:t>
            </a:r>
          </a:p>
        </p:txBody>
      </p:sp>
      <p:sp>
        <p:nvSpPr>
          <p:cNvPr id="11272" name="TextBox 9"/>
          <p:cNvSpPr txBox="1">
            <a:spLocks noChangeArrowheads="1"/>
          </p:cNvSpPr>
          <p:nvPr/>
        </p:nvSpPr>
        <p:spPr bwMode="auto">
          <a:xfrm>
            <a:off x="4724401" y="1219201"/>
            <a:ext cx="242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4000">
                <a:solidFill>
                  <a:srgbClr val="FFFF00"/>
                </a:solidFill>
                <a:latin typeface="Book Antiqua" panose="02040602050305030304" pitchFamily="18" charset="0"/>
              </a:rPr>
              <a:t>Graphene</a:t>
            </a:r>
          </a:p>
        </p:txBody>
      </p:sp>
      <p:sp>
        <p:nvSpPr>
          <p:cNvPr id="3" name="Date Placeholder 2"/>
          <p:cNvSpPr>
            <a:spLocks noGrp="1"/>
          </p:cNvSpPr>
          <p:nvPr>
            <p:ph type="dt" sz="half" idx="10"/>
          </p:nvPr>
        </p:nvSpPr>
        <p:spPr/>
        <p:txBody>
          <a:bodyPr/>
          <a:lstStyle/>
          <a:p>
            <a:pPr>
              <a:defRPr/>
            </a:pPr>
            <a:r>
              <a:rPr lang="en-US" smtClean="0"/>
              <a:t>June 29, 2018</a:t>
            </a:r>
            <a:endParaRPr lang="en-US"/>
          </a:p>
        </p:txBody>
      </p:sp>
      <p:sp>
        <p:nvSpPr>
          <p:cNvPr id="4" name="Footer Placeholder 3"/>
          <p:cNvSpPr>
            <a:spLocks noGrp="1"/>
          </p:cNvSpPr>
          <p:nvPr>
            <p:ph type="ftr" sz="quarter" idx="11"/>
          </p:nvPr>
        </p:nvSpPr>
        <p:spPr/>
        <p:txBody>
          <a:bodyPr/>
          <a:lstStyle/>
          <a:p>
            <a:pPr>
              <a:defRPr/>
            </a:pPr>
            <a:r>
              <a:rPr lang="en-US" smtClean="0"/>
              <a:t>VDAT - Keynote by Agrawal</a:t>
            </a:r>
            <a:endParaRPr lang="en-US"/>
          </a:p>
        </p:txBody>
      </p:sp>
      <p:sp>
        <p:nvSpPr>
          <p:cNvPr id="7" name="Slide Number Placeholder 6"/>
          <p:cNvSpPr>
            <a:spLocks noGrp="1"/>
          </p:cNvSpPr>
          <p:nvPr>
            <p:ph type="sldNum" sz="quarter" idx="12"/>
          </p:nvPr>
        </p:nvSpPr>
        <p:spPr/>
        <p:txBody>
          <a:bodyPr/>
          <a:lstStyle/>
          <a:p>
            <a:pPr>
              <a:defRPr/>
            </a:pPr>
            <a:fld id="{C83CF1E9-BF5A-47D7-871E-2C79E4C014AF}" type="slidenum">
              <a:rPr lang="en-US" smtClean="0"/>
              <a:pPr>
                <a:defRPr/>
              </a:pPr>
              <a:t>25</a:t>
            </a:fld>
            <a:endParaRPr lang="en-US"/>
          </a:p>
        </p:txBody>
      </p:sp>
    </p:spTree>
    <p:extLst>
      <p:ext uri="{BB962C8B-B14F-4D97-AF65-F5344CB8AC3E}">
        <p14:creationId xmlns:p14="http://schemas.microsoft.com/office/powerpoint/2010/main" val="799446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Carbon </a:t>
            </a:r>
            <a:r>
              <a:rPr lang="en-US" dirty="0" err="1" smtClean="0"/>
              <a:t>Nanotube</a:t>
            </a:r>
            <a:r>
              <a:rPr lang="en-US" dirty="0" smtClean="0"/>
              <a:t> Transistor</a:t>
            </a:r>
            <a:endParaRPr lang="en-US" dirty="0"/>
          </a:p>
        </p:txBody>
      </p:sp>
      <p:pic>
        <p:nvPicPr>
          <p:cNvPr id="13315" name="Picture 2" descr="C:\Documents and Settings\agrawvd\Desktop\Infineon-nanotu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057401"/>
            <a:ext cx="85979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p:cNvSpPr>
            <a:spLocks noChangeArrowheads="1"/>
          </p:cNvSpPr>
          <p:nvPr/>
        </p:nvSpPr>
        <p:spPr bwMode="auto">
          <a:xfrm>
            <a:off x="1828800" y="1371601"/>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a:solidFill>
                  <a:prstClr val="white"/>
                </a:solidFill>
                <a:latin typeface="Book Antiqua" panose="02040602050305030304" pitchFamily="18" charset="0"/>
              </a:rPr>
              <a:t>Infineon, Munich, Germany – November 22, 2004 </a:t>
            </a:r>
          </a:p>
        </p:txBody>
      </p:sp>
      <p:sp>
        <p:nvSpPr>
          <p:cNvPr id="13317" name="TextBox 4"/>
          <p:cNvSpPr txBox="1">
            <a:spLocks noChangeArrowheads="1"/>
          </p:cNvSpPr>
          <p:nvPr/>
        </p:nvSpPr>
        <p:spPr bwMode="auto">
          <a:xfrm rot="21120000">
            <a:off x="5357814" y="4602164"/>
            <a:ext cx="2662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rPr>
              <a:t>graphene tube</a:t>
            </a:r>
          </a:p>
        </p:txBody>
      </p:sp>
      <p:sp>
        <p:nvSpPr>
          <p:cNvPr id="4" name="Date Placeholder 3"/>
          <p:cNvSpPr>
            <a:spLocks noGrp="1"/>
          </p:cNvSpPr>
          <p:nvPr>
            <p:ph type="dt" sz="half" idx="10"/>
          </p:nvPr>
        </p:nvSpPr>
        <p:spPr/>
        <p:txBody>
          <a:bodyPr/>
          <a:lstStyle/>
          <a:p>
            <a:pPr>
              <a:defRPr/>
            </a:pPr>
            <a:r>
              <a:rPr lang="en-US" smtClean="0"/>
              <a:t>June 29, 2018</a:t>
            </a:r>
            <a:endParaRPr lang="en-US"/>
          </a:p>
        </p:txBody>
      </p:sp>
      <p:sp>
        <p:nvSpPr>
          <p:cNvPr id="5" name="Footer Placeholder 4"/>
          <p:cNvSpPr>
            <a:spLocks noGrp="1"/>
          </p:cNvSpPr>
          <p:nvPr>
            <p:ph type="ftr" sz="quarter" idx="11"/>
          </p:nvPr>
        </p:nvSpPr>
        <p:spPr/>
        <p:txBody>
          <a:bodyPr/>
          <a:lstStyle/>
          <a:p>
            <a:pPr>
              <a:defRPr/>
            </a:pPr>
            <a:r>
              <a:rPr lang="en-US" smtClean="0"/>
              <a:t>VDAT - Keynote by Agrawal</a:t>
            </a:r>
            <a:endParaRPr lang="en-US"/>
          </a:p>
        </p:txBody>
      </p:sp>
      <p:sp>
        <p:nvSpPr>
          <p:cNvPr id="6" name="Slide Number Placeholder 5"/>
          <p:cNvSpPr>
            <a:spLocks noGrp="1"/>
          </p:cNvSpPr>
          <p:nvPr>
            <p:ph type="sldNum" sz="quarter" idx="12"/>
          </p:nvPr>
        </p:nvSpPr>
        <p:spPr/>
        <p:txBody>
          <a:bodyPr/>
          <a:lstStyle/>
          <a:p>
            <a:pPr>
              <a:defRPr/>
            </a:pPr>
            <a:fld id="{C83CF1E9-BF5A-47D7-871E-2C79E4C014AF}" type="slidenum">
              <a:rPr lang="en-US" smtClean="0"/>
              <a:pPr>
                <a:defRPr/>
              </a:pPr>
              <a:t>26</a:t>
            </a:fld>
            <a:endParaRPr lang="en-US"/>
          </a:p>
        </p:txBody>
      </p:sp>
    </p:spTree>
    <p:extLst>
      <p:ext uri="{BB962C8B-B14F-4D97-AF65-F5344CB8AC3E}">
        <p14:creationId xmlns:p14="http://schemas.microsoft.com/office/powerpoint/2010/main" val="1994620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CNT Implementations</a:t>
            </a:r>
            <a:endParaRPr lang="en-US" dirty="0"/>
          </a:p>
        </p:txBody>
      </p:sp>
      <p:sp>
        <p:nvSpPr>
          <p:cNvPr id="3" name="Content Placeholder 2"/>
          <p:cNvSpPr>
            <a:spLocks noGrp="1"/>
          </p:cNvSpPr>
          <p:nvPr>
            <p:ph idx="1"/>
          </p:nvPr>
        </p:nvSpPr>
        <p:spPr/>
        <p:txBody>
          <a:bodyPr/>
          <a:lstStyle/>
          <a:p>
            <a:r>
              <a:rPr lang="en-US" dirty="0" smtClean="0"/>
              <a:t>1,000X Energy efficiency over MOSFET memories.</a:t>
            </a:r>
          </a:p>
          <a:p>
            <a:pPr marL="0" indent="0">
              <a:buNone/>
            </a:pPr>
            <a:endParaRPr lang="en-US" dirty="0" smtClean="0"/>
          </a:p>
          <a:p>
            <a:pPr lvl="1"/>
            <a:r>
              <a:rPr lang="en-US" dirty="0" smtClean="0"/>
              <a:t>M. M. S. Aly, et al., “Energy Efficient Abundant-Data Computing: The N3XT 1,000x,” </a:t>
            </a:r>
            <a:r>
              <a:rPr lang="en-US" i="1" dirty="0" smtClean="0"/>
              <a:t>Computer</a:t>
            </a:r>
            <a:r>
              <a:rPr lang="en-US" dirty="0" smtClean="0"/>
              <a:t> (IEEE Computer Society), Dec 2015, pp. 24 – 33.</a:t>
            </a:r>
          </a:p>
          <a:p>
            <a:pPr marL="457200" lvl="1" indent="0">
              <a:buNone/>
            </a:pPr>
            <a:endParaRPr lang="en-US" dirty="0" smtClean="0"/>
          </a:p>
          <a:p>
            <a:pPr lvl="1"/>
            <a:r>
              <a:rPr lang="en-US" dirty="0" smtClean="0"/>
              <a:t>M. M. </a:t>
            </a:r>
            <a:r>
              <a:rPr lang="en-US" dirty="0" err="1" smtClean="0"/>
              <a:t>Shulaker</a:t>
            </a:r>
            <a:r>
              <a:rPr lang="en-US" dirty="0" smtClean="0"/>
              <a:t>, et al., “Three-dimensional Integration of Nanotechnologies for Computing and Data Storage on a Single Chip,” </a:t>
            </a:r>
            <a:r>
              <a:rPr lang="pt-BR" i="1" dirty="0" smtClean="0"/>
              <a:t>Nature</a:t>
            </a:r>
            <a:r>
              <a:rPr lang="pt-BR" dirty="0" smtClean="0"/>
              <a:t>, Vol. 547, 6 July 2017, pp. 74 – 78.</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June 29, 2018</a:t>
            </a:r>
            <a:endParaRPr lang="en-US"/>
          </a:p>
        </p:txBody>
      </p:sp>
      <p:sp>
        <p:nvSpPr>
          <p:cNvPr id="5" name="Footer Placeholder 4"/>
          <p:cNvSpPr>
            <a:spLocks noGrp="1"/>
          </p:cNvSpPr>
          <p:nvPr>
            <p:ph type="ftr" sz="quarter" idx="11"/>
          </p:nvPr>
        </p:nvSpPr>
        <p:spPr/>
        <p:txBody>
          <a:bodyPr/>
          <a:lstStyle/>
          <a:p>
            <a:pPr>
              <a:defRPr/>
            </a:pPr>
            <a:r>
              <a:rPr lang="en-US" smtClean="0"/>
              <a:t>VDAT - Keynote by Agrawal</a:t>
            </a:r>
            <a:endParaRPr lang="en-US"/>
          </a:p>
        </p:txBody>
      </p:sp>
      <p:sp>
        <p:nvSpPr>
          <p:cNvPr id="6" name="Slide Number Placeholder 5"/>
          <p:cNvSpPr>
            <a:spLocks noGrp="1"/>
          </p:cNvSpPr>
          <p:nvPr>
            <p:ph type="sldNum" sz="quarter" idx="12"/>
          </p:nvPr>
        </p:nvSpPr>
        <p:spPr/>
        <p:txBody>
          <a:bodyPr/>
          <a:lstStyle/>
          <a:p>
            <a:pPr>
              <a:defRPr/>
            </a:pPr>
            <a:fld id="{A29E6570-FC0A-4329-A8FE-75262718B8B0}" type="slidenum">
              <a:rPr lang="en-US" smtClean="0"/>
              <a:pPr>
                <a:defRPr/>
              </a:pPr>
              <a:t>27</a:t>
            </a:fld>
            <a:endParaRPr lang="en-US"/>
          </a:p>
        </p:txBody>
      </p:sp>
    </p:spTree>
    <p:extLst>
      <p:ext uri="{BB962C8B-B14F-4D97-AF65-F5344CB8AC3E}">
        <p14:creationId xmlns:p14="http://schemas.microsoft.com/office/powerpoint/2010/main" val="129395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von Neumann</a:t>
            </a:r>
            <a:endParaRPr lang="en-US" dirty="0"/>
          </a:p>
        </p:txBody>
      </p:sp>
      <p:sp>
        <p:nvSpPr>
          <p:cNvPr id="3" name="Content Placeholder 2"/>
          <p:cNvSpPr>
            <a:spLocks noGrp="1"/>
          </p:cNvSpPr>
          <p:nvPr>
            <p:ph idx="1"/>
          </p:nvPr>
        </p:nvSpPr>
        <p:spPr/>
        <p:txBody>
          <a:bodyPr/>
          <a:lstStyle/>
          <a:p>
            <a:r>
              <a:rPr lang="en-US" i="1" dirty="0" smtClean="0"/>
              <a:t>The </a:t>
            </a:r>
            <a:r>
              <a:rPr lang="en-US" i="1" dirty="0"/>
              <a:t>Computer and the Brain</a:t>
            </a:r>
            <a:r>
              <a:rPr lang="en-US" dirty="0" smtClean="0"/>
              <a:t>, </a:t>
            </a:r>
            <a:r>
              <a:rPr lang="en-US" dirty="0"/>
              <a:t>J. von Neumann, New Haven: Yale University Press, 1958 (or later editions</a:t>
            </a:r>
            <a:r>
              <a:rPr lang="en-US" dirty="0" smtClean="0"/>
              <a:t>).</a:t>
            </a:r>
          </a:p>
          <a:p>
            <a:pPr marL="0" indent="0">
              <a:buNone/>
            </a:pPr>
            <a:endParaRPr lang="en-US" dirty="0" smtClean="0"/>
          </a:p>
          <a:p>
            <a:r>
              <a:rPr lang="en-US" dirty="0" smtClean="0"/>
              <a:t>Is parallel computing the answer?</a:t>
            </a:r>
          </a:p>
          <a:p>
            <a:pPr marL="0" indent="0">
              <a:buNone/>
            </a:pPr>
            <a:endParaRPr lang="en-US" dirty="0" smtClean="0"/>
          </a:p>
          <a:p>
            <a:r>
              <a:rPr lang="en-US" dirty="0" smtClean="0"/>
              <a:t>Or,</a:t>
            </a:r>
            <a:endParaRPr lang="en-US" dirty="0"/>
          </a:p>
        </p:txBody>
      </p:sp>
      <p:sp>
        <p:nvSpPr>
          <p:cNvPr id="4" name="Date Placeholder 3"/>
          <p:cNvSpPr>
            <a:spLocks noGrp="1"/>
          </p:cNvSpPr>
          <p:nvPr>
            <p:ph type="dt" sz="half" idx="10"/>
          </p:nvPr>
        </p:nvSpPr>
        <p:spPr/>
        <p:txBody>
          <a:bodyPr/>
          <a:lstStyle/>
          <a:p>
            <a:pPr>
              <a:defRPr/>
            </a:pPr>
            <a:r>
              <a:rPr lang="en-US" smtClean="0"/>
              <a:t>June 29, 2018</a:t>
            </a:r>
            <a:endParaRPr lang="en-US"/>
          </a:p>
        </p:txBody>
      </p:sp>
      <p:sp>
        <p:nvSpPr>
          <p:cNvPr id="5" name="Footer Placeholder 4"/>
          <p:cNvSpPr>
            <a:spLocks noGrp="1"/>
          </p:cNvSpPr>
          <p:nvPr>
            <p:ph type="ftr" sz="quarter" idx="11"/>
          </p:nvPr>
        </p:nvSpPr>
        <p:spPr/>
        <p:txBody>
          <a:bodyPr/>
          <a:lstStyle/>
          <a:p>
            <a:pPr>
              <a:defRPr/>
            </a:pPr>
            <a:r>
              <a:rPr lang="en-US" smtClean="0"/>
              <a:t>VDAT - Keynote by Agrawal</a:t>
            </a:r>
            <a:endParaRPr lang="en-US"/>
          </a:p>
        </p:txBody>
      </p:sp>
      <p:sp>
        <p:nvSpPr>
          <p:cNvPr id="6" name="Slide Number Placeholder 5"/>
          <p:cNvSpPr>
            <a:spLocks noGrp="1"/>
          </p:cNvSpPr>
          <p:nvPr>
            <p:ph type="sldNum" sz="quarter" idx="12"/>
          </p:nvPr>
        </p:nvSpPr>
        <p:spPr/>
        <p:txBody>
          <a:bodyPr/>
          <a:lstStyle/>
          <a:p>
            <a:pPr>
              <a:defRPr/>
            </a:pPr>
            <a:fld id="{A29E6570-FC0A-4329-A8FE-75262718B8B0}" type="slidenum">
              <a:rPr lang="en-US" smtClean="0"/>
              <a:pPr>
                <a:defRPr/>
              </a:pPr>
              <a:t>28</a:t>
            </a:fld>
            <a:endParaRPr lang="en-US"/>
          </a:p>
        </p:txBody>
      </p:sp>
    </p:spTree>
    <p:extLst>
      <p:ext uri="{BB962C8B-B14F-4D97-AF65-F5344CB8AC3E}">
        <p14:creationId xmlns:p14="http://schemas.microsoft.com/office/powerpoint/2010/main" val="3468173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472" y="1"/>
            <a:ext cx="10360501" cy="1223963"/>
          </a:xfrm>
        </p:spPr>
        <p:txBody>
          <a:bodyPr>
            <a:normAutofit/>
          </a:bodyPr>
          <a:lstStyle/>
          <a:p>
            <a:r>
              <a:rPr lang="en-US" sz="5200" b="1" dirty="0"/>
              <a:t>Quantum </a:t>
            </a:r>
            <a:r>
              <a:rPr lang="en-US" sz="5200" b="1" dirty="0" smtClean="0"/>
              <a:t>Computing</a:t>
            </a:r>
            <a:endParaRPr lang="en-US" sz="5200" b="1"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220472" y="1371600"/>
                <a:ext cx="10360501" cy="4953000"/>
              </a:xfrm>
            </p:spPr>
            <p:txBody>
              <a:bodyPr>
                <a:normAutofit fontScale="92500" lnSpcReduction="20000"/>
              </a:bodyPr>
              <a:lstStyle/>
              <a:p>
                <a:r>
                  <a:rPr lang="en-US" sz="3000" dirty="0"/>
                  <a:t>Touted as a “silver bullet” to exponential complex research problems [Deutsch and </a:t>
                </a:r>
                <a:r>
                  <a:rPr lang="en-US" sz="3000" dirty="0" err="1"/>
                  <a:t>Jozsa</a:t>
                </a:r>
                <a:r>
                  <a:rPr lang="en-US" sz="3000" dirty="0"/>
                  <a:t>, 1992].</a:t>
                </a:r>
              </a:p>
              <a:p>
                <a:r>
                  <a:rPr lang="en-US" sz="3000" dirty="0"/>
                  <a:t>Wide ranging applications of quantum computing.</a:t>
                </a:r>
              </a:p>
              <a:p>
                <a:pPr lvl="1"/>
                <a:r>
                  <a:rPr lang="en-US" sz="2600" dirty="0"/>
                  <a:t>Quantum communication [Kimble, 2008].</a:t>
                </a:r>
              </a:p>
              <a:p>
                <a:pPr lvl="1"/>
                <a:r>
                  <a:rPr lang="en-US" sz="2600" dirty="0"/>
                  <a:t>Quantum cryptography [Boyer et al., 1998; Gisin et al., 2002; Bernstein et al., 2009].</a:t>
                </a:r>
              </a:p>
              <a:p>
                <a:r>
                  <a:rPr lang="en-US" sz="3000" dirty="0"/>
                  <a:t>Shor’s factorization algorithm [Shor, 1997] a prominent quantum algorithm.</a:t>
                </a:r>
              </a:p>
              <a:p>
                <a:pPr lvl="1"/>
                <a:r>
                  <a:rPr lang="en-US" sz="2600" dirty="0"/>
                  <a:t>Given an integer N, find its prime factors.</a:t>
                </a:r>
              </a:p>
              <a:p>
                <a:pPr lvl="1"/>
                <a:r>
                  <a:rPr lang="en-US" sz="2600" dirty="0"/>
                  <a:t>Used to test D-wave machines.</a:t>
                </a:r>
              </a:p>
              <a:p>
                <a:r>
                  <a:rPr lang="en-US" sz="3000" dirty="0"/>
                  <a:t>Grover’s database search algorithm [Grover, 1996] another groundbreaking algorithm.</a:t>
                </a:r>
              </a:p>
              <a:p>
                <a:pPr lvl="1"/>
                <a:r>
                  <a:rPr lang="en-US" sz="2600" dirty="0"/>
                  <a:t>Complexity of O(</a:t>
                </a:r>
                <a14:m>
                  <m:oMath xmlns:m="http://schemas.openxmlformats.org/officeDocument/2006/math">
                    <m:rad>
                      <m:radPr>
                        <m:degHide m:val="on"/>
                        <m:ctrlPr>
                          <a:rPr lang="en-US" sz="2600" i="1">
                            <a:latin typeface="Cambria Math" panose="02040503050406030204" pitchFamily="18" charset="0"/>
                          </a:rPr>
                        </m:ctrlPr>
                      </m:radPr>
                      <m:deg/>
                      <m:e>
                        <m:r>
                          <a:rPr lang="en-US" sz="2600" i="1">
                            <a:latin typeface="Cambria Math" panose="02040503050406030204" pitchFamily="18" charset="0"/>
                          </a:rPr>
                          <m:t>𝑁</m:t>
                        </m:r>
                      </m:e>
                    </m:rad>
                    <m:r>
                      <a:rPr lang="en-US" sz="2600" i="1">
                        <a:latin typeface="Cambria Math" panose="02040503050406030204" pitchFamily="18" charset="0"/>
                      </a:rPr>
                      <m:t>)</m:t>
                    </m:r>
                  </m:oMath>
                </a14:m>
                <a:r>
                  <a:rPr lang="en-US" sz="2600" dirty="0"/>
                  <a:t> is </a:t>
                </a:r>
                <a:r>
                  <a:rPr lang="en-US" sz="2600" dirty="0" err="1"/>
                  <a:t>quadratically</a:t>
                </a:r>
                <a:r>
                  <a:rPr lang="en-US" sz="2600" dirty="0"/>
                  <a:t> faster [Boyer et al., 1998].</a:t>
                </a: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220472" y="1371600"/>
                <a:ext cx="10360501" cy="4953000"/>
              </a:xfrm>
              <a:blipFill>
                <a:blip r:embed="rId2"/>
                <a:stretch>
                  <a:fillRect t="-3075" b="-2337"/>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pPr defTabSz="1218987"/>
            <a:r>
              <a:rPr lang="en-US" smtClean="0">
                <a:solidFill>
                  <a:prstClr val="white">
                    <a:tint val="75000"/>
                  </a:prstClr>
                </a:solidFill>
                <a:latin typeface="Calibri"/>
              </a:rPr>
              <a:t>June 29, 2018</a:t>
            </a:r>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pPr defTabSz="1218987"/>
            <a:r>
              <a:rPr lang="en-US" smtClean="0">
                <a:solidFill>
                  <a:prstClr val="white">
                    <a:tint val="75000"/>
                  </a:prstClr>
                </a:solidFill>
                <a:latin typeface="Calibri"/>
              </a:rPr>
              <a:t>VDAT - Keynote by Agrawal</a:t>
            </a:r>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pPr defTabSz="1218987"/>
            <a:fld id="{C014DD1E-5D91-48A3-AD6D-45FBA980D106}" type="slidenum">
              <a:rPr lang="en-US">
                <a:solidFill>
                  <a:prstClr val="white">
                    <a:tint val="75000"/>
                  </a:prstClr>
                </a:solidFill>
                <a:latin typeface="Calibri"/>
              </a:rPr>
              <a:pPr defTabSz="1218987"/>
              <a:t>29</a:t>
            </a:fld>
            <a:endParaRPr lang="en-US">
              <a:solidFill>
                <a:prstClr val="white">
                  <a:tint val="75000"/>
                </a:prstClr>
              </a:solidFill>
              <a:latin typeface="Calibri"/>
            </a:endParaRPr>
          </a:p>
        </p:txBody>
      </p:sp>
    </p:spTree>
    <p:extLst>
      <p:ext uri="{BB962C8B-B14F-4D97-AF65-F5344CB8AC3E}">
        <p14:creationId xmlns:p14="http://schemas.microsoft.com/office/powerpoint/2010/main" val="2646339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 </a:t>
            </a:r>
            <a:r>
              <a:rPr lang="en-US" dirty="0" err="1" smtClean="0"/>
              <a:t>Kilby</a:t>
            </a:r>
            <a:r>
              <a:rPr lang="en-US" dirty="0" smtClean="0"/>
              <a:t> and His Concept of an IC</a:t>
            </a:r>
            <a:endParaRPr lang="en-US" dirty="0"/>
          </a:p>
        </p:txBody>
      </p:sp>
      <p:sp>
        <p:nvSpPr>
          <p:cNvPr id="3" name="Date Placeholder 2"/>
          <p:cNvSpPr>
            <a:spLocks noGrp="1"/>
          </p:cNvSpPr>
          <p:nvPr>
            <p:ph type="dt" sz="half" idx="10"/>
          </p:nvPr>
        </p:nvSpPr>
        <p:spPr/>
        <p:txBody>
          <a:bodyPr/>
          <a:lstStyle/>
          <a:p>
            <a:pPr>
              <a:defRPr/>
            </a:pPr>
            <a:r>
              <a:rPr lang="en-US" smtClean="0"/>
              <a:t>June 29, 2018</a:t>
            </a:r>
            <a:endParaRPr lang="en-US"/>
          </a:p>
        </p:txBody>
      </p:sp>
      <p:sp>
        <p:nvSpPr>
          <p:cNvPr id="4" name="Footer Placeholder 3"/>
          <p:cNvSpPr>
            <a:spLocks noGrp="1"/>
          </p:cNvSpPr>
          <p:nvPr>
            <p:ph type="ftr" sz="quarter" idx="11"/>
          </p:nvPr>
        </p:nvSpPr>
        <p:spPr/>
        <p:txBody>
          <a:bodyPr/>
          <a:lstStyle/>
          <a:p>
            <a:pPr>
              <a:defRPr/>
            </a:pPr>
            <a:r>
              <a:rPr lang="en-US" smtClean="0"/>
              <a:t>VDAT - Keynote by Agrawal</a:t>
            </a:r>
            <a:endParaRPr lang="en-US"/>
          </a:p>
        </p:txBody>
      </p:sp>
      <p:sp>
        <p:nvSpPr>
          <p:cNvPr id="5" name="Slide Number Placeholder 4"/>
          <p:cNvSpPr>
            <a:spLocks noGrp="1"/>
          </p:cNvSpPr>
          <p:nvPr>
            <p:ph type="sldNum" sz="quarter" idx="12"/>
          </p:nvPr>
        </p:nvSpPr>
        <p:spPr/>
        <p:txBody>
          <a:bodyPr/>
          <a:lstStyle/>
          <a:p>
            <a:pPr>
              <a:defRPr/>
            </a:pPr>
            <a:fld id="{C83CF1E9-BF5A-47D7-871E-2C79E4C014AF}" type="slidenum">
              <a:rPr lang="en-US" smtClean="0"/>
              <a:pPr>
                <a:defRPr/>
              </a:pPr>
              <a:t>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490" y="1848065"/>
            <a:ext cx="5939819" cy="3944531"/>
          </a:xfrm>
          <a:prstGeom prst="rect">
            <a:avLst/>
          </a:prstGeom>
        </p:spPr>
      </p:pic>
      <p:pic>
        <p:nvPicPr>
          <p:cNvPr id="7" name="Picture 6"/>
          <p:cNvPicPr>
            <a:picLocks noChangeAspect="1"/>
          </p:cNvPicPr>
          <p:nvPr/>
        </p:nvPicPr>
        <p:blipFill>
          <a:blip r:embed="rId3"/>
          <a:stretch>
            <a:fillRect/>
          </a:stretch>
        </p:blipFill>
        <p:spPr>
          <a:xfrm>
            <a:off x="1234558" y="1867093"/>
            <a:ext cx="2931042" cy="3925503"/>
          </a:xfrm>
          <a:prstGeom prst="rect">
            <a:avLst/>
          </a:prstGeom>
        </p:spPr>
      </p:pic>
      <p:sp>
        <p:nvSpPr>
          <p:cNvPr id="8" name="TextBox 7"/>
          <p:cNvSpPr txBox="1"/>
          <p:nvPr/>
        </p:nvSpPr>
        <p:spPr>
          <a:xfrm>
            <a:off x="1821878" y="5792596"/>
            <a:ext cx="1898277" cy="461665"/>
          </a:xfrm>
          <a:prstGeom prst="rect">
            <a:avLst/>
          </a:prstGeom>
          <a:noFill/>
        </p:spPr>
        <p:txBody>
          <a:bodyPr wrap="none" rtlCol="0">
            <a:spAutoFit/>
          </a:bodyPr>
          <a:lstStyle/>
          <a:p>
            <a:r>
              <a:rPr lang="en-US" sz="2400" dirty="0" smtClean="0"/>
              <a:t>1923 – 2005</a:t>
            </a:r>
          </a:p>
        </p:txBody>
      </p:sp>
    </p:spTree>
    <p:extLst>
      <p:ext uri="{BB962C8B-B14F-4D97-AF65-F5344CB8AC3E}">
        <p14:creationId xmlns:p14="http://schemas.microsoft.com/office/powerpoint/2010/main" val="2926294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472" y="1"/>
            <a:ext cx="10360501" cy="1223963"/>
          </a:xfrm>
        </p:spPr>
        <p:txBody>
          <a:bodyPr>
            <a:normAutofit/>
          </a:bodyPr>
          <a:lstStyle/>
          <a:p>
            <a:r>
              <a:rPr lang="en-US" sz="5400" b="1" dirty="0"/>
              <a:t>Grover’s Algorithm (contd..)</a:t>
            </a:r>
          </a:p>
        </p:txBody>
      </p:sp>
      <p:pic>
        <p:nvPicPr>
          <p:cNvPr id="7" name="Content Placeholder 2"/>
          <p:cNvPicPr>
            <a:picLocks noGrp="1" noChangeAspect="1"/>
          </p:cNvPicPr>
          <p:nvPr>
            <p:ph idx="1"/>
          </p:nvPr>
        </p:nvPicPr>
        <p:blipFill rotWithShape="1">
          <a:blip r:embed="rId2"/>
          <a:srcRect l="3208" t="3372" r="2781" b="15290"/>
          <a:stretch/>
        </p:blipFill>
        <p:spPr>
          <a:xfrm>
            <a:off x="1752600" y="1219201"/>
            <a:ext cx="8764632" cy="4557965"/>
          </a:xfrm>
          <a:prstGeom prst="rect">
            <a:avLst/>
          </a:prstGeom>
        </p:spPr>
      </p:pic>
      <p:sp>
        <p:nvSpPr>
          <p:cNvPr id="4" name="Date Placeholder 3"/>
          <p:cNvSpPr>
            <a:spLocks noGrp="1"/>
          </p:cNvSpPr>
          <p:nvPr>
            <p:ph type="dt" sz="half" idx="10"/>
          </p:nvPr>
        </p:nvSpPr>
        <p:spPr/>
        <p:txBody>
          <a:bodyPr/>
          <a:lstStyle/>
          <a:p>
            <a:pPr defTabSz="1218987"/>
            <a:r>
              <a:rPr lang="en-US" smtClean="0">
                <a:solidFill>
                  <a:prstClr val="white">
                    <a:tint val="75000"/>
                  </a:prstClr>
                </a:solidFill>
                <a:latin typeface="Calibri"/>
              </a:rPr>
              <a:t>June 29, 2018</a:t>
            </a:r>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pPr defTabSz="1218987"/>
            <a:r>
              <a:rPr lang="en-US" smtClean="0">
                <a:solidFill>
                  <a:prstClr val="white">
                    <a:tint val="75000"/>
                  </a:prstClr>
                </a:solidFill>
                <a:latin typeface="Calibri"/>
              </a:rPr>
              <a:t>VDAT - Keynote by Agrawal</a:t>
            </a:r>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pPr defTabSz="1218987"/>
            <a:fld id="{C014DD1E-5D91-48A3-AD6D-45FBA980D106}" type="slidenum">
              <a:rPr lang="en-US">
                <a:solidFill>
                  <a:prstClr val="white">
                    <a:tint val="75000"/>
                  </a:prstClr>
                </a:solidFill>
                <a:latin typeface="Calibri"/>
              </a:rPr>
              <a:pPr defTabSz="1218987"/>
              <a:t>30</a:t>
            </a:fld>
            <a:endParaRPr lang="en-US">
              <a:solidFill>
                <a:prstClr val="white">
                  <a:tint val="75000"/>
                </a:prstClr>
              </a:solidFill>
              <a:latin typeface="Calibri"/>
            </a:endParaRPr>
          </a:p>
        </p:txBody>
      </p:sp>
      <p:pic>
        <p:nvPicPr>
          <p:cNvPr id="8" name="Picture 2" descr="http://auracing.org/img/coe_blue.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744201" y="0"/>
            <a:ext cx="1436995" cy="1219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3400" y="5791201"/>
            <a:ext cx="11222672" cy="461665"/>
          </a:xfrm>
          <a:prstGeom prst="rect">
            <a:avLst/>
          </a:prstGeom>
          <a:noFill/>
        </p:spPr>
        <p:txBody>
          <a:bodyPr wrap="square" rtlCol="0">
            <a:spAutoFit/>
          </a:bodyPr>
          <a:lstStyle/>
          <a:p>
            <a:pPr defTabSz="1218987"/>
            <a:r>
              <a:rPr lang="en-US" sz="2400" dirty="0">
                <a:solidFill>
                  <a:prstClr val="white"/>
                </a:solidFill>
                <a:latin typeface="Calibri"/>
              </a:rPr>
              <a:t>Average search effort vs. Database size comparison of Grover’s Search and Linear Search.</a:t>
            </a:r>
          </a:p>
        </p:txBody>
      </p:sp>
      <p:sp>
        <p:nvSpPr>
          <p:cNvPr id="3" name="TextBox 2"/>
          <p:cNvSpPr txBox="1"/>
          <p:nvPr/>
        </p:nvSpPr>
        <p:spPr>
          <a:xfrm>
            <a:off x="4648200" y="4857690"/>
            <a:ext cx="609600" cy="400110"/>
          </a:xfrm>
          <a:prstGeom prst="rect">
            <a:avLst/>
          </a:prstGeom>
          <a:solidFill>
            <a:schemeClr val="tx1"/>
          </a:solidFill>
        </p:spPr>
        <p:txBody>
          <a:bodyPr wrap="square" rtlCol="0">
            <a:spAutoFit/>
          </a:bodyPr>
          <a:lstStyle/>
          <a:p>
            <a:pPr defTabSz="1218987"/>
            <a:r>
              <a:rPr lang="en-US" sz="2000" dirty="0">
                <a:solidFill>
                  <a:prstClr val="black"/>
                </a:solidFill>
                <a:latin typeface="Times New Roman" panose="02020603050405020304" pitchFamily="18" charset="0"/>
                <a:cs typeface="Times New Roman" panose="02020603050405020304" pitchFamily="18" charset="0"/>
              </a:rPr>
              <a:t>32</a:t>
            </a:r>
          </a:p>
        </p:txBody>
      </p:sp>
      <p:sp>
        <p:nvSpPr>
          <p:cNvPr id="10" name="TextBox 9"/>
          <p:cNvSpPr txBox="1"/>
          <p:nvPr/>
        </p:nvSpPr>
        <p:spPr>
          <a:xfrm>
            <a:off x="6324600" y="4876800"/>
            <a:ext cx="762000" cy="400110"/>
          </a:xfrm>
          <a:prstGeom prst="rect">
            <a:avLst/>
          </a:prstGeom>
          <a:solidFill>
            <a:schemeClr val="tx1"/>
          </a:solidFill>
        </p:spPr>
        <p:txBody>
          <a:bodyPr wrap="square" rtlCol="0">
            <a:spAutoFit/>
          </a:bodyPr>
          <a:lstStyle/>
          <a:p>
            <a:pPr defTabSz="1218987"/>
            <a:r>
              <a:rPr lang="en-US" sz="2000" dirty="0">
                <a:solidFill>
                  <a:prstClr val="black"/>
                </a:solidFill>
                <a:latin typeface="Times New Roman" panose="02020603050405020304" pitchFamily="18" charset="0"/>
                <a:cs typeface="Times New Roman" panose="02020603050405020304" pitchFamily="18" charset="0"/>
              </a:rPr>
              <a:t>1024</a:t>
            </a:r>
          </a:p>
        </p:txBody>
      </p:sp>
      <p:sp>
        <p:nvSpPr>
          <p:cNvPr id="12" name="TextBox 11"/>
          <p:cNvSpPr txBox="1"/>
          <p:nvPr/>
        </p:nvSpPr>
        <p:spPr>
          <a:xfrm>
            <a:off x="8153400" y="4876800"/>
            <a:ext cx="914400" cy="400110"/>
          </a:xfrm>
          <a:prstGeom prst="rect">
            <a:avLst/>
          </a:prstGeom>
          <a:solidFill>
            <a:schemeClr val="tx1"/>
          </a:solidFill>
        </p:spPr>
        <p:txBody>
          <a:bodyPr wrap="square" rtlCol="0">
            <a:spAutoFit/>
          </a:bodyPr>
          <a:lstStyle/>
          <a:p>
            <a:pPr defTabSz="1218987"/>
            <a:r>
              <a:rPr lang="en-US" sz="2000" dirty="0">
                <a:solidFill>
                  <a:prstClr val="black"/>
                </a:solidFill>
                <a:latin typeface="Times New Roman" panose="02020603050405020304" pitchFamily="18" charset="0"/>
                <a:cs typeface="Times New Roman" panose="02020603050405020304" pitchFamily="18" charset="0"/>
              </a:rPr>
              <a:t>32768</a:t>
            </a:r>
          </a:p>
        </p:txBody>
      </p:sp>
      <p:sp>
        <p:nvSpPr>
          <p:cNvPr id="13" name="TextBox 12"/>
          <p:cNvSpPr txBox="1"/>
          <p:nvPr/>
        </p:nvSpPr>
        <p:spPr>
          <a:xfrm>
            <a:off x="9438064" y="4876800"/>
            <a:ext cx="1079168" cy="400110"/>
          </a:xfrm>
          <a:prstGeom prst="rect">
            <a:avLst/>
          </a:prstGeom>
          <a:solidFill>
            <a:schemeClr val="tx1"/>
          </a:solidFill>
        </p:spPr>
        <p:txBody>
          <a:bodyPr wrap="square" rtlCol="0">
            <a:spAutoFit/>
          </a:bodyPr>
          <a:lstStyle/>
          <a:p>
            <a:pPr defTabSz="1218987"/>
            <a:r>
              <a:rPr lang="en-US" sz="2000" dirty="0">
                <a:solidFill>
                  <a:prstClr val="black"/>
                </a:solidFill>
                <a:latin typeface="Times New Roman" panose="02020603050405020304" pitchFamily="18" charset="0"/>
                <a:cs typeface="Times New Roman" panose="02020603050405020304" pitchFamily="18" charset="0"/>
              </a:rPr>
              <a:t>1048576</a:t>
            </a:r>
          </a:p>
        </p:txBody>
      </p:sp>
      <p:sp>
        <p:nvSpPr>
          <p:cNvPr id="14" name="TextBox 13"/>
          <p:cNvSpPr txBox="1"/>
          <p:nvPr/>
        </p:nvSpPr>
        <p:spPr>
          <a:xfrm>
            <a:off x="2895600" y="4876800"/>
            <a:ext cx="609600" cy="400110"/>
          </a:xfrm>
          <a:prstGeom prst="rect">
            <a:avLst/>
          </a:prstGeom>
          <a:solidFill>
            <a:schemeClr val="tx1"/>
          </a:solidFill>
        </p:spPr>
        <p:txBody>
          <a:bodyPr wrap="square" rtlCol="0">
            <a:spAutoFit/>
          </a:bodyPr>
          <a:lstStyle/>
          <a:p>
            <a:pPr defTabSz="1218987"/>
            <a:r>
              <a:rPr lang="en-US" sz="2000" dirty="0">
                <a:solidFill>
                  <a:prstClr val="black"/>
                </a:solidFill>
                <a:latin typeface="Times New Roman" panose="02020603050405020304" pitchFamily="18" charset="0"/>
                <a:cs typeface="Times New Roman" panose="02020603050405020304" pitchFamily="18" charset="0"/>
              </a:rPr>
              <a:t>0</a:t>
            </a:r>
          </a:p>
        </p:txBody>
      </p:sp>
      <p:sp>
        <p:nvSpPr>
          <p:cNvPr id="15" name="TextBox 14"/>
          <p:cNvSpPr txBox="1"/>
          <p:nvPr/>
        </p:nvSpPr>
        <p:spPr>
          <a:xfrm>
            <a:off x="5181600" y="5314890"/>
            <a:ext cx="2971800" cy="400110"/>
          </a:xfrm>
          <a:prstGeom prst="rect">
            <a:avLst/>
          </a:prstGeom>
          <a:solidFill>
            <a:schemeClr val="tx1"/>
          </a:solidFill>
        </p:spPr>
        <p:txBody>
          <a:bodyPr wrap="square" rtlCol="0">
            <a:spAutoFit/>
          </a:bodyPr>
          <a:lstStyle/>
          <a:p>
            <a:pPr defTabSz="1218987"/>
            <a:r>
              <a:rPr lang="en-US" sz="2000" dirty="0">
                <a:solidFill>
                  <a:prstClr val="black"/>
                </a:solidFill>
                <a:latin typeface="Times New Roman" panose="02020603050405020304" pitchFamily="18" charset="0"/>
                <a:cs typeface="Times New Roman" panose="02020603050405020304" pitchFamily="18" charset="0"/>
              </a:rPr>
              <a:t>Database size (N)</a:t>
            </a:r>
          </a:p>
        </p:txBody>
      </p:sp>
      <mc:AlternateContent xmlns:mc="http://schemas.openxmlformats.org/markup-compatibility/2006" xmlns:a14="http://schemas.microsoft.com/office/drawing/2010/main">
        <mc:Choice Requires="a14">
          <p:sp>
            <p:nvSpPr>
              <p:cNvPr id="16" name="TextBox 15"/>
              <p:cNvSpPr txBox="1"/>
              <p:nvPr/>
            </p:nvSpPr>
            <p:spPr>
              <a:xfrm rot="16200000">
                <a:off x="307642" y="2681023"/>
                <a:ext cx="3352800" cy="429156"/>
              </a:xfrm>
              <a:prstGeom prst="rect">
                <a:avLst/>
              </a:prstGeom>
              <a:solidFill>
                <a:schemeClr val="tx1"/>
              </a:solidFill>
            </p:spPr>
            <p:txBody>
              <a:bodyPr wrap="square" rtlCol="0">
                <a:spAutoFit/>
              </a:bodyPr>
              <a:lstStyle/>
              <a:p>
                <a:pPr defTabSz="1218987"/>
                <a:r>
                  <a:rPr lang="en-US" sz="2000" dirty="0">
                    <a:solidFill>
                      <a:prstClr val="black"/>
                    </a:solidFill>
                    <a:latin typeface="Times New Roman" panose="02020603050405020304" pitchFamily="18" charset="0"/>
                    <a:cs typeface="Times New Roman" panose="02020603050405020304" pitchFamily="18" charset="0"/>
                  </a:rPr>
                  <a:t>Average Search Effort (</a:t>
                </a:r>
                <a14:m>
                  <m:oMath xmlns:m="http://schemas.openxmlformats.org/officeDocument/2006/math">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r>
                          <a:rPr lang="en-US" sz="2000" i="1">
                            <a:solidFill>
                              <a:prstClr val="black"/>
                            </a:solidFill>
                            <a:latin typeface="Cambria Math" panose="02040503050406030204" pitchFamily="18" charset="0"/>
                            <a:cs typeface="Times New Roman" panose="02020603050405020304" pitchFamily="18" charset="0"/>
                          </a:rPr>
                          <m:t>𝑁</m:t>
                        </m:r>
                      </m:e>
                    </m:rad>
                    <m:r>
                      <a:rPr lang="en-US" sz="2000" i="1">
                        <a:solidFill>
                          <a:prstClr val="black"/>
                        </a:solidFill>
                        <a:latin typeface="Cambria Math" panose="02040503050406030204" pitchFamily="18" charset="0"/>
                        <a:cs typeface="Times New Roman" panose="02020603050405020304" pitchFamily="18" charset="0"/>
                      </a:rPr>
                      <m:t>)</m:t>
                    </m:r>
                  </m:oMath>
                </a14:m>
                <a:endParaRPr lang="en-US" sz="2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rot="16200000">
                <a:off x="307642" y="2681023"/>
                <a:ext cx="3352800" cy="429156"/>
              </a:xfrm>
              <a:prstGeom prst="rect">
                <a:avLst/>
              </a:prstGeom>
              <a:blipFill>
                <a:blip r:embed="rId5"/>
                <a:stretch>
                  <a:fillRect r="-23944" b="-1818"/>
                </a:stretch>
              </a:blipFill>
            </p:spPr>
            <p:txBody>
              <a:bodyPr/>
              <a:lstStyle/>
              <a:p>
                <a:r>
                  <a:rPr lang="en-US">
                    <a:noFill/>
                  </a:rPr>
                  <a:t> </a:t>
                </a:r>
              </a:p>
            </p:txBody>
          </p:sp>
        </mc:Fallback>
      </mc:AlternateContent>
    </p:spTree>
    <p:extLst>
      <p:ext uri="{BB962C8B-B14F-4D97-AF65-F5344CB8AC3E}">
        <p14:creationId xmlns:p14="http://schemas.microsoft.com/office/powerpoint/2010/main" val="160973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04325"/>
            <a:ext cx="10972800" cy="1143000"/>
          </a:xfrm>
        </p:spPr>
        <p:txBody>
          <a:bodyPr/>
          <a:lstStyle/>
          <a:p>
            <a:r>
              <a:rPr lang="en-US" dirty="0" smtClean="0"/>
              <a:t>Final Thoughts</a:t>
            </a:r>
            <a:endParaRPr lang="en-US" dirty="0"/>
          </a:p>
        </p:txBody>
      </p:sp>
      <p:sp>
        <p:nvSpPr>
          <p:cNvPr id="3" name="Date Placeholder 2"/>
          <p:cNvSpPr>
            <a:spLocks noGrp="1"/>
          </p:cNvSpPr>
          <p:nvPr>
            <p:ph type="dt" sz="half" idx="10"/>
          </p:nvPr>
        </p:nvSpPr>
        <p:spPr/>
        <p:txBody>
          <a:bodyPr/>
          <a:lstStyle/>
          <a:p>
            <a:pPr>
              <a:defRPr/>
            </a:pPr>
            <a:r>
              <a:rPr lang="en-US" smtClean="0"/>
              <a:t>June 29, 2018</a:t>
            </a:r>
            <a:endParaRPr lang="en-US"/>
          </a:p>
        </p:txBody>
      </p:sp>
      <p:sp>
        <p:nvSpPr>
          <p:cNvPr id="4" name="Footer Placeholder 3"/>
          <p:cNvSpPr>
            <a:spLocks noGrp="1"/>
          </p:cNvSpPr>
          <p:nvPr>
            <p:ph type="ftr" sz="quarter" idx="11"/>
          </p:nvPr>
        </p:nvSpPr>
        <p:spPr/>
        <p:txBody>
          <a:bodyPr/>
          <a:lstStyle/>
          <a:p>
            <a:pPr>
              <a:defRPr/>
            </a:pPr>
            <a:r>
              <a:rPr lang="en-US" smtClean="0"/>
              <a:t>VDAT - Keynote by Agrawal</a:t>
            </a:r>
            <a:endParaRPr lang="en-US"/>
          </a:p>
        </p:txBody>
      </p:sp>
      <p:sp>
        <p:nvSpPr>
          <p:cNvPr id="5" name="Slide Number Placeholder 4"/>
          <p:cNvSpPr>
            <a:spLocks noGrp="1"/>
          </p:cNvSpPr>
          <p:nvPr>
            <p:ph type="sldNum" sz="quarter" idx="12"/>
          </p:nvPr>
        </p:nvSpPr>
        <p:spPr/>
        <p:txBody>
          <a:bodyPr/>
          <a:lstStyle/>
          <a:p>
            <a:pPr>
              <a:defRPr/>
            </a:pPr>
            <a:fld id="{C83CF1E9-BF5A-47D7-871E-2C79E4C014AF}" type="slidenum">
              <a:rPr lang="en-US" smtClean="0"/>
              <a:pPr>
                <a:defRPr/>
              </a:pPr>
              <a:t>31</a:t>
            </a:fld>
            <a:endParaRPr lang="en-US"/>
          </a:p>
        </p:txBody>
      </p:sp>
    </p:spTree>
    <p:extLst>
      <p:ext uri="{BB962C8B-B14F-4D97-AF65-F5344CB8AC3E}">
        <p14:creationId xmlns:p14="http://schemas.microsoft.com/office/powerpoint/2010/main" val="3534210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June 29, 2018</a:t>
            </a:r>
            <a:endParaRPr lang="en-US"/>
          </a:p>
        </p:txBody>
      </p:sp>
      <p:sp>
        <p:nvSpPr>
          <p:cNvPr id="3" name="Footer Placeholder 2"/>
          <p:cNvSpPr>
            <a:spLocks noGrp="1"/>
          </p:cNvSpPr>
          <p:nvPr>
            <p:ph type="ftr" sz="quarter" idx="11"/>
          </p:nvPr>
        </p:nvSpPr>
        <p:spPr/>
        <p:txBody>
          <a:bodyPr/>
          <a:lstStyle/>
          <a:p>
            <a:pPr>
              <a:defRPr/>
            </a:pPr>
            <a:r>
              <a:rPr lang="en-US" smtClean="0"/>
              <a:t>VDAT - Keynote by Agrawal</a:t>
            </a:r>
            <a:endParaRPr lang="en-US"/>
          </a:p>
        </p:txBody>
      </p:sp>
      <p:sp>
        <p:nvSpPr>
          <p:cNvPr id="4" name="Slide Number Placeholder 3"/>
          <p:cNvSpPr>
            <a:spLocks noGrp="1"/>
          </p:cNvSpPr>
          <p:nvPr>
            <p:ph type="sldNum" sz="quarter" idx="12"/>
          </p:nvPr>
        </p:nvSpPr>
        <p:spPr/>
        <p:txBody>
          <a:bodyPr/>
          <a:lstStyle/>
          <a:p>
            <a:pPr>
              <a:defRPr/>
            </a:pPr>
            <a:fld id="{70DBE111-4DBA-439E-BC2C-58D104ACC49B}" type="slidenum">
              <a:rPr lang="en-US" smtClean="0"/>
              <a:pPr>
                <a:defRPr/>
              </a:pPr>
              <a:t>32</a:t>
            </a:fld>
            <a:endParaRPr lang="en-US"/>
          </a:p>
        </p:txBody>
      </p:sp>
      <p:sp>
        <p:nvSpPr>
          <p:cNvPr id="5" name="Rectangle 4"/>
          <p:cNvSpPr/>
          <p:nvPr/>
        </p:nvSpPr>
        <p:spPr>
          <a:xfrm>
            <a:off x="777240" y="676484"/>
            <a:ext cx="10637520" cy="5632311"/>
          </a:xfrm>
          <a:prstGeom prst="rect">
            <a:avLst/>
          </a:prstGeom>
        </p:spPr>
        <p:txBody>
          <a:bodyPr wrap="square">
            <a:spAutoFit/>
          </a:bodyPr>
          <a:lstStyle/>
          <a:p>
            <a:r>
              <a:rPr lang="en-US" sz="2400" dirty="0"/>
              <a:t>This is the 22nd symposium. Most of you are aware of another conference, the 32nd International Conference on VLSI Design that will be held in the Delhi/NCR area in January 2019. That conference started in 1985 in Chennai. Although VLSI technology was there in 1985, many things were yet to come. Email and mobile phone were yet to come. TV had no flat panel. Cameras still needed film. All those have changed but could we have predicted? You can trace the presence of VLSI as the backbone of these changes</a:t>
            </a:r>
            <a:r>
              <a:rPr lang="en-US" sz="2400" dirty="0" smtClean="0"/>
              <a:t>.</a:t>
            </a:r>
          </a:p>
          <a:p>
            <a:endParaRPr lang="en-US" sz="2400" dirty="0"/>
          </a:p>
          <a:p>
            <a:r>
              <a:rPr lang="en-US" sz="2400" dirty="0"/>
              <a:t>Today, we have things that were quite unthinkable 30 years ago, such as, the internet of things (</a:t>
            </a:r>
            <a:r>
              <a:rPr lang="en-US" sz="2400" dirty="0" err="1"/>
              <a:t>IoT</a:t>
            </a:r>
            <a:r>
              <a:rPr lang="en-US" sz="2400" dirty="0"/>
              <a:t>), cloud computing, drones and robots, autonomous cars. There will also be things that we cannot imagine now. Whether MOSFETs are replaced by CNFETs or by some other devices, or whether quantum computers replace digital computers, I am sure VLSI will continue to revolutionize our life in an unpredictable way, I hope for the better.</a:t>
            </a:r>
          </a:p>
        </p:txBody>
      </p:sp>
    </p:spTree>
    <p:extLst>
      <p:ext uri="{BB962C8B-B14F-4D97-AF65-F5344CB8AC3E}">
        <p14:creationId xmlns:p14="http://schemas.microsoft.com/office/powerpoint/2010/main" val="214420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Noyce</a:t>
            </a:r>
            <a:endParaRPr lang="en-US" dirty="0"/>
          </a:p>
        </p:txBody>
      </p:sp>
      <p:sp>
        <p:nvSpPr>
          <p:cNvPr id="3" name="Date Placeholder 2"/>
          <p:cNvSpPr>
            <a:spLocks noGrp="1"/>
          </p:cNvSpPr>
          <p:nvPr>
            <p:ph type="dt" sz="half" idx="10"/>
          </p:nvPr>
        </p:nvSpPr>
        <p:spPr/>
        <p:txBody>
          <a:bodyPr/>
          <a:lstStyle/>
          <a:p>
            <a:pPr>
              <a:defRPr/>
            </a:pPr>
            <a:r>
              <a:rPr lang="en-US" smtClean="0"/>
              <a:t>June 29, 2018</a:t>
            </a:r>
            <a:endParaRPr lang="en-US"/>
          </a:p>
        </p:txBody>
      </p:sp>
      <p:sp>
        <p:nvSpPr>
          <p:cNvPr id="4" name="Footer Placeholder 3"/>
          <p:cNvSpPr>
            <a:spLocks noGrp="1"/>
          </p:cNvSpPr>
          <p:nvPr>
            <p:ph type="ftr" sz="quarter" idx="11"/>
          </p:nvPr>
        </p:nvSpPr>
        <p:spPr/>
        <p:txBody>
          <a:bodyPr/>
          <a:lstStyle/>
          <a:p>
            <a:pPr>
              <a:defRPr/>
            </a:pPr>
            <a:r>
              <a:rPr lang="en-US" smtClean="0"/>
              <a:t>VDAT - Keynote by Agrawal</a:t>
            </a:r>
            <a:endParaRPr lang="en-US"/>
          </a:p>
        </p:txBody>
      </p:sp>
      <p:sp>
        <p:nvSpPr>
          <p:cNvPr id="5" name="Slide Number Placeholder 4"/>
          <p:cNvSpPr>
            <a:spLocks noGrp="1"/>
          </p:cNvSpPr>
          <p:nvPr>
            <p:ph type="sldNum" sz="quarter" idx="12"/>
          </p:nvPr>
        </p:nvSpPr>
        <p:spPr/>
        <p:txBody>
          <a:bodyPr/>
          <a:lstStyle/>
          <a:p>
            <a:pPr>
              <a:defRPr/>
            </a:pPr>
            <a:fld id="{C83CF1E9-BF5A-47D7-871E-2C79E4C014AF}" type="slidenum">
              <a:rPr lang="en-US" smtClean="0"/>
              <a:pPr>
                <a:defRPr/>
              </a:pPr>
              <a:t>4</a:t>
            </a:fld>
            <a:endParaRPr lang="en-US"/>
          </a:p>
        </p:txBody>
      </p:sp>
      <p:pic>
        <p:nvPicPr>
          <p:cNvPr id="9" name="Picture 8"/>
          <p:cNvPicPr>
            <a:picLocks noChangeAspect="1"/>
          </p:cNvPicPr>
          <p:nvPr/>
        </p:nvPicPr>
        <p:blipFill>
          <a:blip r:embed="rId2"/>
          <a:stretch>
            <a:fillRect/>
          </a:stretch>
        </p:blipFill>
        <p:spPr>
          <a:xfrm>
            <a:off x="3386761" y="1366148"/>
            <a:ext cx="5177473" cy="4324043"/>
          </a:xfrm>
          <a:prstGeom prst="rect">
            <a:avLst/>
          </a:prstGeom>
        </p:spPr>
      </p:pic>
      <p:sp>
        <p:nvSpPr>
          <p:cNvPr id="10" name="Rectangle 9"/>
          <p:cNvSpPr/>
          <p:nvPr/>
        </p:nvSpPr>
        <p:spPr>
          <a:xfrm>
            <a:off x="5095471" y="5781973"/>
            <a:ext cx="1898277" cy="461665"/>
          </a:xfrm>
          <a:prstGeom prst="rect">
            <a:avLst/>
          </a:prstGeom>
        </p:spPr>
        <p:txBody>
          <a:bodyPr wrap="none">
            <a:spAutoFit/>
          </a:bodyPr>
          <a:lstStyle/>
          <a:p>
            <a:r>
              <a:rPr lang="en-US" sz="2400" dirty="0" smtClean="0"/>
              <a:t>1927 </a:t>
            </a:r>
            <a:r>
              <a:rPr lang="en-US" sz="2400" dirty="0"/>
              <a:t>– </a:t>
            </a:r>
            <a:r>
              <a:rPr lang="en-US" sz="2400" dirty="0" smtClean="0"/>
              <a:t>1990</a:t>
            </a:r>
            <a:endParaRPr lang="en-US" sz="2400" dirty="0"/>
          </a:p>
        </p:txBody>
      </p:sp>
    </p:spTree>
    <p:extLst>
      <p:ext uri="{BB962C8B-B14F-4D97-AF65-F5344CB8AC3E}">
        <p14:creationId xmlns:p14="http://schemas.microsoft.com/office/powerpoint/2010/main" val="4236887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1" name="Rectangle 9"/>
          <p:cNvSpPr>
            <a:spLocks noGrp="1" noChangeArrowheads="1"/>
          </p:cNvSpPr>
          <p:nvPr>
            <p:ph type="title"/>
          </p:nvPr>
        </p:nvSpPr>
        <p:spPr/>
        <p:txBody>
          <a:bodyPr/>
          <a:lstStyle/>
          <a:p>
            <a:pPr eaLnBrk="1" hangingPunct="1">
              <a:defRPr/>
            </a:pPr>
            <a:r>
              <a:rPr lang="en-US" dirty="0" smtClean="0"/>
              <a:t>Gordon E. Moore</a:t>
            </a:r>
          </a:p>
        </p:txBody>
      </p:sp>
      <p:pic>
        <p:nvPicPr>
          <p:cNvPr id="33798" name="Picture 5" descr="GordonMoore_you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45837" y="1475857"/>
            <a:ext cx="3052135" cy="4369926"/>
          </a:xfr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fld id="{D0F14CB9-4B8D-4300-96AD-1C63BDD96EC5}" type="slidenum">
              <a:rPr lang="en-US">
                <a:solidFill>
                  <a:srgbClr val="FFFFFF"/>
                </a:solidFill>
              </a:rPr>
              <a:pPr fontAlgn="base">
                <a:spcBef>
                  <a:spcPct val="0"/>
                </a:spcBef>
                <a:spcAft>
                  <a:spcPct val="0"/>
                </a:spcAft>
                <a:defRPr/>
              </a:pPr>
              <a:t>5</a:t>
            </a:fld>
            <a:endParaRPr lang="en-US">
              <a:solidFill>
                <a:srgbClr val="FFFFFF"/>
              </a:solidFill>
            </a:endParaRPr>
          </a:p>
        </p:txBody>
      </p:sp>
    </p:spTree>
    <p:extLst>
      <p:ext uri="{BB962C8B-B14F-4D97-AF65-F5344CB8AC3E}">
        <p14:creationId xmlns:p14="http://schemas.microsoft.com/office/powerpoint/2010/main" val="3955702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5964" y="357189"/>
            <a:ext cx="8226425" cy="752475"/>
          </a:xfrm>
        </p:spPr>
        <p:txBody>
          <a:bodyPr/>
          <a:lstStyle/>
          <a:p>
            <a:pPr eaLnBrk="1" hangingPunct="1">
              <a:defRPr/>
            </a:pPr>
            <a:r>
              <a:rPr lang="en-US" smtClean="0"/>
              <a:t>1965</a:t>
            </a:r>
          </a:p>
        </p:txBody>
      </p:sp>
      <p:sp>
        <p:nvSpPr>
          <p:cNvPr id="60419" name="Rectangle 3"/>
          <p:cNvSpPr>
            <a:spLocks noGrp="1" noChangeArrowheads="1"/>
          </p:cNvSpPr>
          <p:nvPr>
            <p:ph idx="1"/>
          </p:nvPr>
        </p:nvSpPr>
        <p:spPr>
          <a:xfrm>
            <a:off x="1979614" y="1009651"/>
            <a:ext cx="8226425" cy="5222875"/>
          </a:xfrm>
        </p:spPr>
        <p:txBody>
          <a:bodyPr/>
          <a:lstStyle/>
          <a:p>
            <a:pPr eaLnBrk="1" hangingPunct="1">
              <a:lnSpc>
                <a:spcPct val="90000"/>
              </a:lnSpc>
              <a:defRPr/>
            </a:pPr>
            <a:r>
              <a:rPr lang="en-US" sz="2400" b="1"/>
              <a:t>“Cramming More Components onto Integrated Circuits,” </a:t>
            </a:r>
            <a:r>
              <a:rPr lang="en-US" sz="2400" b="1" i="1"/>
              <a:t>Electronics</a:t>
            </a:r>
            <a:r>
              <a:rPr lang="en-US" sz="2400" b="1"/>
              <a:t>, vol. 38, no. 8, April 19, 1965.</a:t>
            </a:r>
          </a:p>
          <a:p>
            <a:pPr eaLnBrk="1" hangingPunct="1">
              <a:lnSpc>
                <a:spcPct val="90000"/>
              </a:lnSpc>
              <a:defRPr/>
            </a:pPr>
            <a:r>
              <a:rPr lang="en-US" sz="2400" b="1">
                <a:effectLst/>
              </a:rPr>
              <a:t>The complexity for minimum component costs has increased at a rate of roughly a factor of two per year (see graph on next page). Certainly over the short term this rate can be expected to continue, if not to increase. Over the longer term, the rate of increase is a bit more uncertain, although there is no reason to believe it will not remain nearly constant for at least 10 years. That means by 1975, the number of components per integrated circuit for minimum cost will be 65,000.</a:t>
            </a:r>
          </a:p>
          <a:p>
            <a:pPr eaLnBrk="1" hangingPunct="1">
              <a:lnSpc>
                <a:spcPct val="90000"/>
              </a:lnSpc>
              <a:buFont typeface="Wingdings" panose="05000000000000000000" pitchFamily="2" charset="2"/>
              <a:buNone/>
              <a:defRPr/>
            </a:pPr>
            <a:r>
              <a:rPr lang="en-US" sz="2400" b="1">
                <a:effectLst/>
              </a:rPr>
              <a:t>		I believe that such a large circuit can be built on a single wafer.</a:t>
            </a:r>
          </a:p>
          <a:p>
            <a:pPr eaLnBrk="1" hangingPunct="1">
              <a:lnSpc>
                <a:spcPct val="90000"/>
              </a:lnSpc>
              <a:defRPr/>
            </a:pPr>
            <a:endParaRPr lang="en-US" sz="2400" b="1"/>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fld id="{226229D5-7565-4434-9718-8627408F695E}" type="slidenum">
              <a:rPr lang="en-US">
                <a:solidFill>
                  <a:srgbClr val="FFFFFF"/>
                </a:solidFill>
              </a:rPr>
              <a:pPr fontAlgn="base">
                <a:spcBef>
                  <a:spcPct val="0"/>
                </a:spcBef>
                <a:spcAft>
                  <a:spcPct val="0"/>
                </a:spcAft>
                <a:defRPr/>
              </a:pPr>
              <a:t>6</a:t>
            </a:fld>
            <a:endParaRPr lang="en-US">
              <a:solidFill>
                <a:srgbClr val="FFFFFF"/>
              </a:solidFill>
            </a:endParaRPr>
          </a:p>
        </p:txBody>
      </p:sp>
    </p:spTree>
    <p:extLst>
      <p:ext uri="{BB962C8B-B14F-4D97-AF65-F5344CB8AC3E}">
        <p14:creationId xmlns:p14="http://schemas.microsoft.com/office/powerpoint/2010/main" val="2644662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Moore’s 1965 Graph</a:t>
            </a:r>
          </a:p>
        </p:txBody>
      </p:sp>
      <p:pic>
        <p:nvPicPr>
          <p:cNvPr id="35847"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78226" y="1246188"/>
            <a:ext cx="5146675" cy="4987925"/>
          </a:xfrm>
          <a:noFill/>
          <a:extLst>
            <a:ext uri="{909E8E84-426E-40DD-AFC4-6F175D3DCCD1}">
              <a14:hiddenFill xmlns:a14="http://schemas.microsoft.com/office/drawing/2010/main">
                <a:solidFill>
                  <a:srgbClr val="FFFFFF"/>
                </a:solidFill>
              </a14:hiddenFill>
            </a:ext>
          </a:extLst>
        </p:spPr>
      </p:pic>
      <p:sp>
        <p:nvSpPr>
          <p:cNvPr id="7" name="Date Placeholder 4"/>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8" name="Footer Placeholder 5"/>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9" name="Slide Number Placeholder 6"/>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fld id="{41740FDB-0B95-4BC4-9528-C7E8B8364397}" type="slidenum">
              <a:rPr lang="en-US">
                <a:solidFill>
                  <a:srgbClr val="FFFFFF"/>
                </a:solidFill>
              </a:rPr>
              <a:pPr fontAlgn="base">
                <a:spcBef>
                  <a:spcPct val="0"/>
                </a:spcBef>
                <a:spcAft>
                  <a:spcPct val="0"/>
                </a:spcAft>
                <a:defRPr/>
              </a:pPr>
              <a:t>7</a:t>
            </a:fld>
            <a:endParaRPr lang="en-US">
              <a:solidFill>
                <a:srgbClr val="FFFFFF"/>
              </a:solidFill>
            </a:endParaRPr>
          </a:p>
        </p:txBody>
      </p:sp>
      <p:sp>
        <p:nvSpPr>
          <p:cNvPr id="35848" name="Freeform 8"/>
          <p:cNvSpPr>
            <a:spLocks/>
          </p:cNvSpPr>
          <p:nvPr/>
        </p:nvSpPr>
        <p:spPr bwMode="auto">
          <a:xfrm>
            <a:off x="4857750" y="3609182"/>
            <a:ext cx="3442734" cy="1498600"/>
          </a:xfrm>
          <a:custGeom>
            <a:avLst/>
            <a:gdLst>
              <a:gd name="T0" fmla="*/ 0 w 2444"/>
              <a:gd name="T1" fmla="*/ 0 h 944"/>
              <a:gd name="T2" fmla="*/ 2147483646 w 2444"/>
              <a:gd name="T3" fmla="*/ 2147483646 h 944"/>
              <a:gd name="T4" fmla="*/ 2147483646 w 2444"/>
              <a:gd name="T5" fmla="*/ 2147483646 h 944"/>
              <a:gd name="T6" fmla="*/ 2147483646 w 2444"/>
              <a:gd name="T7" fmla="*/ 2147483646 h 944"/>
              <a:gd name="T8" fmla="*/ 0 60000 65536"/>
              <a:gd name="T9" fmla="*/ 0 60000 65536"/>
              <a:gd name="T10" fmla="*/ 0 60000 65536"/>
              <a:gd name="T11" fmla="*/ 0 60000 65536"/>
              <a:gd name="T12" fmla="*/ 0 w 2444"/>
              <a:gd name="T13" fmla="*/ 0 h 944"/>
              <a:gd name="T14" fmla="*/ 2444 w 2444"/>
              <a:gd name="T15" fmla="*/ 944 h 944"/>
            </a:gdLst>
            <a:ahLst/>
            <a:cxnLst>
              <a:cxn ang="T8">
                <a:pos x="T0" y="T1"/>
              </a:cxn>
              <a:cxn ang="T9">
                <a:pos x="T2" y="T3"/>
              </a:cxn>
              <a:cxn ang="T10">
                <a:pos x="T4" y="T5"/>
              </a:cxn>
              <a:cxn ang="T11">
                <a:pos x="T6" y="T7"/>
              </a:cxn>
            </a:cxnLst>
            <a:rect l="T12" t="T13" r="T14" b="T15"/>
            <a:pathLst>
              <a:path w="2444" h="944">
                <a:moveTo>
                  <a:pt x="0" y="0"/>
                </a:moveTo>
                <a:cubicBezTo>
                  <a:pt x="306" y="284"/>
                  <a:pt x="613" y="569"/>
                  <a:pt x="920" y="726"/>
                </a:cubicBezTo>
                <a:cubicBezTo>
                  <a:pt x="1227" y="883"/>
                  <a:pt x="1585" y="944"/>
                  <a:pt x="1839" y="944"/>
                </a:cubicBezTo>
                <a:cubicBezTo>
                  <a:pt x="2093" y="944"/>
                  <a:pt x="2268" y="835"/>
                  <a:pt x="2444" y="726"/>
                </a:cubicBezTo>
              </a:path>
            </a:pathLst>
          </a:custGeom>
          <a:noFill/>
          <a:ln w="28575" cap="flat" cmpd="sng">
            <a:solidFill>
              <a:srgbClr val="008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sp>
        <p:nvSpPr>
          <p:cNvPr id="35849" name="Text Box 9"/>
          <p:cNvSpPr txBox="1">
            <a:spLocks noChangeArrowheads="1"/>
          </p:cNvSpPr>
          <p:nvPr/>
        </p:nvSpPr>
        <p:spPr bwMode="auto">
          <a:xfrm>
            <a:off x="6353175" y="4533559"/>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b="1" dirty="0">
                <a:solidFill>
                  <a:srgbClr val="008000"/>
                </a:solidFill>
              </a:rPr>
              <a:t>1975</a:t>
            </a:r>
          </a:p>
        </p:txBody>
      </p:sp>
      <p:sp>
        <p:nvSpPr>
          <p:cNvPr id="35850" name="TextBox 1"/>
          <p:cNvSpPr txBox="1">
            <a:spLocks noChangeArrowheads="1"/>
          </p:cNvSpPr>
          <p:nvPr/>
        </p:nvSpPr>
        <p:spPr bwMode="auto">
          <a:xfrm>
            <a:off x="307975" y="3717584"/>
            <a:ext cx="3146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SzTx/>
              <a:buNone/>
            </a:pPr>
            <a:r>
              <a:rPr lang="en-US" altLang="en-US" sz="2000" dirty="0">
                <a:solidFill>
                  <a:srgbClr val="FFFFFF"/>
                </a:solidFill>
              </a:rPr>
              <a:t>Components per unit area</a:t>
            </a:r>
          </a:p>
          <a:p>
            <a:pPr algn="ctr" eaLnBrk="0" fontAlgn="base" hangingPunct="0">
              <a:spcBef>
                <a:spcPct val="0"/>
              </a:spcBef>
              <a:spcAft>
                <a:spcPct val="0"/>
              </a:spcAft>
              <a:buClrTx/>
              <a:buSzTx/>
              <a:buNone/>
            </a:pPr>
            <a:r>
              <a:rPr lang="en-US" altLang="en-US" sz="2000" dirty="0">
                <a:solidFill>
                  <a:srgbClr val="FFFFFF"/>
                </a:solidFill>
              </a:rPr>
              <a:t>Increased by reducing</a:t>
            </a:r>
          </a:p>
          <a:p>
            <a:pPr algn="ctr" eaLnBrk="0" fontAlgn="base" hangingPunct="0">
              <a:spcBef>
                <a:spcPct val="0"/>
              </a:spcBef>
              <a:spcAft>
                <a:spcPct val="0"/>
              </a:spcAft>
              <a:buClrTx/>
              <a:buSzTx/>
              <a:buNone/>
            </a:pPr>
            <a:r>
              <a:rPr lang="en-US" altLang="en-US" sz="2000" dirty="0">
                <a:solidFill>
                  <a:srgbClr val="FFFFFF"/>
                </a:solidFill>
              </a:rPr>
              <a:t>Feature size</a:t>
            </a:r>
          </a:p>
        </p:txBody>
      </p:sp>
      <p:sp>
        <p:nvSpPr>
          <p:cNvPr id="35851" name="TextBox 17"/>
          <p:cNvSpPr txBox="1">
            <a:spLocks noChangeArrowheads="1"/>
          </p:cNvSpPr>
          <p:nvPr/>
        </p:nvSpPr>
        <p:spPr bwMode="auto">
          <a:xfrm>
            <a:off x="6414293" y="2048929"/>
            <a:ext cx="2251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2000" dirty="0">
                <a:solidFill>
                  <a:srgbClr val="FF0000"/>
                </a:solidFill>
              </a:rPr>
              <a:t>Shrinking features</a:t>
            </a:r>
          </a:p>
          <a:p>
            <a:pPr eaLnBrk="0" fontAlgn="base" hangingPunct="0">
              <a:spcBef>
                <a:spcPct val="0"/>
              </a:spcBef>
              <a:spcAft>
                <a:spcPct val="0"/>
              </a:spcAft>
              <a:buClrTx/>
              <a:buSzTx/>
              <a:buNone/>
            </a:pPr>
            <a:r>
              <a:rPr lang="en-US" altLang="en-US" sz="2000" dirty="0">
                <a:solidFill>
                  <a:srgbClr val="FF0000"/>
                </a:solidFill>
              </a:rPr>
              <a:t>Increase defect</a:t>
            </a:r>
          </a:p>
          <a:p>
            <a:pPr eaLnBrk="0" fontAlgn="base" hangingPunct="0">
              <a:spcBef>
                <a:spcPct val="0"/>
              </a:spcBef>
              <a:spcAft>
                <a:spcPct val="0"/>
              </a:spcAft>
              <a:buClrTx/>
              <a:buSzTx/>
              <a:buNone/>
            </a:pPr>
            <a:r>
              <a:rPr lang="en-US" altLang="en-US" sz="2000" dirty="0">
                <a:solidFill>
                  <a:srgbClr val="FF0000"/>
                </a:solidFill>
              </a:rPr>
              <a:t>density</a:t>
            </a:r>
          </a:p>
        </p:txBody>
      </p:sp>
      <p:sp>
        <p:nvSpPr>
          <p:cNvPr id="35852" name="Freeform 19"/>
          <p:cNvSpPr>
            <a:spLocks/>
          </p:cNvSpPr>
          <p:nvPr/>
        </p:nvSpPr>
        <p:spPr bwMode="auto">
          <a:xfrm>
            <a:off x="7356475" y="2942433"/>
            <a:ext cx="366713" cy="439737"/>
          </a:xfrm>
          <a:custGeom>
            <a:avLst/>
            <a:gdLst>
              <a:gd name="T0" fmla="*/ 0 w 633046"/>
              <a:gd name="T1" fmla="*/ 0 h 928467"/>
              <a:gd name="T2" fmla="*/ 13840 w 633046"/>
              <a:gd name="T3" fmla="*/ 4964 h 928467"/>
              <a:gd name="T4" fmla="*/ 13840 w 633046"/>
              <a:gd name="T5" fmla="*/ 4964 h 928467"/>
              <a:gd name="T6" fmla="*/ 0 60000 65536"/>
              <a:gd name="T7" fmla="*/ 0 60000 65536"/>
              <a:gd name="T8" fmla="*/ 0 60000 65536"/>
            </a:gdLst>
            <a:ahLst/>
            <a:cxnLst>
              <a:cxn ang="T6">
                <a:pos x="T0" y="T1"/>
              </a:cxn>
              <a:cxn ang="T7">
                <a:pos x="T2" y="T3"/>
              </a:cxn>
              <a:cxn ang="T8">
                <a:pos x="T4" y="T5"/>
              </a:cxn>
            </a:cxnLst>
            <a:rect l="0" t="0" r="r" b="b"/>
            <a:pathLst>
              <a:path w="633046" h="928467">
                <a:moveTo>
                  <a:pt x="0" y="0"/>
                </a:moveTo>
                <a:lnTo>
                  <a:pt x="633046" y="928467"/>
                </a:lnTo>
              </a:path>
            </a:pathLst>
          </a:custGeom>
          <a:noFill/>
          <a:ln w="28575" cap="flat" cmpd="sng" algn="ctr">
            <a:solidFill>
              <a:srgbClr val="FF66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solidFill>
                <a:srgbClr val="FFFFFF"/>
              </a:solidFill>
              <a:latin typeface="Arial" panose="020B0604020202020204" pitchFamily="34" charset="0"/>
            </a:endParaRPr>
          </a:p>
        </p:txBody>
      </p:sp>
      <p:cxnSp>
        <p:nvCxnSpPr>
          <p:cNvPr id="35853" name="Straight Arrow Connector 21"/>
          <p:cNvCxnSpPr>
            <a:cxnSpLocks noChangeShapeType="1"/>
          </p:cNvCxnSpPr>
          <p:nvPr/>
        </p:nvCxnSpPr>
        <p:spPr bwMode="auto">
          <a:xfrm flipV="1">
            <a:off x="3211513" y="3794106"/>
            <a:ext cx="2343150" cy="452438"/>
          </a:xfrm>
          <a:prstGeom prst="straightConnector1">
            <a:avLst/>
          </a:prstGeom>
          <a:noFill/>
          <a:ln w="28575" algn="ctr">
            <a:solidFill>
              <a:srgbClr val="00B050"/>
            </a:solidFill>
            <a:round/>
            <a:headEnd/>
            <a:tailEnd type="triangle" w="med" len="med"/>
          </a:ln>
          <a:extLst>
            <a:ext uri="{909E8E84-426E-40DD-AFC4-6F175D3DCCD1}">
              <a14:hiddenFill xmlns:a14="http://schemas.microsoft.com/office/drawing/2010/main">
                <a:noFill/>
              </a14:hiddenFill>
            </a:ext>
          </a:extLst>
        </p:spPr>
      </p:cxnSp>
      <p:sp>
        <p:nvSpPr>
          <p:cNvPr id="35854" name="TextBox 1"/>
          <p:cNvSpPr txBox="1">
            <a:spLocks noChangeArrowheads="1"/>
          </p:cNvSpPr>
          <p:nvPr/>
        </p:nvSpPr>
        <p:spPr bwMode="auto">
          <a:xfrm>
            <a:off x="4983163" y="5916622"/>
            <a:ext cx="274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FF6600"/>
              </a:buClr>
              <a:buSzPct val="120000"/>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rgbClr val="FF5050"/>
              </a:buClr>
              <a:buSzPct val="11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CC0066"/>
              </a:buClr>
              <a:buSzPct val="120000"/>
              <a:buFont typeface="Wingdings" panose="05000000000000000000" pitchFamily="2" charset="2"/>
              <a:buChar char="§"/>
              <a:defRPr sz="2000" b="1">
                <a:solidFill>
                  <a:schemeClr val="tx1"/>
                </a:solidFill>
                <a:latin typeface="Arial" panose="020B0604020202020204" pitchFamily="34" charset="0"/>
              </a:defRPr>
            </a:lvl4pPr>
            <a:lvl5pPr marL="2057400" indent="-228600">
              <a:spcBef>
                <a:spcPct val="20000"/>
              </a:spcBef>
              <a:buClr>
                <a:srgbClr val="660033"/>
              </a:buClr>
              <a:buSzPct val="11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SzPct val="115000"/>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US" altLang="en-US" sz="1800" dirty="0">
                <a:solidFill>
                  <a:srgbClr val="FF0000"/>
                </a:solidFill>
              </a:rPr>
              <a:t>Shrinking feature size →</a:t>
            </a:r>
          </a:p>
        </p:txBody>
      </p:sp>
    </p:spTree>
    <p:extLst>
      <p:ext uri="{BB962C8B-B14F-4D97-AF65-F5344CB8AC3E}">
        <p14:creationId xmlns:p14="http://schemas.microsoft.com/office/powerpoint/2010/main" val="2443635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Economics of VLSI</a:t>
            </a:r>
            <a:endParaRPr lang="en-US" dirty="0"/>
          </a:p>
        </p:txBody>
      </p:sp>
      <p:sp>
        <p:nvSpPr>
          <p:cNvPr id="3" name="Content Placeholder 2"/>
          <p:cNvSpPr>
            <a:spLocks noGrp="1"/>
          </p:cNvSpPr>
          <p:nvPr>
            <p:ph idx="1"/>
          </p:nvPr>
        </p:nvSpPr>
        <p:spPr>
          <a:xfrm>
            <a:off x="1219570" y="1420813"/>
            <a:ext cx="9604374" cy="4497388"/>
          </a:xfrm>
        </p:spPr>
        <p:txBody>
          <a:bodyPr/>
          <a:lstStyle/>
          <a:p>
            <a:pPr>
              <a:defRPr/>
            </a:pPr>
            <a:r>
              <a:rPr lang="en-US" dirty="0" smtClean="0"/>
              <a:t>Assume wafer size and processing cost are fixed.</a:t>
            </a:r>
          </a:p>
          <a:p>
            <a:pPr>
              <a:defRPr/>
            </a:pPr>
            <a:r>
              <a:rPr lang="en-US" dirty="0" smtClean="0"/>
              <a:t>Increasing chip area will:</a:t>
            </a:r>
          </a:p>
          <a:p>
            <a:pPr lvl="1">
              <a:defRPr/>
            </a:pPr>
            <a:r>
              <a:rPr lang="en-US" dirty="0" smtClean="0"/>
              <a:t>Reduce number of chips on a wafer</a:t>
            </a:r>
          </a:p>
          <a:p>
            <a:pPr lvl="1">
              <a:defRPr/>
            </a:pPr>
            <a:r>
              <a:rPr lang="en-US" dirty="0" smtClean="0"/>
              <a:t>Reduce chip yield</a:t>
            </a:r>
          </a:p>
          <a:p>
            <a:pPr lvl="1">
              <a:defRPr/>
            </a:pPr>
            <a:r>
              <a:rPr lang="en-US" dirty="0" smtClean="0"/>
              <a:t>Increase chip cost</a:t>
            </a:r>
          </a:p>
          <a:p>
            <a:pPr algn="ctr">
              <a:spcBef>
                <a:spcPct val="0"/>
              </a:spcBef>
              <a:buClrTx/>
              <a:buSzTx/>
              <a:buFontTx/>
              <a:buNone/>
              <a:defRPr/>
            </a:pPr>
            <a:r>
              <a:rPr lang="en-US" altLang="en-US" sz="2000" dirty="0"/>
              <a:t>			Cost of fabricating and testing a wafer</a:t>
            </a:r>
          </a:p>
          <a:p>
            <a:pPr algn="ctr">
              <a:spcBef>
                <a:spcPct val="0"/>
              </a:spcBef>
              <a:buClrTx/>
              <a:buSzTx/>
              <a:buFontTx/>
              <a:buNone/>
              <a:defRPr/>
            </a:pPr>
            <a:r>
              <a:rPr lang="en-US" altLang="en-US" sz="2000" b="1" dirty="0">
                <a:sym typeface="Symbol" panose="05050102010706020507" pitchFamily="18" charset="2"/>
              </a:rPr>
              <a:t>Chip cost    =	 </a:t>
            </a:r>
          </a:p>
          <a:p>
            <a:pPr algn="ctr">
              <a:spcBef>
                <a:spcPct val="0"/>
              </a:spcBef>
              <a:buClrTx/>
              <a:buSzTx/>
              <a:buFontTx/>
              <a:buNone/>
              <a:defRPr/>
            </a:pPr>
            <a:r>
              <a:rPr lang="en-US" altLang="en-US" sz="2000" dirty="0"/>
              <a:t>			Yield × Number of chip sites on the wafer</a:t>
            </a:r>
            <a:endParaRPr lang="en-US" sz="2000" dirty="0"/>
          </a:p>
          <a:p>
            <a:pPr lvl="1">
              <a:defRPr/>
            </a:pPr>
            <a:r>
              <a:rPr lang="en-US" dirty="0" smtClean="0"/>
              <a:t>Increase functionality also</a:t>
            </a:r>
          </a:p>
          <a:p>
            <a:pPr>
              <a:defRPr/>
            </a:pPr>
            <a:r>
              <a:rPr lang="en-US" dirty="0" smtClean="0"/>
              <a:t>Cost per function should be minimized.</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400E3DC1-1472-402F-BB4C-11A366DA8060}" type="slidenum">
              <a:rPr lang="en-US">
                <a:solidFill>
                  <a:srgbClr val="FFFFFF"/>
                </a:solidFill>
                <a:latin typeface="Arial" panose="020B0604020202020204" pitchFamily="34" charset="0"/>
              </a:rPr>
              <a:pPr fontAlgn="base">
                <a:spcBef>
                  <a:spcPct val="0"/>
                </a:spcBef>
                <a:spcAft>
                  <a:spcPct val="0"/>
                </a:spcAft>
                <a:defRPr/>
              </a:pPr>
              <a:t>8</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2588568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Increasing Functionality/Area</a:t>
            </a:r>
            <a:endParaRPr lang="en-US" dirty="0"/>
          </a:p>
        </p:txBody>
      </p:sp>
      <p:sp>
        <p:nvSpPr>
          <p:cNvPr id="3" name="Content Placeholder 2"/>
          <p:cNvSpPr>
            <a:spLocks noGrp="1"/>
          </p:cNvSpPr>
          <p:nvPr>
            <p:ph idx="1"/>
          </p:nvPr>
        </p:nvSpPr>
        <p:spPr>
          <a:xfrm>
            <a:off x="609600" y="1635643"/>
            <a:ext cx="10972800" cy="4530725"/>
          </a:xfrm>
        </p:spPr>
        <p:txBody>
          <a:bodyPr/>
          <a:lstStyle/>
          <a:p>
            <a:pPr>
              <a:defRPr/>
            </a:pPr>
            <a:r>
              <a:rPr lang="en-US" dirty="0" smtClean="0"/>
              <a:t>Increase number of transistors per unit area:</a:t>
            </a:r>
          </a:p>
          <a:p>
            <a:pPr lvl="1">
              <a:defRPr/>
            </a:pPr>
            <a:r>
              <a:rPr lang="en-US" dirty="0" smtClean="0"/>
              <a:t>Shrink feature size (</a:t>
            </a:r>
            <a:r>
              <a:rPr lang="el-GR" dirty="0" smtClean="0"/>
              <a:t>λ</a:t>
            </a:r>
            <a:r>
              <a:rPr lang="en-US" dirty="0" smtClean="0"/>
              <a:t>)</a:t>
            </a:r>
          </a:p>
          <a:p>
            <a:pPr lvl="1">
              <a:defRPr/>
            </a:pPr>
            <a:r>
              <a:rPr lang="en-US" dirty="0" smtClean="0"/>
              <a:t>Each generation of VLSI technology reduces </a:t>
            </a:r>
            <a:r>
              <a:rPr lang="el-GR" dirty="0" smtClean="0"/>
              <a:t>λ</a:t>
            </a:r>
            <a:r>
              <a:rPr lang="en-US" dirty="0" smtClean="0"/>
              <a:t> by a factor 1/√2 = 0.707, doubling number of transistors per unit area</a:t>
            </a:r>
          </a:p>
          <a:p>
            <a:pPr lvl="1">
              <a:defRPr/>
            </a:pPr>
            <a:r>
              <a:rPr lang="en-US" dirty="0"/>
              <a:t>A</a:t>
            </a:r>
            <a:r>
              <a:rPr lang="en-US" dirty="0" smtClean="0"/>
              <a:t>ssume defect density </a:t>
            </a:r>
            <a:r>
              <a:rPr lang="en-US" i="1" dirty="0" smtClean="0"/>
              <a:t>d</a:t>
            </a:r>
            <a:r>
              <a:rPr lang="en-US" dirty="0" smtClean="0"/>
              <a:t> = </a:t>
            </a:r>
            <a:r>
              <a:rPr lang="en-US" i="1" dirty="0" smtClean="0"/>
              <a:t>k</a:t>
            </a:r>
            <a:r>
              <a:rPr lang="en-US" dirty="0" smtClean="0"/>
              <a:t>/</a:t>
            </a:r>
            <a:r>
              <a:rPr lang="el-GR" dirty="0" smtClean="0"/>
              <a:t>λ</a:t>
            </a:r>
            <a:r>
              <a:rPr lang="en-US" dirty="0" smtClean="0"/>
              <a:t>, where </a:t>
            </a:r>
            <a:r>
              <a:rPr lang="en-US" i="1" dirty="0" smtClean="0"/>
              <a:t>k</a:t>
            </a:r>
            <a:r>
              <a:rPr lang="en-US" dirty="0" smtClean="0"/>
              <a:t> is a constant of proportionality (processing technology parameter)</a:t>
            </a:r>
          </a:p>
          <a:p>
            <a:pPr lvl="1">
              <a:defRPr/>
            </a:pPr>
            <a:r>
              <a:rPr lang="en-US" dirty="0" smtClean="0"/>
              <a:t>Area of a component (transistor) is </a:t>
            </a:r>
            <a:r>
              <a:rPr lang="en-US" i="1" dirty="0" smtClean="0"/>
              <a:t>k’</a:t>
            </a:r>
            <a:r>
              <a:rPr lang="el-GR" dirty="0" smtClean="0"/>
              <a:t>λ</a:t>
            </a:r>
            <a:r>
              <a:rPr lang="en-US" dirty="0" smtClean="0"/>
              <a:t>, where </a:t>
            </a:r>
            <a:r>
              <a:rPr lang="en-US" i="1" dirty="0" smtClean="0"/>
              <a:t>k’</a:t>
            </a:r>
            <a:r>
              <a:rPr lang="en-US" dirty="0" smtClean="0"/>
              <a:t> is another constant (design technology parameter)</a:t>
            </a:r>
          </a:p>
          <a:p>
            <a:pPr lvl="1">
              <a:defRPr/>
            </a:pPr>
            <a:r>
              <a:rPr lang="en-US" dirty="0"/>
              <a:t>C</a:t>
            </a:r>
            <a:r>
              <a:rPr lang="en-US" dirty="0" smtClean="0"/>
              <a:t>hip of area </a:t>
            </a:r>
            <a:r>
              <a:rPr lang="en-US" i="1" dirty="0" smtClean="0"/>
              <a:t>A</a:t>
            </a:r>
            <a:r>
              <a:rPr lang="en-US" dirty="0" smtClean="0"/>
              <a:t>, number of transistors </a:t>
            </a:r>
            <a:r>
              <a:rPr lang="en-US" i="1" dirty="0" smtClean="0"/>
              <a:t>t</a:t>
            </a:r>
            <a:r>
              <a:rPr lang="en-US" dirty="0" smtClean="0"/>
              <a:t> = </a:t>
            </a:r>
            <a:r>
              <a:rPr lang="en-US" i="1" dirty="0" smtClean="0"/>
              <a:t>A</a:t>
            </a:r>
            <a:r>
              <a:rPr lang="en-US" dirty="0" smtClean="0"/>
              <a:t>/(</a:t>
            </a:r>
            <a:r>
              <a:rPr lang="en-US" i="1" dirty="0" smtClean="0"/>
              <a:t>k</a:t>
            </a:r>
            <a:r>
              <a:rPr lang="en-US" dirty="0" smtClean="0"/>
              <a:t>’</a:t>
            </a:r>
            <a:r>
              <a:rPr lang="el-GR" dirty="0" smtClean="0"/>
              <a:t>λ</a:t>
            </a:r>
            <a:r>
              <a:rPr lang="en-US" dirty="0" smtClean="0"/>
              <a:t>) or A = </a:t>
            </a:r>
            <a:r>
              <a:rPr lang="en-US" i="1" dirty="0" err="1" smtClean="0"/>
              <a:t>tk</a:t>
            </a:r>
            <a:r>
              <a:rPr lang="en-US" i="1" dirty="0" smtClean="0"/>
              <a:t>’</a:t>
            </a:r>
            <a:r>
              <a:rPr lang="el-GR" dirty="0"/>
              <a:t>λ</a:t>
            </a:r>
            <a:endParaRPr lang="en-US" i="1"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en-US" smtClean="0">
                <a:solidFill>
                  <a:srgbClr val="FFFFFF"/>
                </a:solidFill>
              </a:rPr>
              <a:t>June 29, 2018</a:t>
            </a: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srgbClr val="FFFFFF"/>
                </a:solidFill>
              </a:rPr>
              <a:t>VDAT - Keynote by Agrawal</a:t>
            </a:r>
            <a:endParaRPr 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60AF5C4-E38E-4C27-B335-A5D5F73BAF75}" type="slidenum">
              <a:rPr lang="en-US">
                <a:solidFill>
                  <a:srgbClr val="FFFFFF"/>
                </a:solidFill>
                <a:latin typeface="Arial" panose="020B0604020202020204" pitchFamily="34" charset="0"/>
              </a:rPr>
              <a:pPr fontAlgn="base">
                <a:spcBef>
                  <a:spcPct val="0"/>
                </a:spcBef>
                <a:spcAft>
                  <a:spcPct val="0"/>
                </a:spcAft>
                <a:defRPr/>
              </a:pPr>
              <a:t>9</a:t>
            </a:fld>
            <a:endParaRPr lang="en-US">
              <a:solidFill>
                <a:srgbClr val="FFFFFF"/>
              </a:solidFill>
              <a:latin typeface="Arial" panose="020B0604020202020204" pitchFamily="34" charset="0"/>
            </a:endParaRPr>
          </a:p>
        </p:txBody>
      </p:sp>
    </p:spTree>
    <p:extLst>
      <p:ext uri="{BB962C8B-B14F-4D97-AF65-F5344CB8AC3E}">
        <p14:creationId xmlns:p14="http://schemas.microsoft.com/office/powerpoint/2010/main" val="1606179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6725</TotalTime>
  <Words>2045</Words>
  <Application>Microsoft Office PowerPoint</Application>
  <PresentationFormat>Widescreen</PresentationFormat>
  <Paragraphs>294</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Book Antiqua</vt:lpstr>
      <vt:lpstr>Calibri</vt:lpstr>
      <vt:lpstr>Cambria Math</vt:lpstr>
      <vt:lpstr>Symbol</vt:lpstr>
      <vt:lpstr>Times New Roman</vt:lpstr>
      <vt:lpstr>Wingdings</vt:lpstr>
      <vt:lpstr>3_Beam</vt:lpstr>
      <vt:lpstr>VLSI Design and Test</vt:lpstr>
      <vt:lpstr>First General-Purpose Computer</vt:lpstr>
      <vt:lpstr>Jack Kilby and His Concept of an IC</vt:lpstr>
      <vt:lpstr>Robert Noyce</vt:lpstr>
      <vt:lpstr>Gordon E. Moore</vt:lpstr>
      <vt:lpstr>1965</vt:lpstr>
      <vt:lpstr>Moore’s 1965 Graph</vt:lpstr>
      <vt:lpstr>Economics of VLSI</vt:lpstr>
      <vt:lpstr>Increasing Functionality/Area</vt:lpstr>
      <vt:lpstr>Component (Transistor) Cost, Ct</vt:lpstr>
      <vt:lpstr>Component Cost</vt:lpstr>
      <vt:lpstr>Technology Advances</vt:lpstr>
      <vt:lpstr>1975</vt:lpstr>
      <vt:lpstr>Figure 5 of Moore’s 1975 Paper</vt:lpstr>
      <vt:lpstr>1995</vt:lpstr>
      <vt:lpstr>Also in the 1995 Paper</vt:lpstr>
      <vt:lpstr>George Boole, 1815 -1864</vt:lpstr>
      <vt:lpstr>Claude E. Shannon (1916-2001)</vt:lpstr>
      <vt:lpstr>Shannon’s Legacy</vt:lpstr>
      <vt:lpstr>Quine-McCluskey</vt:lpstr>
      <vt:lpstr>Quine-McCluskey Tabular Minimization Method</vt:lpstr>
      <vt:lpstr>2018</vt:lpstr>
      <vt:lpstr>Energy per Operation (EPO)</vt:lpstr>
      <vt:lpstr>PowerPoint Presentation</vt:lpstr>
      <vt:lpstr>Graphene</vt:lpstr>
      <vt:lpstr>Carbon Nanotube Transistor</vt:lpstr>
      <vt:lpstr>CNT Implementations</vt:lpstr>
      <vt:lpstr>Beyond von Neumann</vt:lpstr>
      <vt:lpstr>Quantum Computing</vt:lpstr>
      <vt:lpstr>Grover’s Algorithm (contd..)</vt:lpstr>
      <vt:lpstr>Final Thoughts</vt:lpstr>
      <vt:lpstr>PowerPoint Presentation</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VLSI Design and Test</dc:title>
  <dc:creator>Vishwani Agrawal</dc:creator>
  <cp:lastModifiedBy>Vishwani Agrawal</cp:lastModifiedBy>
  <cp:revision>46</cp:revision>
  <dcterms:created xsi:type="dcterms:W3CDTF">2018-06-21T19:07:54Z</dcterms:created>
  <dcterms:modified xsi:type="dcterms:W3CDTF">2020-02-05T02:29:35Z</dcterms:modified>
</cp:coreProperties>
</file>