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1.xml" ContentType="application/vnd.openxmlformats-officedocument.drawingml.chart+xml"/>
  <Override PartName="/ppt/notesSlides/notesSlide32.xml" ContentType="application/vnd.openxmlformats-officedocument.presentationml.notesSlide+xml"/>
  <Override PartName="/ppt/charts/chart2.xml" ContentType="application/vnd.openxmlformats-officedocument.drawingml.chart+xml"/>
  <Override PartName="/ppt/theme/themeOverride1.xml" ContentType="application/vnd.openxmlformats-officedocument.themeOverr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8" r:id="rId1"/>
  </p:sldMasterIdLst>
  <p:notesMasterIdLst>
    <p:notesMasterId r:id="rId41"/>
  </p:notesMasterIdLst>
  <p:sldIdLst>
    <p:sldId id="298" r:id="rId2"/>
    <p:sldId id="256" r:id="rId3"/>
    <p:sldId id="257" r:id="rId4"/>
    <p:sldId id="258" r:id="rId5"/>
    <p:sldId id="260" r:id="rId6"/>
    <p:sldId id="261" r:id="rId7"/>
    <p:sldId id="262" r:id="rId8"/>
    <p:sldId id="263" r:id="rId9"/>
    <p:sldId id="265" r:id="rId10"/>
    <p:sldId id="264" r:id="rId11"/>
    <p:sldId id="266" r:id="rId12"/>
    <p:sldId id="267" r:id="rId13"/>
    <p:sldId id="268" r:id="rId14"/>
    <p:sldId id="270" r:id="rId15"/>
    <p:sldId id="271" r:id="rId16"/>
    <p:sldId id="272" r:id="rId17"/>
    <p:sldId id="273" r:id="rId18"/>
    <p:sldId id="274" r:id="rId19"/>
    <p:sldId id="275" r:id="rId20"/>
    <p:sldId id="276" r:id="rId21"/>
    <p:sldId id="277" r:id="rId22"/>
    <p:sldId id="278" r:id="rId23"/>
    <p:sldId id="296" r:id="rId24"/>
    <p:sldId id="297" r:id="rId25"/>
    <p:sldId id="279" r:id="rId26"/>
    <p:sldId id="280"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D2A2894E-29DF-43C3-BD46-DB0C6E869CFB}">
  <a:tblStyle styleId="{D2A2894E-29DF-43C3-BD46-DB0C6E869CFB}" styleName="Table_0"/>
  <a:tblStyle styleId="{F5E08B59-7C13-4A6A-A1F1-58CDF948AA23}" styleName="Table_1"/>
  <a:tblStyle styleId="{A9D3165E-CDA0-4B31-8B12-DD216CAA24E4}" styleName="Table_2"/>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164" autoAdjust="0"/>
  </p:normalViewPr>
  <p:slideViewPr>
    <p:cSldViewPr>
      <p:cViewPr varScale="1">
        <p:scale>
          <a:sx n="42" d="100"/>
          <a:sy n="42" d="100"/>
        </p:scale>
        <p:origin x="-725" y="-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lex\Dropbox\Stroud\Masters%20Thesis\Results.xlsx" TargetMode="Externa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a:pPr>
            <a:r>
              <a:rPr lang="en-US" sz="2000"/>
              <a:t>CPU Time vs Wall Time</a:t>
            </a:r>
          </a:p>
        </c:rich>
      </c:tx>
      <c:layout/>
      <c:overlay val="0"/>
    </c:title>
    <c:autoTitleDeleted val="0"/>
    <c:plotArea>
      <c:layout/>
      <c:barChart>
        <c:barDir val="col"/>
        <c:grouping val="clustered"/>
        <c:varyColors val="1"/>
        <c:ser>
          <c:idx val="0"/>
          <c:order val="0"/>
          <c:tx>
            <c:strRef>
              <c:f>'Simulation Time Graph'!$B$1</c:f>
              <c:strCache>
                <c:ptCount val="1"/>
                <c:pt idx="0">
                  <c:v>CPU Time</c:v>
                </c:pt>
              </c:strCache>
            </c:strRef>
          </c:tx>
          <c:spPr>
            <a:solidFill>
              <a:srgbClr val="004586"/>
            </a:solidFill>
            <a:ln>
              <a:solidFill>
                <a:srgbClr val="000000"/>
              </a:solidFill>
            </a:ln>
          </c:spPr>
          <c:invertIfNegative val="1"/>
          <c:dLbls>
            <c:txPr>
              <a:bodyPr/>
              <a:lstStyle/>
              <a:p>
                <a:pPr>
                  <a:defRPr sz="1800"/>
                </a:pPr>
                <a:endParaRPr lang="en-US"/>
              </a:p>
            </c:txPr>
            <c:dLblPos val="outEnd"/>
            <c:showLegendKey val="0"/>
            <c:showVal val="1"/>
            <c:showCatName val="0"/>
            <c:showSerName val="0"/>
            <c:showPercent val="0"/>
            <c:showBubbleSize val="0"/>
            <c:showLeaderLines val="0"/>
          </c:dLbls>
          <c:cat>
            <c:strRef>
              <c:f>'Simulation Time Graph'!$A$2:$A$8</c:f>
              <c:strCache>
                <c:ptCount val="7"/>
                <c:pt idx="0">
                  <c:v>Combined</c:v>
                </c:pt>
                <c:pt idx="1">
                  <c:v>SNR</c:v>
                </c:pt>
                <c:pt idx="2">
                  <c:v>FR</c:v>
                </c:pt>
                <c:pt idx="3">
                  <c:v>Sweep</c:v>
                </c:pt>
                <c:pt idx="4">
                  <c:v>IP3</c:v>
                </c:pt>
                <c:pt idx="5">
                  <c:v>FR</c:v>
                </c:pt>
                <c:pt idx="6">
                  <c:v>NF</c:v>
                </c:pt>
              </c:strCache>
            </c:strRef>
          </c:cat>
          <c:val>
            <c:numRef>
              <c:f>'Simulation Time Graph'!$B$2:$B$8</c:f>
              <c:numCache>
                <c:formatCode>General</c:formatCode>
                <c:ptCount val="7"/>
                <c:pt idx="0">
                  <c:v>6422</c:v>
                </c:pt>
                <c:pt idx="1">
                  <c:v>2018</c:v>
                </c:pt>
                <c:pt idx="2">
                  <c:v>12.5</c:v>
                </c:pt>
                <c:pt idx="3">
                  <c:v>3450</c:v>
                </c:pt>
                <c:pt idx="4">
                  <c:v>8.5</c:v>
                </c:pt>
                <c:pt idx="5">
                  <c:v>609</c:v>
                </c:pt>
                <c:pt idx="6">
                  <c:v>2544</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000000"/>
                    </a:solidFill>
                  </a:ln>
                </c14:spPr>
              </c14:invertSolidFillFmt>
            </c:ext>
          </c:extLst>
        </c:ser>
        <c:ser>
          <c:idx val="1"/>
          <c:order val="1"/>
          <c:tx>
            <c:strRef>
              <c:f>'Simulation Time Graph'!$C$1</c:f>
              <c:strCache>
                <c:ptCount val="1"/>
                <c:pt idx="0">
                  <c:v>Wall Time</c:v>
                </c:pt>
              </c:strCache>
            </c:strRef>
          </c:tx>
          <c:spPr>
            <a:solidFill>
              <a:srgbClr val="FF420E"/>
            </a:solidFill>
            <a:ln>
              <a:solidFill>
                <a:srgbClr val="000000"/>
              </a:solidFill>
            </a:ln>
          </c:spPr>
          <c:invertIfNegative val="1"/>
          <c:dLbls>
            <c:txPr>
              <a:bodyPr/>
              <a:lstStyle/>
              <a:p>
                <a:pPr>
                  <a:defRPr sz="1800"/>
                </a:pPr>
                <a:endParaRPr lang="en-US"/>
              </a:p>
            </c:txPr>
            <c:dLblPos val="outEnd"/>
            <c:showLegendKey val="0"/>
            <c:showVal val="1"/>
            <c:showCatName val="0"/>
            <c:showSerName val="0"/>
            <c:showPercent val="0"/>
            <c:showBubbleSize val="0"/>
            <c:showLeaderLines val="0"/>
          </c:dLbls>
          <c:cat>
            <c:strRef>
              <c:f>'Simulation Time Graph'!$A$2:$A$8</c:f>
              <c:strCache>
                <c:ptCount val="7"/>
                <c:pt idx="0">
                  <c:v>Combined</c:v>
                </c:pt>
                <c:pt idx="1">
                  <c:v>SNR</c:v>
                </c:pt>
                <c:pt idx="2">
                  <c:v>FR</c:v>
                </c:pt>
                <c:pt idx="3">
                  <c:v>Sweep</c:v>
                </c:pt>
                <c:pt idx="4">
                  <c:v>IP3</c:v>
                </c:pt>
                <c:pt idx="5">
                  <c:v>FR</c:v>
                </c:pt>
                <c:pt idx="6">
                  <c:v>NF</c:v>
                </c:pt>
              </c:strCache>
            </c:strRef>
          </c:cat>
          <c:val>
            <c:numRef>
              <c:f>'Simulation Time Graph'!$C$2:$C$8</c:f>
              <c:numCache>
                <c:formatCode>General</c:formatCode>
                <c:ptCount val="7"/>
                <c:pt idx="0">
                  <c:v>74</c:v>
                </c:pt>
                <c:pt idx="1">
                  <c:v>20</c:v>
                </c:pt>
                <c:pt idx="2">
                  <c:v>1</c:v>
                </c:pt>
                <c:pt idx="3">
                  <c:v>28</c:v>
                </c:pt>
                <c:pt idx="4">
                  <c:v>1</c:v>
                </c:pt>
                <c:pt idx="5">
                  <c:v>9</c:v>
                </c:pt>
                <c:pt idx="6">
                  <c:v>21.7</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000000"/>
                    </a:solidFill>
                  </a:ln>
                </c14:spPr>
              </c14:invertSolidFillFmt>
            </c:ext>
          </c:extLst>
        </c:ser>
        <c:dLbls>
          <c:dLblPos val="outEnd"/>
          <c:showLegendKey val="0"/>
          <c:showVal val="1"/>
          <c:showCatName val="0"/>
          <c:showSerName val="0"/>
          <c:showPercent val="0"/>
          <c:showBubbleSize val="0"/>
        </c:dLbls>
        <c:gapWidth val="100"/>
        <c:axId val="76207616"/>
        <c:axId val="68186048"/>
      </c:barChart>
      <c:catAx>
        <c:axId val="76207616"/>
        <c:scaling>
          <c:orientation val="minMax"/>
        </c:scaling>
        <c:delete val="0"/>
        <c:axPos val="b"/>
        <c:majorTickMark val="out"/>
        <c:minorTickMark val="none"/>
        <c:tickLblPos val="nextTo"/>
        <c:txPr>
          <a:bodyPr/>
          <a:lstStyle/>
          <a:p>
            <a:pPr>
              <a:defRPr sz="1600"/>
            </a:pPr>
            <a:endParaRPr lang="en-US"/>
          </a:p>
        </c:txPr>
        <c:crossAx val="68186048"/>
        <c:crosses val="autoZero"/>
        <c:auto val="1"/>
        <c:lblAlgn val="ctr"/>
        <c:lblOffset val="100"/>
        <c:noMultiLvlLbl val="1"/>
      </c:catAx>
      <c:valAx>
        <c:axId val="68186048"/>
        <c:scaling>
          <c:logBase val="10"/>
          <c:orientation val="minMax"/>
        </c:scaling>
        <c:delete val="0"/>
        <c:axPos val="l"/>
        <c:majorGridlines>
          <c:spPr>
            <a:ln>
              <a:solidFill>
                <a:srgbClr val="B3B3B3"/>
              </a:solidFill>
            </a:ln>
          </c:spPr>
        </c:majorGridlines>
        <c:title>
          <c:tx>
            <c:rich>
              <a:bodyPr rot="-5400000" vert="horz"/>
              <a:lstStyle/>
              <a:p>
                <a:pPr>
                  <a:defRPr sz="1600"/>
                </a:pPr>
                <a:r>
                  <a:rPr lang="en-US" sz="1600"/>
                  <a:t>Time (Hrs)</a:t>
                </a:r>
              </a:p>
            </c:rich>
          </c:tx>
          <c:layout/>
          <c:overlay val="0"/>
        </c:title>
        <c:numFmt formatCode="General" sourceLinked="1"/>
        <c:majorTickMark val="out"/>
        <c:minorTickMark val="none"/>
        <c:tickLblPos val="nextTo"/>
        <c:txPr>
          <a:bodyPr/>
          <a:lstStyle/>
          <a:p>
            <a:pPr>
              <a:defRPr sz="1600"/>
            </a:pPr>
            <a:endParaRPr lang="en-US"/>
          </a:p>
        </c:txPr>
        <c:crossAx val="76207616"/>
        <c:crosses val="autoZero"/>
        <c:crossBetween val="between"/>
      </c:valAx>
      <c:spPr>
        <a:ln>
          <a:solidFill>
            <a:srgbClr val="B3B3B3"/>
          </a:solidFill>
        </a:ln>
      </c:spPr>
    </c:plotArea>
    <c:legend>
      <c:legendPos val="b"/>
      <c:layout/>
      <c:overlay val="0"/>
      <c:txPr>
        <a:bodyPr/>
        <a:lstStyle/>
        <a:p>
          <a:pPr>
            <a:defRPr sz="1800"/>
          </a:pPr>
          <a:endParaRPr lang="en-US"/>
        </a:p>
      </c:txPr>
    </c:legend>
    <c:plotVisOnly val="1"/>
    <c:dispBlanksAs val="zero"/>
    <c:showDLblsOverMax val="1"/>
  </c:chart>
  <c:spPr>
    <a:solidFill>
      <a:srgbClr val="FFFFFF"/>
    </a:solidFill>
    <a:ln w="12700">
      <a:solidFill>
        <a:srgbClr val="000000"/>
      </a:solidFill>
      <a:bevel/>
    </a:ln>
    <a:effectLst>
      <a:softEdge rad="0"/>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a:t>Fault Coverage Results</a:t>
            </a:r>
          </a:p>
        </c:rich>
      </c:tx>
      <c:layout/>
      <c:overlay val="0"/>
    </c:title>
    <c:autoTitleDeleted val="0"/>
    <c:plotArea>
      <c:layout/>
      <c:barChart>
        <c:barDir val="col"/>
        <c:grouping val="clustered"/>
        <c:varyColors val="0"/>
        <c:ser>
          <c:idx val="0"/>
          <c:order val="0"/>
          <c:tx>
            <c:strRef>
              <c:f>Sheet1!$B$1</c:f>
              <c:strCache>
                <c:ptCount val="1"/>
                <c:pt idx="0">
                  <c:v>Individual Fault Coverage</c:v>
                </c:pt>
              </c:strCache>
            </c:strRef>
          </c:tx>
          <c:invertIfNegative val="0"/>
          <c:cat>
            <c:strRef>
              <c:f>Sheet1!$A$2:$A$7</c:f>
              <c:strCache>
                <c:ptCount val="6"/>
                <c:pt idx="0">
                  <c:v>NF</c:v>
                </c:pt>
                <c:pt idx="1">
                  <c:v>SNR</c:v>
                </c:pt>
                <c:pt idx="2">
                  <c:v>Long FR</c:v>
                </c:pt>
                <c:pt idx="3">
                  <c:v>Short FR</c:v>
                </c:pt>
                <c:pt idx="4">
                  <c:v>Sweep</c:v>
                </c:pt>
                <c:pt idx="5">
                  <c:v>IP3</c:v>
                </c:pt>
              </c:strCache>
            </c:strRef>
          </c:cat>
          <c:val>
            <c:numRef>
              <c:f>Sheet1!$B$2:$B$7</c:f>
              <c:numCache>
                <c:formatCode>General</c:formatCode>
                <c:ptCount val="6"/>
                <c:pt idx="0">
                  <c:v>31011</c:v>
                </c:pt>
                <c:pt idx="1">
                  <c:v>30572</c:v>
                </c:pt>
                <c:pt idx="2">
                  <c:v>28316</c:v>
                </c:pt>
                <c:pt idx="3">
                  <c:v>23817</c:v>
                </c:pt>
                <c:pt idx="4">
                  <c:v>28423</c:v>
                </c:pt>
                <c:pt idx="5">
                  <c:v>24996</c:v>
                </c:pt>
              </c:numCache>
            </c:numRef>
          </c:val>
        </c:ser>
        <c:dLbls>
          <c:showLegendKey val="0"/>
          <c:showVal val="0"/>
          <c:showCatName val="0"/>
          <c:showSerName val="0"/>
          <c:showPercent val="0"/>
          <c:showBubbleSize val="0"/>
        </c:dLbls>
        <c:gapWidth val="150"/>
        <c:axId val="111254528"/>
        <c:axId val="76131712"/>
      </c:barChart>
      <c:lineChart>
        <c:grouping val="standard"/>
        <c:varyColors val="0"/>
        <c:ser>
          <c:idx val="1"/>
          <c:order val="1"/>
          <c:tx>
            <c:strRef>
              <c:f>Sheet1!$E$1</c:f>
              <c:strCache>
                <c:ptCount val="1"/>
                <c:pt idx="0">
                  <c:v>Cumulative Fault Coverage %</c:v>
                </c:pt>
              </c:strCache>
            </c:strRef>
          </c:tx>
          <c:marker>
            <c:symbol val="none"/>
          </c:marker>
          <c:val>
            <c:numRef>
              <c:f>Sheet1!$E$2:$E$7</c:f>
              <c:numCache>
                <c:formatCode>0.00%</c:formatCode>
                <c:ptCount val="6"/>
                <c:pt idx="0">
                  <c:v>0.78560396992176618</c:v>
                </c:pt>
                <c:pt idx="1">
                  <c:v>0.85120388890295462</c:v>
                </c:pt>
                <c:pt idx="2">
                  <c:v>0.86930652960984378</c:v>
                </c:pt>
                <c:pt idx="3">
                  <c:v>0.87723118211509732</c:v>
                </c:pt>
                <c:pt idx="4">
                  <c:v>0.88186444540091657</c:v>
                </c:pt>
                <c:pt idx="5">
                  <c:v>0.88507987948451783</c:v>
                </c:pt>
              </c:numCache>
            </c:numRef>
          </c:val>
          <c:smooth val="0"/>
        </c:ser>
        <c:dLbls>
          <c:showLegendKey val="0"/>
          <c:showVal val="0"/>
          <c:showCatName val="0"/>
          <c:showSerName val="0"/>
          <c:showPercent val="0"/>
          <c:showBubbleSize val="0"/>
        </c:dLbls>
        <c:marker val="1"/>
        <c:smooth val="0"/>
        <c:axId val="111255040"/>
        <c:axId val="76132288"/>
      </c:lineChart>
      <c:catAx>
        <c:axId val="111254528"/>
        <c:scaling>
          <c:orientation val="minMax"/>
        </c:scaling>
        <c:delete val="0"/>
        <c:axPos val="b"/>
        <c:majorTickMark val="out"/>
        <c:minorTickMark val="none"/>
        <c:tickLblPos val="nextTo"/>
        <c:txPr>
          <a:bodyPr/>
          <a:lstStyle/>
          <a:p>
            <a:pPr>
              <a:defRPr sz="1600"/>
            </a:pPr>
            <a:endParaRPr lang="en-US"/>
          </a:p>
        </c:txPr>
        <c:crossAx val="76131712"/>
        <c:crosses val="autoZero"/>
        <c:auto val="1"/>
        <c:lblAlgn val="ctr"/>
        <c:lblOffset val="100"/>
        <c:noMultiLvlLbl val="0"/>
      </c:catAx>
      <c:valAx>
        <c:axId val="76131712"/>
        <c:scaling>
          <c:orientation val="minMax"/>
          <c:max val="40000"/>
        </c:scaling>
        <c:delete val="0"/>
        <c:axPos val="l"/>
        <c:majorGridlines/>
        <c:title>
          <c:tx>
            <c:rich>
              <a:bodyPr rot="-5400000" vert="horz"/>
              <a:lstStyle/>
              <a:p>
                <a:pPr>
                  <a:defRPr sz="1800"/>
                </a:pPr>
                <a:r>
                  <a:rPr lang="en-US" sz="1800"/>
                  <a:t>Number of Faults Detected</a:t>
                </a:r>
              </a:p>
            </c:rich>
          </c:tx>
          <c:layout/>
          <c:overlay val="0"/>
        </c:title>
        <c:numFmt formatCode="General" sourceLinked="1"/>
        <c:majorTickMark val="out"/>
        <c:minorTickMark val="none"/>
        <c:tickLblPos val="nextTo"/>
        <c:txPr>
          <a:bodyPr/>
          <a:lstStyle/>
          <a:p>
            <a:pPr>
              <a:defRPr sz="1600"/>
            </a:pPr>
            <a:endParaRPr lang="en-US"/>
          </a:p>
        </c:txPr>
        <c:crossAx val="111254528"/>
        <c:crosses val="autoZero"/>
        <c:crossBetween val="between"/>
      </c:valAx>
      <c:valAx>
        <c:axId val="76132288"/>
        <c:scaling>
          <c:orientation val="minMax"/>
          <c:max val="1"/>
          <c:min val="0"/>
        </c:scaling>
        <c:delete val="0"/>
        <c:axPos val="r"/>
        <c:title>
          <c:tx>
            <c:rich>
              <a:bodyPr rot="-5400000" vert="horz"/>
              <a:lstStyle/>
              <a:p>
                <a:pPr>
                  <a:defRPr sz="1800"/>
                </a:pPr>
                <a:r>
                  <a:rPr lang="en-US" sz="1800"/>
                  <a:t>Cumulative Fault Coverage %</a:t>
                </a:r>
              </a:p>
            </c:rich>
          </c:tx>
          <c:layout/>
          <c:overlay val="0"/>
        </c:title>
        <c:numFmt formatCode="0.00%" sourceLinked="1"/>
        <c:majorTickMark val="out"/>
        <c:minorTickMark val="none"/>
        <c:tickLblPos val="nextTo"/>
        <c:txPr>
          <a:bodyPr/>
          <a:lstStyle/>
          <a:p>
            <a:pPr>
              <a:defRPr sz="1600"/>
            </a:pPr>
            <a:endParaRPr lang="en-US"/>
          </a:p>
        </c:txPr>
        <c:crossAx val="111255040"/>
        <c:crosses val="max"/>
        <c:crossBetween val="between"/>
      </c:valAx>
      <c:catAx>
        <c:axId val="111255040"/>
        <c:scaling>
          <c:orientation val="minMax"/>
        </c:scaling>
        <c:delete val="1"/>
        <c:axPos val="b"/>
        <c:majorTickMark val="out"/>
        <c:minorTickMark val="none"/>
        <c:tickLblPos val="nextTo"/>
        <c:crossAx val="76132288"/>
        <c:crosses val="autoZero"/>
        <c:auto val="1"/>
        <c:lblAlgn val="ctr"/>
        <c:lblOffset val="100"/>
        <c:noMultiLvlLbl val="0"/>
      </c:catAx>
    </c:plotArea>
    <c:legend>
      <c:legendPos val="b"/>
      <c:layout/>
      <c:overlay val="0"/>
      <c:txPr>
        <a:bodyPr/>
        <a:lstStyle/>
        <a:p>
          <a:pPr>
            <a:defRPr sz="1600"/>
          </a:pPr>
          <a:endParaRPr lang="en-US"/>
        </a:p>
      </c:txPr>
    </c:legend>
    <c:plotVisOnly val="1"/>
    <c:dispBlanksAs val="gap"/>
    <c:showDLblsOverMax val="0"/>
  </c:chart>
  <c:spPr>
    <a:solidFill>
      <a:srgbClr val="FFFFFF"/>
    </a:solidFill>
    <a:ln w="12700">
      <a:solidFill>
        <a:srgbClr val="000000"/>
      </a:solidFill>
    </a:ln>
  </c:spPr>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208C28-A680-4108-AB53-6A2C49DEC699}" type="doc">
      <dgm:prSet loTypeId="urn:microsoft.com/office/officeart/2005/8/layout/cycle5" loCatId="cycle" qsTypeId="urn:microsoft.com/office/officeart/2005/8/quickstyle/simple1" qsCatId="simple" csTypeId="urn:microsoft.com/office/officeart/2005/8/colors/accent5_2" csCatId="accent5" phldr="1"/>
      <dgm:spPr/>
      <dgm:t>
        <a:bodyPr/>
        <a:lstStyle/>
        <a:p>
          <a:endParaRPr lang="en-US"/>
        </a:p>
      </dgm:t>
    </dgm:pt>
    <dgm:pt modelId="{7AC640B1-1365-46AA-9A09-2928BF2625C0}">
      <dgm:prSet phldrT="[Text]"/>
      <dgm:spPr>
        <a:solidFill>
          <a:schemeClr val="tx2"/>
        </a:solidFill>
      </dgm:spPr>
      <dgm:t>
        <a:bodyPr/>
        <a:lstStyle/>
        <a:p>
          <a:r>
            <a:rPr lang="en-US" dirty="0" smtClean="0">
              <a:solidFill>
                <a:schemeClr val="tx1"/>
              </a:solidFill>
            </a:rPr>
            <a:t>Develop New Test Vectors</a:t>
          </a:r>
          <a:endParaRPr lang="en-US" dirty="0">
            <a:solidFill>
              <a:schemeClr val="tx1"/>
            </a:solidFill>
          </a:endParaRPr>
        </a:p>
      </dgm:t>
    </dgm:pt>
    <dgm:pt modelId="{C46E8BAA-7354-4951-84A9-66FCD1DFD861}" type="parTrans" cxnId="{BF6A3385-B8D4-4E0B-BDE3-AC632836F440}">
      <dgm:prSet/>
      <dgm:spPr/>
      <dgm:t>
        <a:bodyPr/>
        <a:lstStyle/>
        <a:p>
          <a:endParaRPr lang="en-US"/>
        </a:p>
      </dgm:t>
    </dgm:pt>
    <dgm:pt modelId="{07F8E9AF-E4ED-46B0-B841-ED86830E9628}" type="sibTrans" cxnId="{BF6A3385-B8D4-4E0B-BDE3-AC632836F440}">
      <dgm:prSet/>
      <dgm:spPr/>
      <dgm:t>
        <a:bodyPr/>
        <a:lstStyle/>
        <a:p>
          <a:endParaRPr lang="en-US"/>
        </a:p>
      </dgm:t>
    </dgm:pt>
    <dgm:pt modelId="{B9FEC943-B01A-48F9-A8E5-5FF47450FB88}">
      <dgm:prSet phldrT="[Text]"/>
      <dgm:spPr>
        <a:solidFill>
          <a:schemeClr val="tx2"/>
        </a:solidFill>
      </dgm:spPr>
      <dgm:t>
        <a:bodyPr/>
        <a:lstStyle/>
        <a:p>
          <a:r>
            <a:rPr lang="en-US" dirty="0" smtClean="0">
              <a:solidFill>
                <a:schemeClr val="tx1"/>
              </a:solidFill>
            </a:rPr>
            <a:t>Perform Simulations</a:t>
          </a:r>
          <a:endParaRPr lang="en-US" dirty="0">
            <a:solidFill>
              <a:schemeClr val="tx1"/>
            </a:solidFill>
          </a:endParaRPr>
        </a:p>
      </dgm:t>
    </dgm:pt>
    <dgm:pt modelId="{733347BA-6319-4F0B-80DC-DBB601797EC4}" type="parTrans" cxnId="{42EE19F7-2D17-493B-973D-122AF8DEA14C}">
      <dgm:prSet/>
      <dgm:spPr/>
      <dgm:t>
        <a:bodyPr/>
        <a:lstStyle/>
        <a:p>
          <a:endParaRPr lang="en-US"/>
        </a:p>
      </dgm:t>
    </dgm:pt>
    <dgm:pt modelId="{71AEEE88-25DA-4064-87B4-DF29306E23FB}" type="sibTrans" cxnId="{42EE19F7-2D17-493B-973D-122AF8DEA14C}">
      <dgm:prSet/>
      <dgm:spPr/>
      <dgm:t>
        <a:bodyPr/>
        <a:lstStyle/>
        <a:p>
          <a:endParaRPr lang="en-US"/>
        </a:p>
      </dgm:t>
    </dgm:pt>
    <dgm:pt modelId="{455885BC-7BF6-436C-985A-C48C601B7CEA}">
      <dgm:prSet phldrT="[Text]"/>
      <dgm:spPr>
        <a:solidFill>
          <a:schemeClr val="tx2"/>
        </a:solidFill>
      </dgm:spPr>
      <dgm:t>
        <a:bodyPr/>
        <a:lstStyle/>
        <a:p>
          <a:r>
            <a:rPr lang="en-US" dirty="0" smtClean="0">
              <a:solidFill>
                <a:schemeClr val="tx1"/>
              </a:solidFill>
            </a:rPr>
            <a:t>Make Modifications to Test Vectors</a:t>
          </a:r>
          <a:endParaRPr lang="en-US" dirty="0">
            <a:solidFill>
              <a:schemeClr val="tx1"/>
            </a:solidFill>
          </a:endParaRPr>
        </a:p>
      </dgm:t>
    </dgm:pt>
    <dgm:pt modelId="{07A47CC2-2DE3-42BF-8604-3F5412BAA331}" type="parTrans" cxnId="{CBC1680C-19AB-4E57-B0C0-08DCCC69E072}">
      <dgm:prSet/>
      <dgm:spPr/>
      <dgm:t>
        <a:bodyPr/>
        <a:lstStyle/>
        <a:p>
          <a:endParaRPr lang="en-US"/>
        </a:p>
      </dgm:t>
    </dgm:pt>
    <dgm:pt modelId="{A13647A9-B520-4A86-8B28-18A194A228BE}" type="sibTrans" cxnId="{CBC1680C-19AB-4E57-B0C0-08DCCC69E072}">
      <dgm:prSet/>
      <dgm:spPr/>
      <dgm:t>
        <a:bodyPr/>
        <a:lstStyle/>
        <a:p>
          <a:endParaRPr lang="en-US"/>
        </a:p>
      </dgm:t>
    </dgm:pt>
    <dgm:pt modelId="{2580E9A0-2ECB-4C75-A0AD-4C4CC9ED7BC3}">
      <dgm:prSet phldrT="[Text]"/>
      <dgm:spPr>
        <a:solidFill>
          <a:schemeClr val="tx2"/>
        </a:solidFill>
      </dgm:spPr>
      <dgm:t>
        <a:bodyPr/>
        <a:lstStyle/>
        <a:p>
          <a:r>
            <a:rPr lang="en-US" dirty="0" smtClean="0">
              <a:solidFill>
                <a:schemeClr val="tx1"/>
              </a:solidFill>
            </a:rPr>
            <a:t>Analyze Results</a:t>
          </a:r>
          <a:endParaRPr lang="en-US" dirty="0">
            <a:solidFill>
              <a:schemeClr val="tx1"/>
            </a:solidFill>
          </a:endParaRPr>
        </a:p>
      </dgm:t>
    </dgm:pt>
    <dgm:pt modelId="{683226C7-9031-49E5-895B-7556F8564EB0}" type="parTrans" cxnId="{316177AE-D2F0-4BDD-AB1F-4E1F14E9FDC3}">
      <dgm:prSet/>
      <dgm:spPr/>
      <dgm:t>
        <a:bodyPr/>
        <a:lstStyle/>
        <a:p>
          <a:endParaRPr lang="en-US"/>
        </a:p>
      </dgm:t>
    </dgm:pt>
    <dgm:pt modelId="{3906BB65-63C0-48D6-AB5C-43284B5B364E}" type="sibTrans" cxnId="{316177AE-D2F0-4BDD-AB1F-4E1F14E9FDC3}">
      <dgm:prSet/>
      <dgm:spPr/>
      <dgm:t>
        <a:bodyPr/>
        <a:lstStyle/>
        <a:p>
          <a:endParaRPr lang="en-US"/>
        </a:p>
      </dgm:t>
    </dgm:pt>
    <dgm:pt modelId="{1735F6A2-248F-486B-96A8-49E70F292C0F}" type="pres">
      <dgm:prSet presAssocID="{FE208C28-A680-4108-AB53-6A2C49DEC699}" presName="cycle" presStyleCnt="0">
        <dgm:presLayoutVars>
          <dgm:dir/>
          <dgm:resizeHandles val="exact"/>
        </dgm:presLayoutVars>
      </dgm:prSet>
      <dgm:spPr/>
      <dgm:t>
        <a:bodyPr/>
        <a:lstStyle/>
        <a:p>
          <a:endParaRPr lang="en-US"/>
        </a:p>
      </dgm:t>
    </dgm:pt>
    <dgm:pt modelId="{4CD75E15-C614-4B86-98B9-FF222C0D67EA}" type="pres">
      <dgm:prSet presAssocID="{7AC640B1-1365-46AA-9A09-2928BF2625C0}" presName="node" presStyleLbl="node1" presStyleIdx="0" presStyleCnt="4">
        <dgm:presLayoutVars>
          <dgm:bulletEnabled val="1"/>
        </dgm:presLayoutVars>
      </dgm:prSet>
      <dgm:spPr/>
      <dgm:t>
        <a:bodyPr/>
        <a:lstStyle/>
        <a:p>
          <a:endParaRPr lang="en-US"/>
        </a:p>
      </dgm:t>
    </dgm:pt>
    <dgm:pt modelId="{3D549EE0-C216-4D4E-B787-74ECD85DE61C}" type="pres">
      <dgm:prSet presAssocID="{7AC640B1-1365-46AA-9A09-2928BF2625C0}" presName="spNode" presStyleCnt="0"/>
      <dgm:spPr/>
    </dgm:pt>
    <dgm:pt modelId="{0FF32ECB-6C0D-4679-996D-71BFBF265895}" type="pres">
      <dgm:prSet presAssocID="{07F8E9AF-E4ED-46B0-B841-ED86830E9628}" presName="sibTrans" presStyleLbl="sibTrans1D1" presStyleIdx="0" presStyleCnt="4"/>
      <dgm:spPr/>
      <dgm:t>
        <a:bodyPr/>
        <a:lstStyle/>
        <a:p>
          <a:endParaRPr lang="en-US"/>
        </a:p>
      </dgm:t>
    </dgm:pt>
    <dgm:pt modelId="{9A4D9747-20E7-4F68-9BE3-78BDE77A206A}" type="pres">
      <dgm:prSet presAssocID="{B9FEC943-B01A-48F9-A8E5-5FF47450FB88}" presName="node" presStyleLbl="node1" presStyleIdx="1" presStyleCnt="4">
        <dgm:presLayoutVars>
          <dgm:bulletEnabled val="1"/>
        </dgm:presLayoutVars>
      </dgm:prSet>
      <dgm:spPr/>
      <dgm:t>
        <a:bodyPr/>
        <a:lstStyle/>
        <a:p>
          <a:endParaRPr lang="en-US"/>
        </a:p>
      </dgm:t>
    </dgm:pt>
    <dgm:pt modelId="{69FEBEDB-6C3D-4B63-B902-8AA0143EE4C7}" type="pres">
      <dgm:prSet presAssocID="{B9FEC943-B01A-48F9-A8E5-5FF47450FB88}" presName="spNode" presStyleCnt="0"/>
      <dgm:spPr/>
    </dgm:pt>
    <dgm:pt modelId="{188E3BD4-9FF3-4FEC-8B8D-9FAE9AEB247F}" type="pres">
      <dgm:prSet presAssocID="{71AEEE88-25DA-4064-87B4-DF29306E23FB}" presName="sibTrans" presStyleLbl="sibTrans1D1" presStyleIdx="1" presStyleCnt="4"/>
      <dgm:spPr/>
      <dgm:t>
        <a:bodyPr/>
        <a:lstStyle/>
        <a:p>
          <a:endParaRPr lang="en-US"/>
        </a:p>
      </dgm:t>
    </dgm:pt>
    <dgm:pt modelId="{4F2F4B15-BD71-4B13-B838-ACFFE0E962CA}" type="pres">
      <dgm:prSet presAssocID="{2580E9A0-2ECB-4C75-A0AD-4C4CC9ED7BC3}" presName="node" presStyleLbl="node1" presStyleIdx="2" presStyleCnt="4">
        <dgm:presLayoutVars>
          <dgm:bulletEnabled val="1"/>
        </dgm:presLayoutVars>
      </dgm:prSet>
      <dgm:spPr/>
      <dgm:t>
        <a:bodyPr/>
        <a:lstStyle/>
        <a:p>
          <a:endParaRPr lang="en-US"/>
        </a:p>
      </dgm:t>
    </dgm:pt>
    <dgm:pt modelId="{A5EC2258-09DA-4ADD-8E9E-F85B27BEF553}" type="pres">
      <dgm:prSet presAssocID="{2580E9A0-2ECB-4C75-A0AD-4C4CC9ED7BC3}" presName="spNode" presStyleCnt="0"/>
      <dgm:spPr/>
    </dgm:pt>
    <dgm:pt modelId="{007225BE-3067-4EAC-B5F2-6562A144ACF8}" type="pres">
      <dgm:prSet presAssocID="{3906BB65-63C0-48D6-AB5C-43284B5B364E}" presName="sibTrans" presStyleLbl="sibTrans1D1" presStyleIdx="2" presStyleCnt="4"/>
      <dgm:spPr/>
      <dgm:t>
        <a:bodyPr/>
        <a:lstStyle/>
        <a:p>
          <a:endParaRPr lang="en-US"/>
        </a:p>
      </dgm:t>
    </dgm:pt>
    <dgm:pt modelId="{172ACEC4-53B1-40F9-A267-ACB809F282A2}" type="pres">
      <dgm:prSet presAssocID="{455885BC-7BF6-436C-985A-C48C601B7CEA}" presName="node" presStyleLbl="node1" presStyleIdx="3" presStyleCnt="4">
        <dgm:presLayoutVars>
          <dgm:bulletEnabled val="1"/>
        </dgm:presLayoutVars>
      </dgm:prSet>
      <dgm:spPr/>
      <dgm:t>
        <a:bodyPr/>
        <a:lstStyle/>
        <a:p>
          <a:endParaRPr lang="en-US"/>
        </a:p>
      </dgm:t>
    </dgm:pt>
    <dgm:pt modelId="{20B1961A-A523-480F-A5E1-2BE2188BC202}" type="pres">
      <dgm:prSet presAssocID="{455885BC-7BF6-436C-985A-C48C601B7CEA}" presName="spNode" presStyleCnt="0"/>
      <dgm:spPr/>
    </dgm:pt>
    <dgm:pt modelId="{CCA8C5D1-1A45-4C5C-853D-0473353DFA2B}" type="pres">
      <dgm:prSet presAssocID="{A13647A9-B520-4A86-8B28-18A194A228BE}" presName="sibTrans" presStyleLbl="sibTrans1D1" presStyleIdx="3" presStyleCnt="4"/>
      <dgm:spPr/>
      <dgm:t>
        <a:bodyPr/>
        <a:lstStyle/>
        <a:p>
          <a:endParaRPr lang="en-US"/>
        </a:p>
      </dgm:t>
    </dgm:pt>
  </dgm:ptLst>
  <dgm:cxnLst>
    <dgm:cxn modelId="{BF6A3385-B8D4-4E0B-BDE3-AC632836F440}" srcId="{FE208C28-A680-4108-AB53-6A2C49DEC699}" destId="{7AC640B1-1365-46AA-9A09-2928BF2625C0}" srcOrd="0" destOrd="0" parTransId="{C46E8BAA-7354-4951-84A9-66FCD1DFD861}" sibTransId="{07F8E9AF-E4ED-46B0-B841-ED86830E9628}"/>
    <dgm:cxn modelId="{49C719E9-3185-4201-9344-1054493B0591}" type="presOf" srcId="{FE208C28-A680-4108-AB53-6A2C49DEC699}" destId="{1735F6A2-248F-486B-96A8-49E70F292C0F}" srcOrd="0" destOrd="0" presId="urn:microsoft.com/office/officeart/2005/8/layout/cycle5"/>
    <dgm:cxn modelId="{3FF76219-4A27-45C1-8D85-026C81DD387A}" type="presOf" srcId="{455885BC-7BF6-436C-985A-C48C601B7CEA}" destId="{172ACEC4-53B1-40F9-A267-ACB809F282A2}" srcOrd="0" destOrd="0" presId="urn:microsoft.com/office/officeart/2005/8/layout/cycle5"/>
    <dgm:cxn modelId="{2C290B5E-F04A-4AFB-BD2F-680ACBCAE248}" type="presOf" srcId="{71AEEE88-25DA-4064-87B4-DF29306E23FB}" destId="{188E3BD4-9FF3-4FEC-8B8D-9FAE9AEB247F}" srcOrd="0" destOrd="0" presId="urn:microsoft.com/office/officeart/2005/8/layout/cycle5"/>
    <dgm:cxn modelId="{316177AE-D2F0-4BDD-AB1F-4E1F14E9FDC3}" srcId="{FE208C28-A680-4108-AB53-6A2C49DEC699}" destId="{2580E9A0-2ECB-4C75-A0AD-4C4CC9ED7BC3}" srcOrd="2" destOrd="0" parTransId="{683226C7-9031-49E5-895B-7556F8564EB0}" sibTransId="{3906BB65-63C0-48D6-AB5C-43284B5B364E}"/>
    <dgm:cxn modelId="{42EE19F7-2D17-493B-973D-122AF8DEA14C}" srcId="{FE208C28-A680-4108-AB53-6A2C49DEC699}" destId="{B9FEC943-B01A-48F9-A8E5-5FF47450FB88}" srcOrd="1" destOrd="0" parTransId="{733347BA-6319-4F0B-80DC-DBB601797EC4}" sibTransId="{71AEEE88-25DA-4064-87B4-DF29306E23FB}"/>
    <dgm:cxn modelId="{F6574CF7-9771-4F12-9ABC-3C06B2BEDBF3}" type="presOf" srcId="{A13647A9-B520-4A86-8B28-18A194A228BE}" destId="{CCA8C5D1-1A45-4C5C-853D-0473353DFA2B}" srcOrd="0" destOrd="0" presId="urn:microsoft.com/office/officeart/2005/8/layout/cycle5"/>
    <dgm:cxn modelId="{6BB7DC49-FF7B-45DA-A230-60AD0724CA3F}" type="presOf" srcId="{2580E9A0-2ECB-4C75-A0AD-4C4CC9ED7BC3}" destId="{4F2F4B15-BD71-4B13-B838-ACFFE0E962CA}" srcOrd="0" destOrd="0" presId="urn:microsoft.com/office/officeart/2005/8/layout/cycle5"/>
    <dgm:cxn modelId="{CBC1680C-19AB-4E57-B0C0-08DCCC69E072}" srcId="{FE208C28-A680-4108-AB53-6A2C49DEC699}" destId="{455885BC-7BF6-436C-985A-C48C601B7CEA}" srcOrd="3" destOrd="0" parTransId="{07A47CC2-2DE3-42BF-8604-3F5412BAA331}" sibTransId="{A13647A9-B520-4A86-8B28-18A194A228BE}"/>
    <dgm:cxn modelId="{7222263F-1348-49F6-A1DE-D550D46F1BE5}" type="presOf" srcId="{7AC640B1-1365-46AA-9A09-2928BF2625C0}" destId="{4CD75E15-C614-4B86-98B9-FF222C0D67EA}" srcOrd="0" destOrd="0" presId="urn:microsoft.com/office/officeart/2005/8/layout/cycle5"/>
    <dgm:cxn modelId="{4006B8CF-50AD-470F-BF79-71D0EDF9D332}" type="presOf" srcId="{3906BB65-63C0-48D6-AB5C-43284B5B364E}" destId="{007225BE-3067-4EAC-B5F2-6562A144ACF8}" srcOrd="0" destOrd="0" presId="urn:microsoft.com/office/officeart/2005/8/layout/cycle5"/>
    <dgm:cxn modelId="{DBB60F12-B40F-42DF-BFEF-310CEC303FD5}" type="presOf" srcId="{07F8E9AF-E4ED-46B0-B841-ED86830E9628}" destId="{0FF32ECB-6C0D-4679-996D-71BFBF265895}" srcOrd="0" destOrd="0" presId="urn:microsoft.com/office/officeart/2005/8/layout/cycle5"/>
    <dgm:cxn modelId="{C624372B-C3F9-4160-95BD-BA475B6373F6}" type="presOf" srcId="{B9FEC943-B01A-48F9-A8E5-5FF47450FB88}" destId="{9A4D9747-20E7-4F68-9BE3-78BDE77A206A}" srcOrd="0" destOrd="0" presId="urn:microsoft.com/office/officeart/2005/8/layout/cycle5"/>
    <dgm:cxn modelId="{133B286B-4E5A-4C98-9F40-44A93AF64073}" type="presParOf" srcId="{1735F6A2-248F-486B-96A8-49E70F292C0F}" destId="{4CD75E15-C614-4B86-98B9-FF222C0D67EA}" srcOrd="0" destOrd="0" presId="urn:microsoft.com/office/officeart/2005/8/layout/cycle5"/>
    <dgm:cxn modelId="{CF3BD9CE-59C5-4EA2-93B7-4AF3C58D60A6}" type="presParOf" srcId="{1735F6A2-248F-486B-96A8-49E70F292C0F}" destId="{3D549EE0-C216-4D4E-B787-74ECD85DE61C}" srcOrd="1" destOrd="0" presId="urn:microsoft.com/office/officeart/2005/8/layout/cycle5"/>
    <dgm:cxn modelId="{10F14701-3ECC-40C2-8DE4-E90FF46AB4B5}" type="presParOf" srcId="{1735F6A2-248F-486B-96A8-49E70F292C0F}" destId="{0FF32ECB-6C0D-4679-996D-71BFBF265895}" srcOrd="2" destOrd="0" presId="urn:microsoft.com/office/officeart/2005/8/layout/cycle5"/>
    <dgm:cxn modelId="{242208D3-E35D-44AD-B3FF-7D03FE8E391E}" type="presParOf" srcId="{1735F6A2-248F-486B-96A8-49E70F292C0F}" destId="{9A4D9747-20E7-4F68-9BE3-78BDE77A206A}" srcOrd="3" destOrd="0" presId="urn:microsoft.com/office/officeart/2005/8/layout/cycle5"/>
    <dgm:cxn modelId="{C65E7A6E-36A3-4093-9955-DD36ED9E2C37}" type="presParOf" srcId="{1735F6A2-248F-486B-96A8-49E70F292C0F}" destId="{69FEBEDB-6C3D-4B63-B902-8AA0143EE4C7}" srcOrd="4" destOrd="0" presId="urn:microsoft.com/office/officeart/2005/8/layout/cycle5"/>
    <dgm:cxn modelId="{4760C70D-5E2B-4ACF-9335-A789A2286BB6}" type="presParOf" srcId="{1735F6A2-248F-486B-96A8-49E70F292C0F}" destId="{188E3BD4-9FF3-4FEC-8B8D-9FAE9AEB247F}" srcOrd="5" destOrd="0" presId="urn:microsoft.com/office/officeart/2005/8/layout/cycle5"/>
    <dgm:cxn modelId="{D6CB2F2A-5E41-4DAF-BCF2-A7D583DE1C08}" type="presParOf" srcId="{1735F6A2-248F-486B-96A8-49E70F292C0F}" destId="{4F2F4B15-BD71-4B13-B838-ACFFE0E962CA}" srcOrd="6" destOrd="0" presId="urn:microsoft.com/office/officeart/2005/8/layout/cycle5"/>
    <dgm:cxn modelId="{569177A5-53D1-4E80-B355-A12AA6544FE6}" type="presParOf" srcId="{1735F6A2-248F-486B-96A8-49E70F292C0F}" destId="{A5EC2258-09DA-4ADD-8E9E-F85B27BEF553}" srcOrd="7" destOrd="0" presId="urn:microsoft.com/office/officeart/2005/8/layout/cycle5"/>
    <dgm:cxn modelId="{2510E335-72C5-4566-A4BE-FE2935F7E1D6}" type="presParOf" srcId="{1735F6A2-248F-486B-96A8-49E70F292C0F}" destId="{007225BE-3067-4EAC-B5F2-6562A144ACF8}" srcOrd="8" destOrd="0" presId="urn:microsoft.com/office/officeart/2005/8/layout/cycle5"/>
    <dgm:cxn modelId="{D11406B2-6AB0-4821-839B-9611174A0D74}" type="presParOf" srcId="{1735F6A2-248F-486B-96A8-49E70F292C0F}" destId="{172ACEC4-53B1-40F9-A267-ACB809F282A2}" srcOrd="9" destOrd="0" presId="urn:microsoft.com/office/officeart/2005/8/layout/cycle5"/>
    <dgm:cxn modelId="{7A4647F1-8851-4C8B-A5D0-619AF8290E28}" type="presParOf" srcId="{1735F6A2-248F-486B-96A8-49E70F292C0F}" destId="{20B1961A-A523-480F-A5E1-2BE2188BC202}" srcOrd="10" destOrd="0" presId="urn:microsoft.com/office/officeart/2005/8/layout/cycle5"/>
    <dgm:cxn modelId="{D6E64043-65A4-45F4-98FC-36738CFD83C9}" type="presParOf" srcId="{1735F6A2-248F-486B-96A8-49E70F292C0F}" destId="{CCA8C5D1-1A45-4C5C-853D-0473353DFA2B}" srcOrd="11"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D75E15-C614-4B86-98B9-FF222C0D67EA}">
      <dsp:nvSpPr>
        <dsp:cNvPr id="0" name=""/>
        <dsp:cNvSpPr/>
      </dsp:nvSpPr>
      <dsp:spPr>
        <a:xfrm>
          <a:off x="3095255" y="232"/>
          <a:ext cx="1936518" cy="1258737"/>
        </a:xfrm>
        <a:prstGeom prst="round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solidFill>
                <a:schemeClr val="tx1"/>
              </a:solidFill>
            </a:rPr>
            <a:t>Develop New Test Vectors</a:t>
          </a:r>
          <a:endParaRPr lang="en-US" sz="2100" kern="1200" dirty="0">
            <a:solidFill>
              <a:schemeClr val="tx1"/>
            </a:solidFill>
          </a:endParaRPr>
        </a:p>
      </dsp:txBody>
      <dsp:txXfrm>
        <a:off x="3156701" y="61678"/>
        <a:ext cx="1813626" cy="1135845"/>
      </dsp:txXfrm>
    </dsp:sp>
    <dsp:sp modelId="{0FF32ECB-6C0D-4679-996D-71BFBF265895}">
      <dsp:nvSpPr>
        <dsp:cNvPr id="0" name=""/>
        <dsp:cNvSpPr/>
      </dsp:nvSpPr>
      <dsp:spPr>
        <a:xfrm>
          <a:off x="1984106" y="629601"/>
          <a:ext cx="4158816" cy="4158816"/>
        </a:xfrm>
        <a:custGeom>
          <a:avLst/>
          <a:gdLst/>
          <a:ahLst/>
          <a:cxnLst/>
          <a:rect l="0" t="0" r="0" b="0"/>
          <a:pathLst>
            <a:path>
              <a:moveTo>
                <a:pt x="3314941" y="406866"/>
              </a:moveTo>
              <a:arcTo wR="2079408" hR="2079408" stAng="18387232" swAng="1633569"/>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A4D9747-20E7-4F68-9BE3-78BDE77A206A}">
      <dsp:nvSpPr>
        <dsp:cNvPr id="0" name=""/>
        <dsp:cNvSpPr/>
      </dsp:nvSpPr>
      <dsp:spPr>
        <a:xfrm>
          <a:off x="5174663" y="2079640"/>
          <a:ext cx="1936518" cy="1258737"/>
        </a:xfrm>
        <a:prstGeom prst="round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solidFill>
                <a:schemeClr val="tx1"/>
              </a:solidFill>
            </a:rPr>
            <a:t>Perform Simulations</a:t>
          </a:r>
          <a:endParaRPr lang="en-US" sz="2100" kern="1200" dirty="0">
            <a:solidFill>
              <a:schemeClr val="tx1"/>
            </a:solidFill>
          </a:endParaRPr>
        </a:p>
      </dsp:txBody>
      <dsp:txXfrm>
        <a:off x="5236109" y="2141086"/>
        <a:ext cx="1813626" cy="1135845"/>
      </dsp:txXfrm>
    </dsp:sp>
    <dsp:sp modelId="{188E3BD4-9FF3-4FEC-8B8D-9FAE9AEB247F}">
      <dsp:nvSpPr>
        <dsp:cNvPr id="0" name=""/>
        <dsp:cNvSpPr/>
      </dsp:nvSpPr>
      <dsp:spPr>
        <a:xfrm>
          <a:off x="1984106" y="629601"/>
          <a:ext cx="4158816" cy="4158816"/>
        </a:xfrm>
        <a:custGeom>
          <a:avLst/>
          <a:gdLst/>
          <a:ahLst/>
          <a:cxnLst/>
          <a:rect l="0" t="0" r="0" b="0"/>
          <a:pathLst>
            <a:path>
              <a:moveTo>
                <a:pt x="3943248" y="3001384"/>
              </a:moveTo>
              <a:arcTo wR="2079408" hR="2079408" stAng="1579199" swAng="1633569"/>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4F2F4B15-BD71-4B13-B838-ACFFE0E962CA}">
      <dsp:nvSpPr>
        <dsp:cNvPr id="0" name=""/>
        <dsp:cNvSpPr/>
      </dsp:nvSpPr>
      <dsp:spPr>
        <a:xfrm>
          <a:off x="3095255" y="4159049"/>
          <a:ext cx="1936518" cy="1258737"/>
        </a:xfrm>
        <a:prstGeom prst="round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solidFill>
                <a:schemeClr val="tx1"/>
              </a:solidFill>
            </a:rPr>
            <a:t>Analyze Results</a:t>
          </a:r>
          <a:endParaRPr lang="en-US" sz="2100" kern="1200" dirty="0">
            <a:solidFill>
              <a:schemeClr val="tx1"/>
            </a:solidFill>
          </a:endParaRPr>
        </a:p>
      </dsp:txBody>
      <dsp:txXfrm>
        <a:off x="3156701" y="4220495"/>
        <a:ext cx="1813626" cy="1135845"/>
      </dsp:txXfrm>
    </dsp:sp>
    <dsp:sp modelId="{007225BE-3067-4EAC-B5F2-6562A144ACF8}">
      <dsp:nvSpPr>
        <dsp:cNvPr id="0" name=""/>
        <dsp:cNvSpPr/>
      </dsp:nvSpPr>
      <dsp:spPr>
        <a:xfrm>
          <a:off x="1984106" y="629601"/>
          <a:ext cx="4158816" cy="4158816"/>
        </a:xfrm>
        <a:custGeom>
          <a:avLst/>
          <a:gdLst/>
          <a:ahLst/>
          <a:cxnLst/>
          <a:rect l="0" t="0" r="0" b="0"/>
          <a:pathLst>
            <a:path>
              <a:moveTo>
                <a:pt x="843875" y="3751950"/>
              </a:moveTo>
              <a:arcTo wR="2079408" hR="2079408" stAng="7587232" swAng="1633569"/>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172ACEC4-53B1-40F9-A267-ACB809F282A2}">
      <dsp:nvSpPr>
        <dsp:cNvPr id="0" name=""/>
        <dsp:cNvSpPr/>
      </dsp:nvSpPr>
      <dsp:spPr>
        <a:xfrm>
          <a:off x="1015846" y="2079640"/>
          <a:ext cx="1936518" cy="1258737"/>
        </a:xfrm>
        <a:prstGeom prst="round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solidFill>
                <a:schemeClr val="tx1"/>
              </a:solidFill>
            </a:rPr>
            <a:t>Make Modifications to Test Vectors</a:t>
          </a:r>
          <a:endParaRPr lang="en-US" sz="2100" kern="1200" dirty="0">
            <a:solidFill>
              <a:schemeClr val="tx1"/>
            </a:solidFill>
          </a:endParaRPr>
        </a:p>
      </dsp:txBody>
      <dsp:txXfrm>
        <a:off x="1077292" y="2141086"/>
        <a:ext cx="1813626" cy="1135845"/>
      </dsp:txXfrm>
    </dsp:sp>
    <dsp:sp modelId="{CCA8C5D1-1A45-4C5C-853D-0473353DFA2B}">
      <dsp:nvSpPr>
        <dsp:cNvPr id="0" name=""/>
        <dsp:cNvSpPr/>
      </dsp:nvSpPr>
      <dsp:spPr>
        <a:xfrm>
          <a:off x="1984106" y="629601"/>
          <a:ext cx="4158816" cy="4158816"/>
        </a:xfrm>
        <a:custGeom>
          <a:avLst/>
          <a:gdLst/>
          <a:ahLst/>
          <a:cxnLst/>
          <a:rect l="0" t="0" r="0" b="0"/>
          <a:pathLst>
            <a:path>
              <a:moveTo>
                <a:pt x="215568" y="1157432"/>
              </a:moveTo>
              <a:arcTo wR="2079408" hR="2079408" stAng="12379199" swAng="1633569"/>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3" name="Shape 3"/>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pPr lvl="1">
              <a:buNone/>
            </a:pPr>
            <a:r>
              <a:rPr sz="1100"/>
              <a:t>
</a:t>
            </a:r>
          </a:p>
          <a:p>
            <a:endParaRPr sz="1100"/>
          </a:p>
          <a:p>
            <a:endParaRPr sz="1100"/>
          </a:p>
          <a:p>
            <a:endParaRPr sz="1100"/>
          </a:p>
          <a:p>
            <a:endParaRPr sz="1100"/>
          </a:p>
          <a:p>
            <a:endParaRPr sz="1100"/>
          </a:p>
          <a:p>
            <a:endParaRPr sz="1100"/>
          </a:p>
          <a:p>
            <a:endParaRPr sz="1100"/>
          </a:p>
        </p:txBody>
      </p:sp>
    </p:spTree>
    <p:extLst>
      <p:ext uri="{BB962C8B-B14F-4D97-AF65-F5344CB8AC3E}">
        <p14:creationId xmlns:p14="http://schemas.microsoft.com/office/powerpoint/2010/main" val="2673206668"/>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6091499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3" name="Shape 123"/>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1" name="Shape 181"/>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3" name="Shape 213"/>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5" name="Shape 245"/>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pPr lvl="0" rtl="0">
              <a:lnSpc>
                <a:spcPct val="115000"/>
              </a:lnSpc>
              <a:buNone/>
            </a:pPr>
            <a:r>
              <a:rPr/>
              <a:t>* Additional paths may be added to further partition analog path</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9" name="Shape 259"/>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5" name="Shape 265"/>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7" name="Shape 297"/>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pPr lvl="0">
              <a:lnSpc>
                <a:spcPct val="115000"/>
              </a:lnSpc>
              <a:buNone/>
            </a:pPr>
            <a:r>
              <a:rPr/>
              <a:t>0x100 = 19.5k Hz @ 50MHz, resolution is 762Hz @ 50MHz</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9" name="Shape 329"/>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7" name="Shape 337"/>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r>
              <a:rPr lang="en-US" dirty="0" smtClean="0"/>
              <a:t>Simplified, really it’s a function of the phase accumulator too.</a:t>
            </a: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1"/>
        <p:cNvGrpSpPr/>
        <p:nvPr/>
      </p:nvGrpSpPr>
      <p:grpSpPr>
        <a:xfrm>
          <a:off x="0" y="0"/>
          <a:ext cx="0" cy="0"/>
          <a:chOff x="0" y="0"/>
          <a:chExt cx="0" cy="0"/>
        </a:xfrm>
      </p:grpSpPr>
      <p:sp>
        <p:nvSpPr>
          <p:cNvPr id="343" name="Shape 343"/>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9" name="Shape 39"/>
          <p:cNvSpPr>
            <a:spLocks noGrp="1"/>
          </p:cNvSpPr>
          <p:nvPr>
            <p:ph type="body" idx="1"/>
          </p:nvPr>
        </p:nvSpPr>
        <p:spPr>
          <a:xfrm>
            <a:off x="685800" y="4343400"/>
            <a:ext cx="5486399" cy="4114800"/>
          </a:xfrm>
          <a:prstGeom prst="rect">
            <a:avLst/>
          </a:prstGeom>
          <a:noFill/>
          <a:ln>
            <a:noFill/>
          </a:ln>
        </p:spPr>
        <p:txBody>
          <a:bodyPr lIns="91425" tIns="91425" rIns="91425" bIns="91425" anchor="ctr" anchorCtr="0"/>
          <a:lstStyle/>
          <a:p>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2" name="Shape 392"/>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6"/>
        <p:cNvGrpSpPr/>
        <p:nvPr/>
      </p:nvGrpSpPr>
      <p:grpSpPr>
        <a:xfrm>
          <a:off x="0" y="0"/>
          <a:ext cx="0" cy="0"/>
          <a:chOff x="0" y="0"/>
          <a:chExt cx="0" cy="0"/>
        </a:xfrm>
      </p:grpSpPr>
      <p:sp>
        <p:nvSpPr>
          <p:cNvPr id="398" name="Shape 398"/>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4" name="Shape 404"/>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7"/>
        <p:cNvGrpSpPr/>
        <p:nvPr/>
      </p:nvGrpSpPr>
      <p:grpSpPr>
        <a:xfrm>
          <a:off x="0" y="0"/>
          <a:ext cx="0" cy="0"/>
          <a:chOff x="0" y="0"/>
          <a:chExt cx="0" cy="0"/>
        </a:xfrm>
      </p:grpSpPr>
      <p:sp>
        <p:nvSpPr>
          <p:cNvPr id="429" name="Shape 429"/>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4"/>
        <p:cNvGrpSpPr/>
        <p:nvPr/>
      </p:nvGrpSpPr>
      <p:grpSpPr>
        <a:xfrm>
          <a:off x="0" y="0"/>
          <a:ext cx="0" cy="0"/>
          <a:chOff x="0" y="0"/>
          <a:chExt cx="0" cy="0"/>
        </a:xfrm>
      </p:grpSpPr>
      <p:sp>
        <p:nvSpPr>
          <p:cNvPr id="436" name="Shape 436"/>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8"/>
        <p:cNvGrpSpPr/>
        <p:nvPr/>
      </p:nvGrpSpPr>
      <p:grpSpPr>
        <a:xfrm>
          <a:off x="0" y="0"/>
          <a:ext cx="0" cy="0"/>
          <a:chOff x="0" y="0"/>
          <a:chExt cx="0" cy="0"/>
        </a:xfrm>
      </p:grpSpPr>
      <p:sp>
        <p:nvSpPr>
          <p:cNvPr id="410" name="Shape 410"/>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1"/>
        <p:cNvGrpSpPr/>
        <p:nvPr/>
      </p:nvGrpSpPr>
      <p:grpSpPr>
        <a:xfrm>
          <a:off x="0" y="0"/>
          <a:ext cx="0" cy="0"/>
          <a:chOff x="0" y="0"/>
          <a:chExt cx="0" cy="0"/>
        </a:xfrm>
      </p:grpSpPr>
      <p:sp>
        <p:nvSpPr>
          <p:cNvPr id="423" name="Shape 423"/>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0"/>
        <p:cNvGrpSpPr/>
        <p:nvPr/>
      </p:nvGrpSpPr>
      <p:grpSpPr>
        <a:xfrm>
          <a:off x="0" y="0"/>
          <a:ext cx="0" cy="0"/>
          <a:chOff x="0" y="0"/>
          <a:chExt cx="0" cy="0"/>
        </a:xfrm>
      </p:grpSpPr>
      <p:sp>
        <p:nvSpPr>
          <p:cNvPr id="442" name="Shape 442"/>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6"/>
        <p:cNvGrpSpPr/>
        <p:nvPr/>
      </p:nvGrpSpPr>
      <p:grpSpPr>
        <a:xfrm>
          <a:off x="0" y="0"/>
          <a:ext cx="0" cy="0"/>
          <a:chOff x="0" y="0"/>
          <a:chExt cx="0" cy="0"/>
        </a:xfrm>
      </p:grpSpPr>
      <p:sp>
        <p:nvSpPr>
          <p:cNvPr id="448" name="Shape 448"/>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2"/>
        <p:cNvGrpSpPr/>
        <p:nvPr/>
      </p:nvGrpSpPr>
      <p:grpSpPr>
        <a:xfrm>
          <a:off x="0" y="0"/>
          <a:ext cx="0" cy="0"/>
          <a:chOff x="0" y="0"/>
          <a:chExt cx="0" cy="0"/>
        </a:xfrm>
      </p:grpSpPr>
      <p:sp>
        <p:nvSpPr>
          <p:cNvPr id="454" name="Shape 454"/>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7" name="Shape 47"/>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A set of test procedures is evaluated which test the digital portion of a mixed-signal BIST approach using the digital loopback path.  By using the digital loopback path no dedicated testing</a:t>
            </a:r>
            <a:r>
              <a:rPr lang="en-US" sz="1200" baseline="0" dirty="0" smtClean="0"/>
              <a:t> hard such as scan chains is required, minimizing area overhead and performance penalties.  </a:t>
            </a:r>
            <a:r>
              <a:rPr lang="en-US" sz="1200" kern="1200" dirty="0" smtClean="0">
                <a:solidFill>
                  <a:srgbClr val="000000"/>
                </a:solidFill>
                <a:latin typeface="+mn-lt"/>
                <a:ea typeface="+mn-ea"/>
                <a:cs typeface="Arial" pitchFamily="34" charset="0"/>
              </a:rPr>
              <a:t>A Selective Spectrum Analysis (SSA) BIST</a:t>
            </a:r>
            <a:r>
              <a:rPr lang="en-US" sz="1200" kern="1200" baseline="0" dirty="0" smtClean="0">
                <a:solidFill>
                  <a:srgbClr val="000000"/>
                </a:solidFill>
                <a:latin typeface="+mn-lt"/>
                <a:ea typeface="+mn-ea"/>
                <a:cs typeface="Arial" pitchFamily="34" charset="0"/>
              </a:rPr>
              <a:t> implementation is used to provide context and evaluate the fault coverage that can be achieved using these test procedures. </a:t>
            </a:r>
            <a:r>
              <a:rPr lang="en-US" sz="1200" kern="1200" dirty="0" smtClean="0">
                <a:solidFill>
                  <a:srgbClr val="000000"/>
                </a:solidFill>
                <a:latin typeface="+mn-lt"/>
                <a:ea typeface="+mn-ea"/>
                <a:cs typeface="Arial" pitchFamily="34" charset="0"/>
              </a:rPr>
              <a:t>In addition to an analysis of the resulting fault coverage, the measurement set is also used to test actual manufactured chips and the results discussed.</a:t>
            </a:r>
          </a:p>
          <a:p>
            <a:endParaRP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8"/>
        <p:cNvGrpSpPr/>
        <p:nvPr/>
      </p:nvGrpSpPr>
      <p:grpSpPr>
        <a:xfrm>
          <a:off x="0" y="0"/>
          <a:ext cx="0" cy="0"/>
          <a:chOff x="0" y="0"/>
          <a:chExt cx="0" cy="0"/>
        </a:xfrm>
      </p:grpSpPr>
      <p:sp>
        <p:nvSpPr>
          <p:cNvPr id="460" name="Shape 460"/>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4"/>
        <p:cNvGrpSpPr/>
        <p:nvPr/>
      </p:nvGrpSpPr>
      <p:grpSpPr>
        <a:xfrm>
          <a:off x="0" y="0"/>
          <a:ext cx="0" cy="0"/>
          <a:chOff x="0" y="0"/>
          <a:chExt cx="0" cy="0"/>
        </a:xfrm>
      </p:grpSpPr>
      <p:sp>
        <p:nvSpPr>
          <p:cNvPr id="466" name="Shape 466"/>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0"/>
        <p:cNvGrpSpPr/>
        <p:nvPr/>
      </p:nvGrpSpPr>
      <p:grpSpPr>
        <a:xfrm>
          <a:off x="0" y="0"/>
          <a:ext cx="0" cy="0"/>
          <a:chOff x="0" y="0"/>
          <a:chExt cx="0" cy="0"/>
        </a:xfrm>
      </p:grpSpPr>
      <p:sp>
        <p:nvSpPr>
          <p:cNvPr id="472" name="Shape 472"/>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7"/>
        <p:cNvGrpSpPr/>
        <p:nvPr/>
      </p:nvGrpSpPr>
      <p:grpSpPr>
        <a:xfrm>
          <a:off x="0" y="0"/>
          <a:ext cx="0" cy="0"/>
          <a:chOff x="0" y="0"/>
          <a:chExt cx="0" cy="0"/>
        </a:xfrm>
      </p:grpSpPr>
      <p:sp>
        <p:nvSpPr>
          <p:cNvPr id="479" name="Shape 479"/>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3"/>
        <p:cNvGrpSpPr/>
        <p:nvPr/>
      </p:nvGrpSpPr>
      <p:grpSpPr>
        <a:xfrm>
          <a:off x="0" y="0"/>
          <a:ext cx="0" cy="0"/>
          <a:chOff x="0" y="0"/>
          <a:chExt cx="0" cy="0"/>
        </a:xfrm>
      </p:grpSpPr>
      <p:sp>
        <p:nvSpPr>
          <p:cNvPr id="485" name="Shape 485"/>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9"/>
        <p:cNvGrpSpPr/>
        <p:nvPr/>
      </p:nvGrpSpPr>
      <p:grpSpPr>
        <a:xfrm>
          <a:off x="0" y="0"/>
          <a:ext cx="0" cy="0"/>
          <a:chOff x="0" y="0"/>
          <a:chExt cx="0" cy="0"/>
        </a:xfrm>
      </p:grpSpPr>
      <p:sp>
        <p:nvSpPr>
          <p:cNvPr id="491" name="Shape 491"/>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5"/>
        <p:cNvGrpSpPr/>
        <p:nvPr/>
      </p:nvGrpSpPr>
      <p:grpSpPr>
        <a:xfrm>
          <a:off x="0" y="0"/>
          <a:ext cx="0" cy="0"/>
          <a:chOff x="0" y="0"/>
          <a:chExt cx="0" cy="0"/>
        </a:xfrm>
      </p:grpSpPr>
      <p:sp>
        <p:nvSpPr>
          <p:cNvPr id="497" name="Shape 497"/>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1"/>
        <p:cNvGrpSpPr/>
        <p:nvPr/>
      </p:nvGrpSpPr>
      <p:grpSpPr>
        <a:xfrm>
          <a:off x="0" y="0"/>
          <a:ext cx="0" cy="0"/>
          <a:chOff x="0" y="0"/>
          <a:chExt cx="0" cy="0"/>
        </a:xfrm>
      </p:grpSpPr>
      <p:sp>
        <p:nvSpPr>
          <p:cNvPr id="503" name="Shape 503"/>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7"/>
        <p:cNvGrpSpPr/>
        <p:nvPr/>
      </p:nvGrpSpPr>
      <p:grpSpPr>
        <a:xfrm>
          <a:off x="0" y="0"/>
          <a:ext cx="0" cy="0"/>
          <a:chOff x="0" y="0"/>
          <a:chExt cx="0" cy="0"/>
        </a:xfrm>
      </p:grpSpPr>
      <p:sp>
        <p:nvSpPr>
          <p:cNvPr id="509" name="Shape 509"/>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3"/>
        <p:cNvGrpSpPr/>
        <p:nvPr/>
      </p:nvGrpSpPr>
      <p:grpSpPr>
        <a:xfrm>
          <a:off x="0" y="0"/>
          <a:ext cx="0" cy="0"/>
          <a:chOff x="0" y="0"/>
          <a:chExt cx="0" cy="0"/>
        </a:xfrm>
      </p:grpSpPr>
      <p:sp>
        <p:nvSpPr>
          <p:cNvPr id="515" name="Shape 515"/>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3" name="Shape 53"/>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80" name="Shape 80"/>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2" name="Shape 92"/>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10" name="Shape 110"/>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6" name="Shape 116"/>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9" name="Shape 149"/>
          <p:cNvSpPr>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
        <p:cNvGrpSpPr/>
        <p:nvPr/>
      </p:nvGrpSpPr>
      <p:grpSpPr>
        <a:xfrm>
          <a:off x="0" y="0"/>
          <a:ext cx="0" cy="0"/>
          <a:chOff x="0" y="0"/>
          <a:chExt cx="0" cy="0"/>
        </a:xfrm>
      </p:grpSpPr>
    </p:spTree>
  </p:cSld>
  <p:clrMapOvr>
    <a:masterClrMapping/>
  </p:clrMapOvr>
  <p:transition spd="slow">
    <p:cu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6"/>
        <p:cNvGrpSpPr/>
        <p:nvPr/>
      </p:nvGrpSpPr>
      <p:grpSpPr>
        <a:xfrm>
          <a:off x="0" y="0"/>
          <a:ext cx="0" cy="0"/>
          <a:chOff x="0" y="0"/>
          <a:chExt cx="0" cy="0"/>
        </a:xfrm>
      </p:grpSpPr>
      <p:sp>
        <p:nvSpPr>
          <p:cNvPr id="7" name="Shape 7"/>
          <p:cNvSpPr>
            <a:spLocks noGrp="1"/>
          </p:cNvSpPr>
          <p:nvPr>
            <p:ph type="ctrTitle"/>
          </p:nvPr>
        </p:nvSpPr>
        <p:spPr>
          <a:xfrm>
            <a:off x="822950" y="2743200"/>
            <a:ext cx="7498199" cy="1097399"/>
          </a:xfrm>
          <a:prstGeom prst="rect">
            <a:avLst/>
          </a:prstGeom>
          <a:noFill/>
          <a:ln>
            <a:noFill/>
          </a:ln>
        </p:spPr>
        <p:txBody>
          <a:bodyPr lIns="91425" tIns="91425" rIns="91425" bIns="91425" anchor="t" anchorCtr="0"/>
          <a:lstStyle>
            <a:lvl1pPr algn="ctr">
              <a:buNone/>
              <a:defRPr sz="3600">
                <a:latin typeface="+mj-lt"/>
              </a:defRPr>
            </a:lvl1pPr>
          </a:lstStyle>
          <a:p>
            <a:endParaRPr dirty="0"/>
          </a:p>
        </p:txBody>
      </p:sp>
      <p:sp>
        <p:nvSpPr>
          <p:cNvPr id="8" name="Shape 8"/>
          <p:cNvSpPr>
            <a:spLocks noGrp="1"/>
          </p:cNvSpPr>
          <p:nvPr>
            <p:ph type="subTitle"/>
          </p:nvPr>
        </p:nvSpPr>
        <p:spPr>
          <a:xfrm>
            <a:off x="1645900" y="4114800"/>
            <a:ext cx="5852100" cy="822900"/>
          </a:xfrm>
          <a:prstGeom prst="rect">
            <a:avLst/>
          </a:prstGeom>
          <a:noFill/>
          <a:ln>
            <a:noFill/>
          </a:ln>
        </p:spPr>
        <p:txBody>
          <a:bodyPr lIns="91425" tIns="91425" rIns="91425" bIns="91425" anchor="t" anchorCtr="0"/>
          <a:lstStyle>
            <a:lvl1pPr algn="ctr">
              <a:buNone/>
              <a:defRPr sz="2400">
                <a:latin typeface="+mn-lt"/>
              </a:defRPr>
            </a:lvl1pPr>
          </a:lstStyle>
          <a:p>
            <a:endParaRPr dirty="0"/>
          </a:p>
        </p:txBody>
      </p:sp>
    </p:spTree>
  </p:cSld>
  <p:clrMapOvr>
    <a:masterClrMapping/>
  </p:clrMapOvr>
  <p:transition spd="slow">
    <p:cu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9"/>
        <p:cNvGrpSpPr/>
        <p:nvPr/>
      </p:nvGrpSpPr>
      <p:grpSpPr>
        <a:xfrm>
          <a:off x="0" y="0"/>
          <a:ext cx="0" cy="0"/>
          <a:chOff x="0" y="0"/>
          <a:chExt cx="0" cy="0"/>
        </a:xfrm>
      </p:grpSpPr>
      <p:sp>
        <p:nvSpPr>
          <p:cNvPr id="10" name="Shape 10"/>
          <p:cNvSpPr>
            <a:spLocks noGrp="1"/>
          </p:cNvSpPr>
          <p:nvPr>
            <p:ph type="title"/>
          </p:nvPr>
        </p:nvSpPr>
        <p:spPr>
          <a:xfrm>
            <a:off x="274300" y="274300"/>
            <a:ext cx="8595299" cy="822900"/>
          </a:xfrm>
          <a:prstGeom prst="rect">
            <a:avLst/>
          </a:prstGeom>
          <a:noFill/>
          <a:ln>
            <a:noFill/>
          </a:ln>
        </p:spPr>
        <p:txBody>
          <a:bodyPr lIns="91425" tIns="91425" rIns="91425" bIns="91425" anchor="t" anchorCtr="0"/>
          <a:lstStyle>
            <a:lvl1pPr>
              <a:buNone/>
              <a:defRPr sz="3200">
                <a:latin typeface="+mj-lt"/>
              </a:defRPr>
            </a:lvl1pPr>
          </a:lstStyle>
          <a:p>
            <a:endParaRPr dirty="0"/>
          </a:p>
        </p:txBody>
      </p:sp>
      <p:sp>
        <p:nvSpPr>
          <p:cNvPr id="11" name="Shape 11"/>
          <p:cNvSpPr>
            <a:spLocks noGrp="1"/>
          </p:cNvSpPr>
          <p:nvPr>
            <p:ph type="body"/>
          </p:nvPr>
        </p:nvSpPr>
        <p:spPr>
          <a:xfrm>
            <a:off x="274300" y="1645900"/>
            <a:ext cx="8595299" cy="4937700"/>
          </a:xfrm>
          <a:prstGeom prst="rect">
            <a:avLst/>
          </a:prstGeom>
          <a:noFill/>
          <a:ln>
            <a:noFill/>
          </a:ln>
        </p:spPr>
        <p:txBody>
          <a:bodyPr lIns="91425" tIns="91425" rIns="91425" bIns="91425" anchor="t" anchorCtr="0"/>
          <a:lstStyle>
            <a:lvl1pPr>
              <a:buNone/>
              <a:defRPr sz="2000">
                <a:latin typeface="+mn-lt"/>
              </a:defRPr>
            </a:lvl1pPr>
            <a:lvl2pPr>
              <a:buNone/>
              <a:defRPr sz="2000"/>
            </a:lvl2pPr>
            <a:lvl3pPr>
              <a:buNone/>
              <a:defRPr sz="2000"/>
            </a:lvl3pPr>
            <a:lvl4pPr>
              <a:buNone/>
              <a:defRPr sz="2000"/>
            </a:lvl4pPr>
            <a:lvl5pPr>
              <a:buNone/>
              <a:defRPr sz="2000"/>
            </a:lvl5pPr>
            <a:lvl6pPr>
              <a:buNone/>
              <a:defRPr sz="2000"/>
            </a:lvl6pPr>
            <a:lvl7pPr>
              <a:buNone/>
              <a:defRPr sz="2000"/>
            </a:lvl7pPr>
            <a:lvl8pPr>
              <a:buNone/>
              <a:defRPr sz="2000"/>
            </a:lvl8pPr>
            <a:lvl9pPr>
              <a:buNone/>
              <a:defRPr sz="2000"/>
            </a:lvl9pPr>
          </a:lstStyle>
          <a:p>
            <a:endParaRPr dirty="0"/>
          </a:p>
        </p:txBody>
      </p:sp>
    </p:spTree>
  </p:cSld>
  <p:clrMapOvr>
    <a:masterClrMapping/>
  </p:clrMapOvr>
  <p:transition spd="slow">
    <p:cu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APTION_ONLY">
  <p:cSld name="CAPTION_ONLY">
    <p:spTree>
      <p:nvGrpSpPr>
        <p:cNvPr id="1" name="Shape 16"/>
        <p:cNvGrpSpPr/>
        <p:nvPr/>
      </p:nvGrpSpPr>
      <p:grpSpPr>
        <a:xfrm>
          <a:off x="0" y="0"/>
          <a:ext cx="0" cy="0"/>
          <a:chOff x="0" y="0"/>
          <a:chExt cx="0" cy="0"/>
        </a:xfrm>
      </p:grpSpPr>
      <p:sp>
        <p:nvSpPr>
          <p:cNvPr id="17" name="Shape 17"/>
          <p:cNvSpPr>
            <a:spLocks noGrp="1"/>
          </p:cNvSpPr>
          <p:nvPr>
            <p:ph type="body"/>
          </p:nvPr>
        </p:nvSpPr>
        <p:spPr>
          <a:xfrm>
            <a:off x="274300" y="6035025"/>
            <a:ext cx="8595299" cy="548699"/>
          </a:xfrm>
          <a:prstGeom prst="rect">
            <a:avLst/>
          </a:prstGeom>
          <a:noFill/>
          <a:ln>
            <a:noFill/>
          </a:ln>
        </p:spPr>
        <p:txBody>
          <a:bodyPr lIns="91425" tIns="91425" rIns="91425" bIns="91425" anchor="t" anchorCtr="0"/>
          <a:lstStyle>
            <a:lvl1pPr algn="ctr">
              <a:buNone/>
              <a:defRPr sz="2400"/>
            </a:lvl1pPr>
            <a:lvl2pPr algn="ctr">
              <a:buNone/>
              <a:defRPr sz="2400"/>
            </a:lvl2pPr>
            <a:lvl3pPr algn="ctr">
              <a:buNone/>
              <a:defRPr sz="2400"/>
            </a:lvl3pPr>
            <a:lvl4pPr algn="ctr">
              <a:buNone/>
              <a:defRPr sz="2400"/>
            </a:lvl4pPr>
            <a:lvl5pPr algn="ctr">
              <a:buNone/>
              <a:defRPr sz="2400"/>
            </a:lvl5pPr>
            <a:lvl6pPr algn="ctr">
              <a:buNone/>
              <a:defRPr sz="2400"/>
            </a:lvl6pPr>
            <a:lvl7pPr algn="ctr">
              <a:buNone/>
              <a:defRPr sz="2400"/>
            </a:lvl7pPr>
            <a:lvl8pPr algn="ctr">
              <a:buNone/>
              <a:defRPr sz="2400"/>
            </a:lvl8pPr>
            <a:lvl9pPr algn="ctr">
              <a:buNone/>
              <a:defRPr sz="2400"/>
            </a:lvl9pPr>
          </a:lstStyle>
          <a:p>
            <a:endParaRPr/>
          </a:p>
        </p:txBody>
      </p:sp>
    </p:spTree>
  </p:cSld>
  <p:clrMapOvr>
    <a:masterClrMapping/>
  </p:clrMapOvr>
  <p:transition spd="slow">
    <p:cu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12"/>
        <p:cNvGrpSpPr/>
        <p:nvPr/>
      </p:nvGrpSpPr>
      <p:grpSpPr>
        <a:xfrm>
          <a:off x="0" y="0"/>
          <a:ext cx="0" cy="0"/>
          <a:chOff x="0" y="0"/>
          <a:chExt cx="0" cy="0"/>
        </a:xfrm>
      </p:grpSpPr>
      <p:sp>
        <p:nvSpPr>
          <p:cNvPr id="13" name="Shape 13"/>
          <p:cNvSpPr>
            <a:spLocks noGrp="1"/>
          </p:cNvSpPr>
          <p:nvPr>
            <p:ph type="title"/>
          </p:nvPr>
        </p:nvSpPr>
        <p:spPr>
          <a:xfrm>
            <a:off x="274300" y="274300"/>
            <a:ext cx="8595299" cy="822900"/>
          </a:xfrm>
          <a:prstGeom prst="rect">
            <a:avLst/>
          </a:prstGeom>
          <a:noFill/>
          <a:ln>
            <a:noFill/>
          </a:ln>
        </p:spPr>
        <p:txBody>
          <a:bodyPr lIns="91425" tIns="91425" rIns="91425" bIns="91425" anchor="t" anchorCtr="0"/>
          <a:lstStyle>
            <a:lvl1pPr>
              <a:buNone/>
              <a:defRPr sz="3200">
                <a:latin typeface="+mj-lt"/>
              </a:defRPr>
            </a:lvl1pPr>
          </a:lstStyle>
          <a:p>
            <a:endParaRPr dirty="0"/>
          </a:p>
        </p:txBody>
      </p:sp>
      <p:sp>
        <p:nvSpPr>
          <p:cNvPr id="14" name="Shape 14"/>
          <p:cNvSpPr>
            <a:spLocks noGrp="1"/>
          </p:cNvSpPr>
          <p:nvPr>
            <p:ph type="body"/>
          </p:nvPr>
        </p:nvSpPr>
        <p:spPr>
          <a:xfrm>
            <a:off x="274300" y="1645900"/>
            <a:ext cx="4023299" cy="4937700"/>
          </a:xfrm>
          <a:prstGeom prst="rect">
            <a:avLst/>
          </a:prstGeom>
          <a:noFill/>
          <a:ln>
            <a:noFill/>
          </a:ln>
        </p:spPr>
        <p:txBody>
          <a:bodyPr lIns="91425" tIns="91425" rIns="91425" bIns="91425" anchor="t" anchorCtr="0"/>
          <a:lstStyle>
            <a:lvl1pPr>
              <a:buNone/>
              <a:defRPr sz="2000">
                <a:latin typeface="+mn-lt"/>
              </a:defRPr>
            </a:lvl1pPr>
            <a:lvl2pPr>
              <a:buNone/>
              <a:defRPr sz="2000"/>
            </a:lvl2pPr>
            <a:lvl3pPr>
              <a:buNone/>
              <a:defRPr sz="2000"/>
            </a:lvl3pPr>
            <a:lvl4pPr>
              <a:buNone/>
              <a:defRPr sz="2000"/>
            </a:lvl4pPr>
            <a:lvl5pPr>
              <a:buNone/>
              <a:defRPr sz="2000"/>
            </a:lvl5pPr>
            <a:lvl6pPr>
              <a:buNone/>
              <a:defRPr sz="2000"/>
            </a:lvl6pPr>
            <a:lvl7pPr>
              <a:buNone/>
              <a:defRPr sz="2000"/>
            </a:lvl7pPr>
            <a:lvl8pPr>
              <a:buNone/>
              <a:defRPr sz="2000"/>
            </a:lvl8pPr>
            <a:lvl9pPr>
              <a:buNone/>
              <a:defRPr sz="2000"/>
            </a:lvl9pPr>
          </a:lstStyle>
          <a:p>
            <a:endParaRPr dirty="0"/>
          </a:p>
        </p:txBody>
      </p:sp>
      <p:sp>
        <p:nvSpPr>
          <p:cNvPr id="15" name="Shape 15"/>
          <p:cNvSpPr>
            <a:spLocks noGrp="1"/>
          </p:cNvSpPr>
          <p:nvPr>
            <p:ph type="body" idx="1"/>
          </p:nvPr>
        </p:nvSpPr>
        <p:spPr>
          <a:xfrm>
            <a:off x="4846300" y="1645900"/>
            <a:ext cx="4023299" cy="4937700"/>
          </a:xfrm>
          <a:prstGeom prst="rect">
            <a:avLst/>
          </a:prstGeom>
          <a:noFill/>
          <a:ln>
            <a:noFill/>
          </a:ln>
        </p:spPr>
        <p:txBody>
          <a:bodyPr lIns="91425" tIns="91425" rIns="91425" bIns="91425" anchor="t" anchorCtr="0"/>
          <a:lstStyle>
            <a:lvl1pPr>
              <a:buNone/>
              <a:defRPr sz="2000">
                <a:latin typeface="+mn-lt"/>
              </a:defRPr>
            </a:lvl1pPr>
            <a:lvl2pPr>
              <a:buNone/>
              <a:defRPr sz="2000"/>
            </a:lvl2pPr>
            <a:lvl3pPr>
              <a:buNone/>
              <a:defRPr sz="2000"/>
            </a:lvl3pPr>
            <a:lvl4pPr>
              <a:buNone/>
              <a:defRPr sz="2000"/>
            </a:lvl4pPr>
            <a:lvl5pPr>
              <a:buNone/>
              <a:defRPr sz="2000"/>
            </a:lvl5pPr>
            <a:lvl6pPr>
              <a:buNone/>
              <a:defRPr sz="2000"/>
            </a:lvl6pPr>
            <a:lvl7pPr>
              <a:buNone/>
              <a:defRPr sz="2000"/>
            </a:lvl7pPr>
            <a:lvl8pPr>
              <a:buNone/>
              <a:defRPr sz="2000"/>
            </a:lvl8pPr>
            <a:lvl9pPr>
              <a:buNone/>
              <a:defRPr sz="2000"/>
            </a:lvl9pPr>
          </a:lstStyle>
          <a:p>
            <a:endParaRPr/>
          </a:p>
        </p:txBody>
      </p:sp>
    </p:spTree>
    <p:extLst>
      <p:ext uri="{BB962C8B-B14F-4D97-AF65-F5344CB8AC3E}">
        <p14:creationId xmlns:p14="http://schemas.microsoft.com/office/powerpoint/2010/main" val="3514541668"/>
      </p:ext>
    </p:extLst>
  </p:cSld>
  <p:clrMapOvr>
    <a:masterClrMapping/>
  </p:clrMapOvr>
  <p:transition spd="slow">
    <p:cut/>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1F1F1"/>
        </a:solidFill>
        <a:effectLst/>
      </p:bgPr>
    </p:bg>
    <p:spTree>
      <p:nvGrpSpPr>
        <p:cNvPr id="1" name="Shape 4"/>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60" r:id="rId5"/>
  </p:sldLayoutIdLst>
  <p:transition spd="slow">
    <p:cut/>
  </p:transition>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8.xml"/><Relationship Id="rId1" Type="http://schemas.openxmlformats.org/officeDocument/2006/relationships/slideLayout" Target="../slideLayouts/slideLayout3.xml"/><Relationship Id="rId4" Type="http://schemas.openxmlformats.org/officeDocument/2006/relationships/image" Target="../media/image13.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4.xml"/><Relationship Id="rId1" Type="http://schemas.openxmlformats.org/officeDocument/2006/relationships/slideLayout" Target="../slideLayouts/slideLayout5.xml"/><Relationship Id="rId4" Type="http://schemas.openxmlformats.org/officeDocument/2006/relationships/image" Target="../media/image16.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6.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Please get some pizza and BBQ</a:t>
            </a:r>
            <a:endParaRPr lang="en-US" dirty="0"/>
          </a:p>
        </p:txBody>
      </p:sp>
      <p:sp>
        <p:nvSpPr>
          <p:cNvPr id="3" name="Subtitle 2"/>
          <p:cNvSpPr>
            <a:spLocks noGrp="1"/>
          </p:cNvSpPr>
          <p:nvPr>
            <p:ph type="subTitle"/>
          </p:nvPr>
        </p:nvSpPr>
        <p:spPr/>
        <p:txBody>
          <a:bodyPr/>
          <a:lstStyle/>
          <a:p>
            <a:endParaRPr lang="en-US"/>
          </a:p>
        </p:txBody>
      </p:sp>
    </p:spTree>
    <p:extLst>
      <p:ext uri="{BB962C8B-B14F-4D97-AF65-F5344CB8AC3E}">
        <p14:creationId xmlns:p14="http://schemas.microsoft.com/office/powerpoint/2010/main" val="1314408303"/>
      </p:ext>
    </p:extLst>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a:spLocks noGrp="1"/>
          </p:cNvSpPr>
          <p:nvPr>
            <p:ph type="title"/>
          </p:nvPr>
        </p:nvSpPr>
        <p:spPr>
          <a:xfrm>
            <a:off x="274300" y="274300"/>
            <a:ext cx="8595299" cy="822900"/>
          </a:xfrm>
          <a:prstGeom prst="rect">
            <a:avLst/>
          </a:prstGeom>
          <a:noFill/>
          <a:ln>
            <a:noFill/>
          </a:ln>
        </p:spPr>
        <p:txBody>
          <a:bodyPr lIns="91425" tIns="91425" rIns="91425" bIns="91425" anchor="ctr" anchorCtr="0"/>
          <a:lstStyle/>
          <a:p>
            <a:pPr lvl="0">
              <a:buNone/>
            </a:pPr>
            <a:r>
              <a:rPr/>
              <a:t>Testing Mixed-Signal Systems (contd)</a:t>
            </a:r>
          </a:p>
        </p:txBody>
      </p:sp>
      <p:sp>
        <p:nvSpPr>
          <p:cNvPr id="119" name="Shape 119"/>
          <p:cNvSpPr>
            <a:spLocks noGrp="1"/>
          </p:cNvSpPr>
          <p:nvPr>
            <p:ph type="body"/>
          </p:nvPr>
        </p:nvSpPr>
        <p:spPr>
          <a:xfrm>
            <a:off x="274350" y="1097200"/>
            <a:ext cx="8595299" cy="4964100"/>
          </a:xfrm>
          <a:prstGeom prst="rect">
            <a:avLst/>
          </a:prstGeom>
          <a:noFill/>
          <a:ln>
            <a:noFill/>
          </a:ln>
        </p:spPr>
        <p:txBody>
          <a:bodyPr lIns="91425" tIns="91425" rIns="91425" bIns="91425" anchor="t" anchorCtr="0"/>
          <a:lstStyle/>
          <a:p>
            <a:pPr marL="457200" marR="0" lvl="0" indent="-381000" algn="l" rtl="0">
              <a:lnSpc>
                <a:spcPct val="100000"/>
              </a:lnSpc>
              <a:spcBef>
                <a:spcPts val="0"/>
              </a:spcBef>
              <a:spcAft>
                <a:spcPts val="0"/>
              </a:spcAft>
              <a:buClr>
                <a:srgbClr val="000000"/>
              </a:buClr>
              <a:buSzPct val="166666"/>
              <a:buFont typeface="Arial"/>
              <a:buChar char="•"/>
            </a:pPr>
            <a:r>
              <a:rPr sz="2400" dirty="0">
                <a:latin typeface="+mn-lt"/>
              </a:rPr>
              <a:t>When testing a mixed-signal system from the digital domain test vectors must typically be converted from digital values into analog values, loop through any analog components, then be converted back and read.</a:t>
            </a:r>
          </a:p>
          <a:p>
            <a:pPr marL="457200" marR="0" lvl="0" indent="-381000" algn="l" rtl="0">
              <a:lnSpc>
                <a:spcPct val="100000"/>
              </a:lnSpc>
              <a:spcBef>
                <a:spcPts val="0"/>
              </a:spcBef>
              <a:spcAft>
                <a:spcPts val="0"/>
              </a:spcAft>
              <a:buClr>
                <a:srgbClr val="000000"/>
              </a:buClr>
              <a:buSzPct val="166666"/>
              <a:buFont typeface="Arial"/>
              <a:buChar char="•"/>
            </a:pPr>
            <a:r>
              <a:rPr sz="2400" dirty="0">
                <a:latin typeface="+mn-lt"/>
              </a:rPr>
              <a:t>Due to the conversion from digital to analog, a range of outputs are acceptable for a given input.</a:t>
            </a:r>
          </a:p>
          <a:p>
            <a:pPr marL="914400" marR="0" lvl="1" indent="-381000" algn="l" rtl="0">
              <a:lnSpc>
                <a:spcPct val="100000"/>
              </a:lnSpc>
              <a:spcBef>
                <a:spcPts val="0"/>
              </a:spcBef>
              <a:spcAft>
                <a:spcPts val="0"/>
              </a:spcAft>
              <a:buClr>
                <a:srgbClr val="000000"/>
              </a:buClr>
              <a:buSzPct val="100000"/>
              <a:buFont typeface="Courier New"/>
              <a:buChar char="o"/>
            </a:pPr>
            <a:r>
              <a:rPr sz="2400" dirty="0">
                <a:latin typeface="+mn-lt"/>
              </a:rPr>
              <a:t>This lowers the fault coverage as it may mask faults in the digital system.</a:t>
            </a:r>
          </a:p>
          <a:p>
            <a:pPr marL="457200" marR="0" lvl="0" indent="-381000" algn="l" rtl="0">
              <a:lnSpc>
                <a:spcPct val="100000"/>
              </a:lnSpc>
              <a:spcBef>
                <a:spcPts val="0"/>
              </a:spcBef>
              <a:spcAft>
                <a:spcPts val="0"/>
              </a:spcAft>
              <a:buClr>
                <a:srgbClr val="000000"/>
              </a:buClr>
              <a:buSzPct val="166666"/>
              <a:buFont typeface="Arial"/>
              <a:buChar char="•"/>
            </a:pPr>
            <a:r>
              <a:rPr sz="2400" dirty="0">
                <a:latin typeface="+mn-lt"/>
              </a:rPr>
              <a:t>To </a:t>
            </a:r>
            <a:r>
              <a:rPr sz="2400" dirty="0" smtClean="0">
                <a:latin typeface="+mn-lt"/>
              </a:rPr>
              <a:t>efficiently </a:t>
            </a:r>
            <a:r>
              <a:rPr sz="2400" dirty="0">
                <a:latin typeface="+mn-lt"/>
              </a:rPr>
              <a:t>test the </a:t>
            </a:r>
            <a:br>
              <a:rPr sz="2400" dirty="0">
                <a:latin typeface="+mn-lt"/>
              </a:rPr>
            </a:br>
            <a:r>
              <a:rPr sz="2400" dirty="0">
                <a:latin typeface="+mn-lt"/>
              </a:rPr>
              <a:t>digital sub-system a </a:t>
            </a:r>
            <a:br>
              <a:rPr sz="2400" dirty="0">
                <a:latin typeface="+mn-lt"/>
              </a:rPr>
            </a:br>
            <a:r>
              <a:rPr sz="2400" dirty="0">
                <a:latin typeface="+mn-lt"/>
              </a:rPr>
              <a:t>path that does not </a:t>
            </a:r>
            <a:br>
              <a:rPr sz="2400" dirty="0">
                <a:latin typeface="+mn-lt"/>
              </a:rPr>
            </a:br>
            <a:r>
              <a:rPr sz="2400" dirty="0">
                <a:latin typeface="+mn-lt"/>
              </a:rPr>
              <a:t>require conversion </a:t>
            </a:r>
            <a:br>
              <a:rPr sz="2400" dirty="0">
                <a:latin typeface="+mn-lt"/>
              </a:rPr>
            </a:br>
            <a:r>
              <a:rPr sz="2400" dirty="0">
                <a:latin typeface="+mn-lt"/>
              </a:rPr>
              <a:t>to analog is required.</a:t>
            </a:r>
          </a:p>
        </p:txBody>
      </p:sp>
      <p:sp>
        <p:nvSpPr>
          <p:cNvPr id="120" name="Shape 120"/>
          <p:cNvSpPr/>
          <p:nvPr/>
        </p:nvSpPr>
        <p:spPr>
          <a:xfrm>
            <a:off x="3907721" y="3733800"/>
            <a:ext cx="4961878" cy="3047999"/>
          </a:xfrm>
          <a:prstGeom prst="rect">
            <a:avLst/>
          </a:prstGeom>
          <a:blipFill>
            <a:blip r:embed="rId3"/>
            <a:stretch>
              <a:fillRect/>
            </a:stretch>
          </a:blipFill>
          <a:ln>
            <a:solidFill>
              <a:srgbClr val="000000"/>
            </a:solidFill>
          </a:ln>
        </p:spPr>
      </p:sp>
    </p:spTree>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Shape 151"/>
          <p:cNvSpPr>
            <a:spLocks noGrp="1"/>
          </p:cNvSpPr>
          <p:nvPr>
            <p:ph type="body"/>
          </p:nvPr>
        </p:nvSpPr>
        <p:spPr>
          <a:xfrm>
            <a:off x="274300" y="6035025"/>
            <a:ext cx="8595299" cy="548699"/>
          </a:xfrm>
          <a:prstGeom prst="rect">
            <a:avLst/>
          </a:prstGeom>
          <a:noFill/>
          <a:ln>
            <a:noFill/>
          </a:ln>
        </p:spPr>
        <p:txBody>
          <a:bodyPr lIns="91425" tIns="91425" rIns="91425" bIns="91425" anchor="ctr" anchorCtr="0"/>
          <a:lstStyle/>
          <a:p>
            <a:pPr>
              <a:buNone/>
            </a:pPr>
            <a:r>
              <a:rPr/>
              <a:t>Testing via the Digital Loopback Path</a:t>
            </a:r>
          </a:p>
        </p:txBody>
      </p:sp>
      <p:sp>
        <p:nvSpPr>
          <p:cNvPr id="152" name="Shape 152"/>
          <p:cNvSpPr/>
          <p:nvPr/>
        </p:nvSpPr>
        <p:spPr>
          <a:xfrm>
            <a:off x="1805567" y="4279350"/>
            <a:ext cx="1609200" cy="929699"/>
          </a:xfrm>
          <a:prstGeom prst="rect">
            <a:avLst/>
          </a:prstGeom>
          <a:solidFill>
            <a:schemeClr val="lt2"/>
          </a:solidFill>
          <a:ln w="19050" cap="flat">
            <a:solidFill>
              <a:srgbClr val="FB4C2F"/>
            </a:solidFill>
            <a:prstDash val="solid"/>
            <a:round/>
            <a:headEnd type="none" w="sm" len="sm"/>
            <a:tailEnd type="none" w="sm" len="sm"/>
          </a:ln>
        </p:spPr>
        <p:txBody>
          <a:bodyPr lIns="91425" tIns="91425" rIns="91425" bIns="91425" anchor="ctr" anchorCtr="0"/>
          <a:lstStyle/>
          <a:p>
            <a:pPr algn="ctr">
              <a:buNone/>
            </a:pPr>
            <a:r>
              <a:rPr sz="2400" b="1"/>
              <a:t>Digital</a:t>
            </a:r>
            <a:br>
              <a:rPr sz="2400" b="1"/>
            </a:br>
            <a:r>
              <a:rPr sz="2400" b="1"/>
              <a:t>System</a:t>
            </a:r>
          </a:p>
        </p:txBody>
      </p:sp>
      <p:sp>
        <p:nvSpPr>
          <p:cNvPr id="153" name="Shape 153"/>
          <p:cNvSpPr/>
          <p:nvPr/>
        </p:nvSpPr>
        <p:spPr>
          <a:xfrm>
            <a:off x="5623002" y="4279350"/>
            <a:ext cx="1622699" cy="929699"/>
          </a:xfrm>
          <a:prstGeom prst="rect">
            <a:avLst/>
          </a:prstGeom>
          <a:solidFill>
            <a:schemeClr val="lt2"/>
          </a:solidFill>
          <a:ln w="19050" cap="flat">
            <a:solidFill>
              <a:schemeClr val="dk2"/>
            </a:solidFill>
            <a:prstDash val="solid"/>
            <a:round/>
            <a:headEnd type="none" w="sm" len="sm"/>
            <a:tailEnd type="none" w="sm" len="sm"/>
          </a:ln>
        </p:spPr>
        <p:txBody>
          <a:bodyPr lIns="91425" tIns="91425" rIns="91425" bIns="91425" anchor="ctr" anchorCtr="0"/>
          <a:lstStyle/>
          <a:p>
            <a:pPr lvl="0" algn="ctr" rtl="0">
              <a:buNone/>
            </a:pPr>
            <a:r>
              <a:rPr sz="2400" b="1"/>
              <a:t>Analog</a:t>
            </a:r>
            <a:br>
              <a:rPr sz="2400" b="1"/>
            </a:br>
            <a:r>
              <a:rPr sz="2400" b="1"/>
              <a:t>System</a:t>
            </a:r>
          </a:p>
        </p:txBody>
      </p:sp>
      <p:sp>
        <p:nvSpPr>
          <p:cNvPr id="154" name="Shape 154"/>
          <p:cNvSpPr/>
          <p:nvPr/>
        </p:nvSpPr>
        <p:spPr>
          <a:xfrm>
            <a:off x="5639202" y="652000"/>
            <a:ext cx="1590299" cy="929699"/>
          </a:xfrm>
          <a:prstGeom prst="rect">
            <a:avLst/>
          </a:prstGeom>
          <a:solidFill>
            <a:schemeClr val="lt2"/>
          </a:solidFill>
          <a:ln w="19050" cap="flat">
            <a:solidFill>
              <a:schemeClr val="dk2"/>
            </a:solidFill>
            <a:prstDash val="solid"/>
            <a:round/>
            <a:headEnd type="none" w="sm" len="sm"/>
            <a:tailEnd type="none" w="sm" len="sm"/>
          </a:ln>
        </p:spPr>
        <p:txBody>
          <a:bodyPr lIns="91425" tIns="91425" rIns="91425" bIns="91425" anchor="ctr" anchorCtr="0"/>
          <a:lstStyle/>
          <a:p>
            <a:pPr lvl="0" algn="ctr" rtl="0">
              <a:buNone/>
            </a:pPr>
            <a:r>
              <a:rPr sz="2400" b="1"/>
              <a:t>Analog</a:t>
            </a:r>
            <a:br>
              <a:rPr sz="2400" b="1"/>
            </a:br>
            <a:r>
              <a:rPr sz="2400" b="1"/>
              <a:t>System</a:t>
            </a:r>
          </a:p>
        </p:txBody>
      </p:sp>
      <p:sp>
        <p:nvSpPr>
          <p:cNvPr id="155" name="Shape 155"/>
          <p:cNvSpPr/>
          <p:nvPr/>
        </p:nvSpPr>
        <p:spPr>
          <a:xfrm>
            <a:off x="1798667" y="652000"/>
            <a:ext cx="1623000" cy="929699"/>
          </a:xfrm>
          <a:prstGeom prst="rect">
            <a:avLst/>
          </a:prstGeom>
          <a:solidFill>
            <a:schemeClr val="lt2"/>
          </a:solidFill>
          <a:ln w="19050" cap="flat">
            <a:solidFill>
              <a:srgbClr val="FB4C2F"/>
            </a:solidFill>
            <a:prstDash val="solid"/>
            <a:round/>
            <a:headEnd type="none" w="sm" len="sm"/>
            <a:tailEnd type="none" w="sm" len="sm"/>
          </a:ln>
        </p:spPr>
        <p:txBody>
          <a:bodyPr lIns="91425" tIns="91425" rIns="91425" bIns="91425" anchor="ctr" anchorCtr="0"/>
          <a:lstStyle/>
          <a:p>
            <a:pPr lvl="0" algn="ctr" rtl="0">
              <a:buNone/>
            </a:pPr>
            <a:r>
              <a:rPr sz="2400" b="1"/>
              <a:t>Digital</a:t>
            </a:r>
            <a:br>
              <a:rPr sz="2400" b="1"/>
            </a:br>
            <a:r>
              <a:rPr sz="2400" b="1"/>
              <a:t>System</a:t>
            </a:r>
          </a:p>
        </p:txBody>
      </p:sp>
      <p:cxnSp>
        <p:nvCxnSpPr>
          <p:cNvPr id="156" name="Shape 156"/>
          <p:cNvCxnSpPr>
            <a:stCxn id="152" idx="3"/>
            <a:endCxn id="157" idx="1"/>
          </p:cNvCxnSpPr>
          <p:nvPr/>
        </p:nvCxnSpPr>
        <p:spPr>
          <a:xfrm rot="10800000" flipH="1">
            <a:off x="3414768" y="4738500"/>
            <a:ext cx="814949" cy="5699"/>
          </a:xfrm>
          <a:prstGeom prst="straightConnector1">
            <a:avLst/>
          </a:prstGeom>
          <a:noFill/>
          <a:ln w="19050" cap="flat">
            <a:solidFill>
              <a:schemeClr val="dk2"/>
            </a:solidFill>
            <a:prstDash val="solid"/>
            <a:round/>
            <a:headEnd type="none" w="med" len="med"/>
            <a:tailEnd type="triangle" w="med" len="med"/>
          </a:ln>
        </p:spPr>
      </p:cxnSp>
      <p:cxnSp>
        <p:nvCxnSpPr>
          <p:cNvPr id="158" name="Shape 158"/>
          <p:cNvCxnSpPr>
            <a:stCxn id="154" idx="1"/>
            <a:endCxn id="159" idx="3"/>
          </p:cNvCxnSpPr>
          <p:nvPr/>
        </p:nvCxnSpPr>
        <p:spPr>
          <a:xfrm rot="10800000">
            <a:off x="4800617" y="1108409"/>
            <a:ext cx="838584" cy="8440"/>
          </a:xfrm>
          <a:prstGeom prst="straightConnector1">
            <a:avLst/>
          </a:prstGeom>
          <a:noFill/>
          <a:ln w="19050" cap="flat">
            <a:solidFill>
              <a:schemeClr val="dk2"/>
            </a:solidFill>
            <a:prstDash val="solid"/>
            <a:round/>
            <a:headEnd type="none" w="med" len="med"/>
            <a:tailEnd type="triangle" w="med" len="med"/>
          </a:ln>
        </p:spPr>
      </p:cxnSp>
      <p:cxnSp>
        <p:nvCxnSpPr>
          <p:cNvPr id="160" name="Shape 160"/>
          <p:cNvCxnSpPr>
            <a:stCxn id="155" idx="1"/>
          </p:cNvCxnSpPr>
          <p:nvPr/>
        </p:nvCxnSpPr>
        <p:spPr>
          <a:xfrm rot="10800000">
            <a:off x="1064867" y="1116849"/>
            <a:ext cx="733799" cy="0"/>
          </a:xfrm>
          <a:prstGeom prst="straightConnector1">
            <a:avLst/>
          </a:prstGeom>
          <a:noFill/>
          <a:ln w="19050" cap="flat">
            <a:solidFill>
              <a:srgbClr val="FB4C2F"/>
            </a:solidFill>
            <a:prstDash val="solid"/>
            <a:round/>
            <a:headEnd type="none" w="med" len="med"/>
            <a:tailEnd type="stealth" w="med" len="med"/>
          </a:ln>
        </p:spPr>
      </p:cxnSp>
      <p:cxnSp>
        <p:nvCxnSpPr>
          <p:cNvPr id="161" name="Shape 161"/>
          <p:cNvCxnSpPr>
            <a:stCxn id="152" idx="1"/>
          </p:cNvCxnSpPr>
          <p:nvPr/>
        </p:nvCxnSpPr>
        <p:spPr>
          <a:xfrm rot="10800000">
            <a:off x="1041167" y="4744199"/>
            <a:ext cx="764399" cy="0"/>
          </a:xfrm>
          <a:prstGeom prst="straightConnector1">
            <a:avLst/>
          </a:prstGeom>
          <a:noFill/>
          <a:ln w="19050" cap="flat">
            <a:solidFill>
              <a:srgbClr val="FB4C2F"/>
            </a:solidFill>
            <a:prstDash val="solid"/>
            <a:round/>
            <a:headEnd type="stealth" w="med" len="med"/>
            <a:tailEnd type="none" w="med" len="med"/>
          </a:ln>
        </p:spPr>
      </p:cxnSp>
      <p:cxnSp>
        <p:nvCxnSpPr>
          <p:cNvPr id="162" name="Shape 162"/>
          <p:cNvCxnSpPr/>
          <p:nvPr/>
        </p:nvCxnSpPr>
        <p:spPr>
          <a:xfrm rot="10800000">
            <a:off x="7244275" y="1116850"/>
            <a:ext cx="733799" cy="0"/>
          </a:xfrm>
          <a:prstGeom prst="straightConnector1">
            <a:avLst/>
          </a:prstGeom>
          <a:noFill/>
          <a:ln w="19050" cap="flat">
            <a:solidFill>
              <a:schemeClr val="dk2"/>
            </a:solidFill>
            <a:prstDash val="solid"/>
            <a:round/>
            <a:headEnd type="none" w="med" len="med"/>
            <a:tailEnd type="stealth" w="med" len="med"/>
          </a:ln>
        </p:spPr>
      </p:cxnSp>
      <p:cxnSp>
        <p:nvCxnSpPr>
          <p:cNvPr id="163" name="Shape 163"/>
          <p:cNvCxnSpPr/>
          <p:nvPr/>
        </p:nvCxnSpPr>
        <p:spPr>
          <a:xfrm rot="10800000">
            <a:off x="7244275" y="4744200"/>
            <a:ext cx="733799" cy="0"/>
          </a:xfrm>
          <a:prstGeom prst="straightConnector1">
            <a:avLst/>
          </a:prstGeom>
          <a:noFill/>
          <a:ln w="19050" cap="flat">
            <a:solidFill>
              <a:schemeClr val="dk2"/>
            </a:solidFill>
            <a:prstDash val="solid"/>
            <a:round/>
            <a:headEnd type="stealth" w="med" len="med"/>
            <a:tailEnd type="none" w="med" len="med"/>
          </a:ln>
        </p:spPr>
      </p:cxnSp>
      <p:sp>
        <p:nvSpPr>
          <p:cNvPr id="164" name="Shape 164"/>
          <p:cNvSpPr/>
          <p:nvPr/>
        </p:nvSpPr>
        <p:spPr>
          <a:xfrm>
            <a:off x="274300" y="4251150"/>
            <a:ext cx="1117799" cy="891599"/>
          </a:xfrm>
          <a:prstGeom prst="rect">
            <a:avLst/>
          </a:prstGeom>
          <a:noFill/>
          <a:ln>
            <a:noFill/>
          </a:ln>
        </p:spPr>
        <p:txBody>
          <a:bodyPr lIns="91425" tIns="91425" rIns="91425" bIns="91425" anchor="t" anchorCtr="0"/>
          <a:lstStyle/>
          <a:p>
            <a:pPr>
              <a:buNone/>
            </a:pPr>
            <a:r>
              <a:rPr sz="2400"/>
              <a:t>Digital Inputs</a:t>
            </a:r>
          </a:p>
        </p:txBody>
      </p:sp>
      <p:sp>
        <p:nvSpPr>
          <p:cNvPr id="165" name="Shape 165"/>
          <p:cNvSpPr/>
          <p:nvPr/>
        </p:nvSpPr>
        <p:spPr>
          <a:xfrm>
            <a:off x="274300" y="671050"/>
            <a:ext cx="1534199" cy="891599"/>
          </a:xfrm>
          <a:prstGeom prst="rect">
            <a:avLst/>
          </a:prstGeom>
          <a:noFill/>
          <a:ln>
            <a:noFill/>
          </a:ln>
        </p:spPr>
        <p:txBody>
          <a:bodyPr lIns="91425" tIns="91425" rIns="91425" bIns="91425" anchor="t" anchorCtr="0"/>
          <a:lstStyle/>
          <a:p>
            <a:pPr lvl="0" rtl="0">
              <a:buNone/>
            </a:pPr>
            <a:r>
              <a:rPr sz="2400"/>
              <a:t>Digital Outputs</a:t>
            </a:r>
          </a:p>
        </p:txBody>
      </p:sp>
      <p:sp>
        <p:nvSpPr>
          <p:cNvPr id="166" name="Shape 166"/>
          <p:cNvSpPr/>
          <p:nvPr/>
        </p:nvSpPr>
        <p:spPr>
          <a:xfrm>
            <a:off x="7625275" y="671050"/>
            <a:ext cx="1402500" cy="891599"/>
          </a:xfrm>
          <a:prstGeom prst="rect">
            <a:avLst/>
          </a:prstGeom>
          <a:noFill/>
          <a:ln>
            <a:noFill/>
          </a:ln>
        </p:spPr>
        <p:txBody>
          <a:bodyPr lIns="91425" tIns="91425" rIns="91425" bIns="91425" anchor="t" anchorCtr="0"/>
          <a:lstStyle/>
          <a:p>
            <a:pPr lvl="0" rtl="0">
              <a:buNone/>
            </a:pPr>
            <a:r>
              <a:rPr sz="2400"/>
              <a:t>Analog Inputs</a:t>
            </a:r>
          </a:p>
        </p:txBody>
      </p:sp>
      <p:sp>
        <p:nvSpPr>
          <p:cNvPr id="167" name="Shape 167"/>
          <p:cNvSpPr/>
          <p:nvPr/>
        </p:nvSpPr>
        <p:spPr>
          <a:xfrm>
            <a:off x="7625275" y="4298400"/>
            <a:ext cx="1402500" cy="891599"/>
          </a:xfrm>
          <a:prstGeom prst="rect">
            <a:avLst/>
          </a:prstGeom>
          <a:noFill/>
          <a:ln>
            <a:noFill/>
          </a:ln>
        </p:spPr>
        <p:txBody>
          <a:bodyPr lIns="91425" tIns="91425" rIns="91425" bIns="91425" anchor="t" anchorCtr="0"/>
          <a:lstStyle/>
          <a:p>
            <a:pPr lvl="0" rtl="0">
              <a:buNone/>
            </a:pPr>
            <a:r>
              <a:rPr sz="2400"/>
              <a:t>Analog Outputs</a:t>
            </a:r>
          </a:p>
        </p:txBody>
      </p:sp>
      <p:sp>
        <p:nvSpPr>
          <p:cNvPr id="159" name="Shape 159"/>
          <p:cNvSpPr/>
          <p:nvPr/>
        </p:nvSpPr>
        <p:spPr>
          <a:xfrm>
            <a:off x="4229717" y="515909"/>
            <a:ext cx="570900" cy="1185000"/>
          </a:xfrm>
          <a:prstGeom prst="rect">
            <a:avLst/>
          </a:prstGeom>
          <a:solidFill>
            <a:schemeClr val="lt2"/>
          </a:solidFill>
          <a:ln w="19050" cap="flat">
            <a:solidFill>
              <a:schemeClr val="dk2"/>
            </a:solidFill>
            <a:prstDash val="solid"/>
            <a:round/>
            <a:headEnd type="none" w="sm" len="sm"/>
            <a:tailEnd type="none" w="sm" len="sm"/>
          </a:ln>
        </p:spPr>
        <p:txBody>
          <a:bodyPr lIns="91425" tIns="91425" rIns="91425" bIns="91425" anchor="ctr" anchorCtr="0"/>
          <a:lstStyle/>
          <a:p>
            <a:pPr algn="ctr">
              <a:buNone/>
            </a:pPr>
            <a:r>
              <a:rPr sz="2400"/>
              <a:t>A</a:t>
            </a:r>
            <a:br>
              <a:rPr sz="2400"/>
            </a:br>
            <a:r>
              <a:rPr sz="2400"/>
              <a:t>D</a:t>
            </a:r>
            <a:br>
              <a:rPr sz="2400"/>
            </a:br>
            <a:r>
              <a:rPr sz="2400"/>
              <a:t>C</a:t>
            </a:r>
          </a:p>
        </p:txBody>
      </p:sp>
      <p:cxnSp>
        <p:nvCxnSpPr>
          <p:cNvPr id="168" name="Shape 168"/>
          <p:cNvCxnSpPr>
            <a:stCxn id="159" idx="1"/>
            <a:endCxn id="155" idx="3"/>
          </p:cNvCxnSpPr>
          <p:nvPr/>
        </p:nvCxnSpPr>
        <p:spPr>
          <a:xfrm flipH="1">
            <a:off x="3421667" y="1108409"/>
            <a:ext cx="808049" cy="8440"/>
          </a:xfrm>
          <a:prstGeom prst="straightConnector1">
            <a:avLst/>
          </a:prstGeom>
          <a:noFill/>
          <a:ln w="19050" cap="flat">
            <a:solidFill>
              <a:schemeClr val="dk2"/>
            </a:solidFill>
            <a:prstDash val="solid"/>
            <a:round/>
            <a:headEnd type="none" w="med" len="med"/>
            <a:tailEnd type="triangle" w="med" len="med"/>
          </a:ln>
        </p:spPr>
      </p:cxnSp>
      <p:sp>
        <p:nvSpPr>
          <p:cNvPr id="157" name="Shape 157"/>
          <p:cNvSpPr/>
          <p:nvPr/>
        </p:nvSpPr>
        <p:spPr>
          <a:xfrm>
            <a:off x="4229717" y="4146000"/>
            <a:ext cx="570900" cy="1185000"/>
          </a:xfrm>
          <a:prstGeom prst="rect">
            <a:avLst/>
          </a:prstGeom>
          <a:solidFill>
            <a:schemeClr val="lt2"/>
          </a:solidFill>
          <a:ln w="19050" cap="flat">
            <a:solidFill>
              <a:schemeClr val="dk2"/>
            </a:solidFill>
            <a:prstDash val="solid"/>
            <a:round/>
            <a:headEnd type="none" w="sm" len="sm"/>
            <a:tailEnd type="none" w="sm" len="sm"/>
          </a:ln>
        </p:spPr>
        <p:txBody>
          <a:bodyPr lIns="91425" tIns="91425" rIns="91425" bIns="91425" anchor="ctr" anchorCtr="0"/>
          <a:lstStyle/>
          <a:p>
            <a:pPr lvl="0" algn="ctr" rtl="0">
              <a:buNone/>
            </a:pPr>
            <a:r>
              <a:rPr sz="2400"/>
              <a:t>D</a:t>
            </a:r>
            <a:br>
              <a:rPr sz="2400"/>
            </a:br>
            <a:r>
              <a:rPr sz="2400"/>
              <a:t>A</a:t>
            </a:r>
            <a:br>
              <a:rPr sz="2400"/>
            </a:br>
            <a:r>
              <a:rPr sz="2400"/>
              <a:t>C</a:t>
            </a:r>
          </a:p>
        </p:txBody>
      </p:sp>
      <p:cxnSp>
        <p:nvCxnSpPr>
          <p:cNvPr id="169" name="Shape 169"/>
          <p:cNvCxnSpPr>
            <a:stCxn id="157" idx="3"/>
            <a:endCxn id="153" idx="1"/>
          </p:cNvCxnSpPr>
          <p:nvPr/>
        </p:nvCxnSpPr>
        <p:spPr>
          <a:xfrm>
            <a:off x="4800617" y="4738500"/>
            <a:ext cx="822384" cy="5699"/>
          </a:xfrm>
          <a:prstGeom prst="straightConnector1">
            <a:avLst/>
          </a:prstGeom>
          <a:noFill/>
          <a:ln w="19050" cap="flat">
            <a:solidFill>
              <a:schemeClr val="dk2"/>
            </a:solidFill>
            <a:prstDash val="solid"/>
            <a:round/>
            <a:headEnd type="none" w="med" len="med"/>
            <a:tailEnd type="triangle" w="med" len="med"/>
          </a:ln>
        </p:spPr>
      </p:cxnSp>
      <p:cxnSp>
        <p:nvCxnSpPr>
          <p:cNvPr id="170" name="Shape 170"/>
          <p:cNvCxnSpPr>
            <a:stCxn id="171" idx="0"/>
            <a:endCxn id="154" idx="2"/>
          </p:cNvCxnSpPr>
          <p:nvPr/>
        </p:nvCxnSpPr>
        <p:spPr>
          <a:xfrm rot="10800000" flipH="1">
            <a:off x="6434352" y="1581699"/>
            <a:ext cx="0" cy="935725"/>
          </a:xfrm>
          <a:prstGeom prst="straightConnector1">
            <a:avLst/>
          </a:prstGeom>
          <a:noFill/>
          <a:ln w="19050" cap="flat">
            <a:solidFill>
              <a:schemeClr val="dk2"/>
            </a:solidFill>
            <a:prstDash val="solid"/>
            <a:round/>
            <a:headEnd type="none" w="med" len="med"/>
            <a:tailEnd type="triangle" w="med" len="med"/>
          </a:ln>
        </p:spPr>
      </p:cxnSp>
      <p:sp>
        <p:nvSpPr>
          <p:cNvPr id="171" name="Shape 171"/>
          <p:cNvSpPr/>
          <p:nvPr/>
        </p:nvSpPr>
        <p:spPr>
          <a:xfrm>
            <a:off x="5608002" y="2517425"/>
            <a:ext cx="1652699" cy="826200"/>
          </a:xfrm>
          <a:prstGeom prst="rect">
            <a:avLst/>
          </a:prstGeom>
          <a:noFill/>
          <a:ln>
            <a:noFill/>
          </a:ln>
        </p:spPr>
        <p:txBody>
          <a:bodyPr lIns="91425" tIns="91425" rIns="91425" bIns="91425" anchor="t" anchorCtr="0"/>
          <a:lstStyle/>
          <a:p>
            <a:pPr algn="ctr">
              <a:buNone/>
            </a:pPr>
            <a:r>
              <a:rPr sz="2400"/>
              <a:t>Analog </a:t>
            </a:r>
            <a:br>
              <a:rPr sz="2400"/>
            </a:br>
            <a:r>
              <a:rPr sz="2400"/>
              <a:t>Loopback</a:t>
            </a:r>
          </a:p>
        </p:txBody>
      </p:sp>
      <p:cxnSp>
        <p:nvCxnSpPr>
          <p:cNvPr id="172" name="Shape 172"/>
          <p:cNvCxnSpPr>
            <a:stCxn id="153" idx="0"/>
            <a:endCxn id="171" idx="2"/>
          </p:cNvCxnSpPr>
          <p:nvPr/>
        </p:nvCxnSpPr>
        <p:spPr>
          <a:xfrm rot="10800000">
            <a:off x="6434352" y="3343625"/>
            <a:ext cx="0" cy="935724"/>
          </a:xfrm>
          <a:prstGeom prst="straightConnector1">
            <a:avLst/>
          </a:prstGeom>
          <a:noFill/>
          <a:ln w="19050" cap="flat">
            <a:solidFill>
              <a:schemeClr val="dk2"/>
            </a:solidFill>
            <a:prstDash val="solid"/>
            <a:round/>
            <a:headEnd type="none" w="med" len="med"/>
            <a:tailEnd type="none" w="med" len="med"/>
          </a:ln>
        </p:spPr>
      </p:cxnSp>
      <p:cxnSp>
        <p:nvCxnSpPr>
          <p:cNvPr id="173" name="Shape 173"/>
          <p:cNvCxnSpPr>
            <a:stCxn id="174" idx="0"/>
            <a:endCxn id="155" idx="2"/>
          </p:cNvCxnSpPr>
          <p:nvPr/>
        </p:nvCxnSpPr>
        <p:spPr>
          <a:xfrm rot="10800000" flipH="1">
            <a:off x="2610167" y="1581699"/>
            <a:ext cx="0" cy="935725"/>
          </a:xfrm>
          <a:prstGeom prst="straightConnector1">
            <a:avLst/>
          </a:prstGeom>
          <a:noFill/>
          <a:ln w="19050" cap="flat">
            <a:solidFill>
              <a:srgbClr val="FB4C2F"/>
            </a:solidFill>
            <a:prstDash val="solid"/>
            <a:round/>
            <a:headEnd type="none" w="med" len="med"/>
            <a:tailEnd type="triangle" w="med" len="med"/>
          </a:ln>
        </p:spPr>
      </p:cxnSp>
      <p:sp>
        <p:nvSpPr>
          <p:cNvPr id="174" name="Shape 174"/>
          <p:cNvSpPr/>
          <p:nvPr/>
        </p:nvSpPr>
        <p:spPr>
          <a:xfrm>
            <a:off x="1783817" y="2517425"/>
            <a:ext cx="1652699" cy="826200"/>
          </a:xfrm>
          <a:prstGeom prst="rect">
            <a:avLst/>
          </a:prstGeom>
          <a:solidFill>
            <a:srgbClr val="FB4C2F"/>
          </a:solidFill>
          <a:ln w="9525" cap="flat">
            <a:solidFill>
              <a:srgbClr val="FB4C2F"/>
            </a:solidFill>
            <a:prstDash val="solid"/>
            <a:round/>
            <a:headEnd type="none" w="sm" len="sm"/>
            <a:tailEnd type="none" w="sm" len="sm"/>
          </a:ln>
        </p:spPr>
        <p:txBody>
          <a:bodyPr lIns="91425" tIns="91425" rIns="91425" bIns="91425" anchor="t" anchorCtr="0"/>
          <a:lstStyle/>
          <a:p>
            <a:pPr lvl="0" algn="ctr" rtl="0">
              <a:buNone/>
            </a:pPr>
            <a:r>
              <a:rPr sz="2400"/>
              <a:t>Digital </a:t>
            </a:r>
            <a:br>
              <a:rPr sz="2400"/>
            </a:br>
            <a:r>
              <a:rPr sz="2400"/>
              <a:t>Loopback</a:t>
            </a:r>
          </a:p>
        </p:txBody>
      </p:sp>
      <p:cxnSp>
        <p:nvCxnSpPr>
          <p:cNvPr id="175" name="Shape 175"/>
          <p:cNvCxnSpPr>
            <a:stCxn id="152" idx="0"/>
            <a:endCxn id="174" idx="2"/>
          </p:cNvCxnSpPr>
          <p:nvPr/>
        </p:nvCxnSpPr>
        <p:spPr>
          <a:xfrm rot="10800000">
            <a:off x="2610167" y="3343625"/>
            <a:ext cx="0" cy="935724"/>
          </a:xfrm>
          <a:prstGeom prst="straightConnector1">
            <a:avLst/>
          </a:prstGeom>
          <a:noFill/>
          <a:ln w="19050" cap="flat">
            <a:solidFill>
              <a:srgbClr val="FB4C2F"/>
            </a:solidFill>
            <a:prstDash val="solid"/>
            <a:round/>
            <a:headEnd type="none" w="med" len="med"/>
            <a:tailEnd type="none" w="med" len="med"/>
          </a:ln>
        </p:spPr>
      </p:cxnSp>
      <p:cxnSp>
        <p:nvCxnSpPr>
          <p:cNvPr id="176" name="Shape 176"/>
          <p:cNvCxnSpPr>
            <a:stCxn id="177" idx="0"/>
            <a:endCxn id="159" idx="2"/>
          </p:cNvCxnSpPr>
          <p:nvPr/>
        </p:nvCxnSpPr>
        <p:spPr>
          <a:xfrm rot="10800000" flipH="1">
            <a:off x="4515167" y="1700909"/>
            <a:ext cx="0" cy="809445"/>
          </a:xfrm>
          <a:prstGeom prst="straightConnector1">
            <a:avLst/>
          </a:prstGeom>
          <a:noFill/>
          <a:ln w="19050" cap="flat">
            <a:solidFill>
              <a:schemeClr val="dk2"/>
            </a:solidFill>
            <a:prstDash val="solid"/>
            <a:round/>
            <a:headEnd type="none" w="med" len="med"/>
            <a:tailEnd type="triangle" w="med" len="med"/>
          </a:ln>
        </p:spPr>
      </p:cxnSp>
      <p:sp>
        <p:nvSpPr>
          <p:cNvPr id="177" name="Shape 177"/>
          <p:cNvSpPr/>
          <p:nvPr/>
        </p:nvSpPr>
        <p:spPr>
          <a:xfrm>
            <a:off x="3688817" y="2510354"/>
            <a:ext cx="1652699" cy="826200"/>
          </a:xfrm>
          <a:prstGeom prst="rect">
            <a:avLst/>
          </a:prstGeom>
          <a:noFill/>
          <a:ln>
            <a:noFill/>
          </a:ln>
        </p:spPr>
        <p:txBody>
          <a:bodyPr lIns="91425" tIns="91425" rIns="91425" bIns="91425" anchor="t" anchorCtr="0"/>
          <a:lstStyle/>
          <a:p>
            <a:pPr lvl="0" algn="ctr" rtl="0">
              <a:buNone/>
            </a:pPr>
            <a:r>
              <a:rPr sz="2400"/>
              <a:t>Analog Bypass</a:t>
            </a:r>
          </a:p>
        </p:txBody>
      </p:sp>
      <p:cxnSp>
        <p:nvCxnSpPr>
          <p:cNvPr id="178" name="Shape 178"/>
          <p:cNvCxnSpPr>
            <a:stCxn id="157" idx="0"/>
            <a:endCxn id="177" idx="2"/>
          </p:cNvCxnSpPr>
          <p:nvPr/>
        </p:nvCxnSpPr>
        <p:spPr>
          <a:xfrm rot="10800000">
            <a:off x="4515167" y="3336554"/>
            <a:ext cx="0" cy="809445"/>
          </a:xfrm>
          <a:prstGeom prst="straightConnector1">
            <a:avLst/>
          </a:prstGeom>
          <a:noFill/>
          <a:ln w="19050" cap="flat">
            <a:solidFill>
              <a:schemeClr val="dk2"/>
            </a:solidFill>
            <a:prstDash val="solid"/>
            <a:round/>
            <a:headEnd type="none" w="med" len="med"/>
            <a:tailEnd type="none" w="med" len="med"/>
          </a:ln>
        </p:spPr>
      </p:cxnSp>
    </p:spTree>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Shape 183"/>
          <p:cNvSpPr>
            <a:spLocks noGrp="1"/>
          </p:cNvSpPr>
          <p:nvPr>
            <p:ph type="body"/>
          </p:nvPr>
        </p:nvSpPr>
        <p:spPr>
          <a:xfrm>
            <a:off x="274300" y="6035025"/>
            <a:ext cx="8595299" cy="548699"/>
          </a:xfrm>
          <a:prstGeom prst="rect">
            <a:avLst/>
          </a:prstGeom>
          <a:noFill/>
          <a:ln>
            <a:noFill/>
          </a:ln>
        </p:spPr>
        <p:txBody>
          <a:bodyPr lIns="91425" tIns="91425" rIns="91425" bIns="91425" anchor="ctr" anchorCtr="0"/>
          <a:lstStyle/>
          <a:p>
            <a:pPr lvl="0">
              <a:buNone/>
            </a:pPr>
            <a:r>
              <a:rPr/>
              <a:t>Testing the via the Bypass Path</a:t>
            </a:r>
          </a:p>
        </p:txBody>
      </p:sp>
      <p:sp>
        <p:nvSpPr>
          <p:cNvPr id="184" name="Shape 184"/>
          <p:cNvSpPr/>
          <p:nvPr/>
        </p:nvSpPr>
        <p:spPr>
          <a:xfrm>
            <a:off x="1805567" y="4279350"/>
            <a:ext cx="1609200" cy="929699"/>
          </a:xfrm>
          <a:prstGeom prst="rect">
            <a:avLst/>
          </a:prstGeom>
          <a:solidFill>
            <a:schemeClr val="lt2"/>
          </a:solidFill>
          <a:ln w="19050" cap="flat">
            <a:solidFill>
              <a:srgbClr val="FB4C2F"/>
            </a:solidFill>
            <a:prstDash val="solid"/>
            <a:round/>
            <a:headEnd type="none" w="sm" len="sm"/>
            <a:tailEnd type="none" w="sm" len="sm"/>
          </a:ln>
        </p:spPr>
        <p:txBody>
          <a:bodyPr lIns="91425" tIns="91425" rIns="91425" bIns="91425" anchor="ctr" anchorCtr="0"/>
          <a:lstStyle/>
          <a:p>
            <a:pPr lvl="0" algn="ctr" rtl="0">
              <a:buNone/>
            </a:pPr>
            <a:r>
              <a:rPr sz="2400" b="1"/>
              <a:t>Digital</a:t>
            </a:r>
            <a:br>
              <a:rPr sz="2400" b="1"/>
            </a:br>
            <a:r>
              <a:rPr sz="2400" b="1"/>
              <a:t>System</a:t>
            </a:r>
          </a:p>
        </p:txBody>
      </p:sp>
      <p:sp>
        <p:nvSpPr>
          <p:cNvPr id="185" name="Shape 185"/>
          <p:cNvSpPr/>
          <p:nvPr/>
        </p:nvSpPr>
        <p:spPr>
          <a:xfrm>
            <a:off x="5623002" y="4279350"/>
            <a:ext cx="1622699" cy="929699"/>
          </a:xfrm>
          <a:prstGeom prst="rect">
            <a:avLst/>
          </a:prstGeom>
          <a:solidFill>
            <a:schemeClr val="lt2"/>
          </a:solidFill>
          <a:ln w="19050" cap="flat">
            <a:solidFill>
              <a:schemeClr val="dk2"/>
            </a:solidFill>
            <a:prstDash val="solid"/>
            <a:round/>
            <a:headEnd type="none" w="sm" len="sm"/>
            <a:tailEnd type="none" w="sm" len="sm"/>
          </a:ln>
        </p:spPr>
        <p:txBody>
          <a:bodyPr lIns="91425" tIns="91425" rIns="91425" bIns="91425" anchor="ctr" anchorCtr="0"/>
          <a:lstStyle/>
          <a:p>
            <a:pPr lvl="0" algn="ctr" rtl="0">
              <a:buNone/>
            </a:pPr>
            <a:r>
              <a:rPr sz="2400" b="1"/>
              <a:t>Analog</a:t>
            </a:r>
            <a:br>
              <a:rPr sz="2400" b="1"/>
            </a:br>
            <a:r>
              <a:rPr sz="2400" b="1"/>
              <a:t>System</a:t>
            </a:r>
          </a:p>
        </p:txBody>
      </p:sp>
      <p:sp>
        <p:nvSpPr>
          <p:cNvPr id="186" name="Shape 186"/>
          <p:cNvSpPr/>
          <p:nvPr/>
        </p:nvSpPr>
        <p:spPr>
          <a:xfrm>
            <a:off x="5639202" y="652000"/>
            <a:ext cx="1590299" cy="929699"/>
          </a:xfrm>
          <a:prstGeom prst="rect">
            <a:avLst/>
          </a:prstGeom>
          <a:solidFill>
            <a:schemeClr val="lt2"/>
          </a:solidFill>
          <a:ln w="19050" cap="flat">
            <a:solidFill>
              <a:schemeClr val="dk2"/>
            </a:solidFill>
            <a:prstDash val="solid"/>
            <a:round/>
            <a:headEnd type="none" w="sm" len="sm"/>
            <a:tailEnd type="none" w="sm" len="sm"/>
          </a:ln>
        </p:spPr>
        <p:txBody>
          <a:bodyPr lIns="91425" tIns="91425" rIns="91425" bIns="91425" anchor="ctr" anchorCtr="0"/>
          <a:lstStyle/>
          <a:p>
            <a:pPr lvl="0" algn="ctr" rtl="0">
              <a:buNone/>
            </a:pPr>
            <a:r>
              <a:rPr sz="2400" b="1"/>
              <a:t>Analog</a:t>
            </a:r>
            <a:br>
              <a:rPr sz="2400" b="1"/>
            </a:br>
            <a:r>
              <a:rPr sz="2400" b="1"/>
              <a:t>System</a:t>
            </a:r>
          </a:p>
        </p:txBody>
      </p:sp>
      <p:sp>
        <p:nvSpPr>
          <p:cNvPr id="187" name="Shape 187"/>
          <p:cNvSpPr/>
          <p:nvPr/>
        </p:nvSpPr>
        <p:spPr>
          <a:xfrm>
            <a:off x="1798667" y="652000"/>
            <a:ext cx="1623000" cy="929699"/>
          </a:xfrm>
          <a:prstGeom prst="rect">
            <a:avLst/>
          </a:prstGeom>
          <a:solidFill>
            <a:schemeClr val="lt2"/>
          </a:solidFill>
          <a:ln w="19050" cap="flat">
            <a:solidFill>
              <a:srgbClr val="FB4C2F"/>
            </a:solidFill>
            <a:prstDash val="solid"/>
            <a:round/>
            <a:headEnd type="none" w="sm" len="sm"/>
            <a:tailEnd type="none" w="sm" len="sm"/>
          </a:ln>
        </p:spPr>
        <p:txBody>
          <a:bodyPr lIns="91425" tIns="91425" rIns="91425" bIns="91425" anchor="ctr" anchorCtr="0"/>
          <a:lstStyle/>
          <a:p>
            <a:pPr lvl="0" algn="ctr" rtl="0">
              <a:buNone/>
            </a:pPr>
            <a:r>
              <a:rPr sz="2400" b="1"/>
              <a:t>Digital</a:t>
            </a:r>
            <a:br>
              <a:rPr sz="2400" b="1"/>
            </a:br>
            <a:r>
              <a:rPr sz="2400" b="1"/>
              <a:t>System</a:t>
            </a:r>
          </a:p>
        </p:txBody>
      </p:sp>
      <p:cxnSp>
        <p:nvCxnSpPr>
          <p:cNvPr id="188" name="Shape 188"/>
          <p:cNvCxnSpPr>
            <a:stCxn id="184" idx="3"/>
            <a:endCxn id="189" idx="1"/>
          </p:cNvCxnSpPr>
          <p:nvPr/>
        </p:nvCxnSpPr>
        <p:spPr>
          <a:xfrm rot="10800000" flipH="1">
            <a:off x="3414768" y="4738500"/>
            <a:ext cx="814949" cy="5699"/>
          </a:xfrm>
          <a:prstGeom prst="straightConnector1">
            <a:avLst/>
          </a:prstGeom>
          <a:noFill/>
          <a:ln w="19050" cap="flat">
            <a:solidFill>
              <a:srgbClr val="FB4C2F"/>
            </a:solidFill>
            <a:prstDash val="solid"/>
            <a:round/>
            <a:headEnd type="none" w="med" len="med"/>
            <a:tailEnd type="triangle" w="med" len="med"/>
          </a:ln>
        </p:spPr>
      </p:cxnSp>
      <p:cxnSp>
        <p:nvCxnSpPr>
          <p:cNvPr id="190" name="Shape 190"/>
          <p:cNvCxnSpPr>
            <a:stCxn id="186" idx="1"/>
            <a:endCxn id="191" idx="3"/>
          </p:cNvCxnSpPr>
          <p:nvPr/>
        </p:nvCxnSpPr>
        <p:spPr>
          <a:xfrm rot="10800000">
            <a:off x="4800617" y="1108409"/>
            <a:ext cx="838584" cy="8440"/>
          </a:xfrm>
          <a:prstGeom prst="straightConnector1">
            <a:avLst/>
          </a:prstGeom>
          <a:noFill/>
          <a:ln w="19050" cap="flat">
            <a:solidFill>
              <a:schemeClr val="dk2"/>
            </a:solidFill>
            <a:prstDash val="solid"/>
            <a:round/>
            <a:headEnd type="none" w="med" len="med"/>
            <a:tailEnd type="triangle" w="med" len="med"/>
          </a:ln>
        </p:spPr>
      </p:cxnSp>
      <p:cxnSp>
        <p:nvCxnSpPr>
          <p:cNvPr id="192" name="Shape 192"/>
          <p:cNvCxnSpPr>
            <a:stCxn id="187" idx="1"/>
          </p:cNvCxnSpPr>
          <p:nvPr/>
        </p:nvCxnSpPr>
        <p:spPr>
          <a:xfrm rot="10800000">
            <a:off x="1064867" y="1116849"/>
            <a:ext cx="733799" cy="0"/>
          </a:xfrm>
          <a:prstGeom prst="straightConnector1">
            <a:avLst/>
          </a:prstGeom>
          <a:noFill/>
          <a:ln w="19050" cap="flat">
            <a:solidFill>
              <a:srgbClr val="FB4C2F"/>
            </a:solidFill>
            <a:prstDash val="solid"/>
            <a:round/>
            <a:headEnd type="none" w="med" len="med"/>
            <a:tailEnd type="stealth" w="med" len="med"/>
          </a:ln>
        </p:spPr>
      </p:cxnSp>
      <p:cxnSp>
        <p:nvCxnSpPr>
          <p:cNvPr id="193" name="Shape 193"/>
          <p:cNvCxnSpPr>
            <a:stCxn id="184" idx="1"/>
          </p:cNvCxnSpPr>
          <p:nvPr/>
        </p:nvCxnSpPr>
        <p:spPr>
          <a:xfrm rot="10800000">
            <a:off x="1041167" y="4744199"/>
            <a:ext cx="764399" cy="0"/>
          </a:xfrm>
          <a:prstGeom prst="straightConnector1">
            <a:avLst/>
          </a:prstGeom>
          <a:noFill/>
          <a:ln w="19050" cap="flat">
            <a:solidFill>
              <a:srgbClr val="FB4C2F"/>
            </a:solidFill>
            <a:prstDash val="solid"/>
            <a:round/>
            <a:headEnd type="stealth" w="med" len="med"/>
            <a:tailEnd type="none" w="med" len="med"/>
          </a:ln>
        </p:spPr>
      </p:cxnSp>
      <p:cxnSp>
        <p:nvCxnSpPr>
          <p:cNvPr id="194" name="Shape 194"/>
          <p:cNvCxnSpPr/>
          <p:nvPr/>
        </p:nvCxnSpPr>
        <p:spPr>
          <a:xfrm rot="10800000">
            <a:off x="7244275" y="1116850"/>
            <a:ext cx="733799" cy="0"/>
          </a:xfrm>
          <a:prstGeom prst="straightConnector1">
            <a:avLst/>
          </a:prstGeom>
          <a:noFill/>
          <a:ln w="19050" cap="flat">
            <a:solidFill>
              <a:schemeClr val="dk2"/>
            </a:solidFill>
            <a:prstDash val="solid"/>
            <a:round/>
            <a:headEnd type="none" w="med" len="med"/>
            <a:tailEnd type="stealth" w="med" len="med"/>
          </a:ln>
        </p:spPr>
      </p:cxnSp>
      <p:cxnSp>
        <p:nvCxnSpPr>
          <p:cNvPr id="195" name="Shape 195"/>
          <p:cNvCxnSpPr/>
          <p:nvPr/>
        </p:nvCxnSpPr>
        <p:spPr>
          <a:xfrm rot="10800000">
            <a:off x="7244275" y="4744200"/>
            <a:ext cx="733799" cy="0"/>
          </a:xfrm>
          <a:prstGeom prst="straightConnector1">
            <a:avLst/>
          </a:prstGeom>
          <a:noFill/>
          <a:ln w="19050" cap="flat">
            <a:solidFill>
              <a:schemeClr val="dk2"/>
            </a:solidFill>
            <a:prstDash val="solid"/>
            <a:round/>
            <a:headEnd type="stealth" w="med" len="med"/>
            <a:tailEnd type="none" w="med" len="med"/>
          </a:ln>
        </p:spPr>
      </p:cxnSp>
      <p:sp>
        <p:nvSpPr>
          <p:cNvPr id="196" name="Shape 196"/>
          <p:cNvSpPr/>
          <p:nvPr/>
        </p:nvSpPr>
        <p:spPr>
          <a:xfrm>
            <a:off x="274300" y="4251150"/>
            <a:ext cx="1029900" cy="891599"/>
          </a:xfrm>
          <a:prstGeom prst="rect">
            <a:avLst/>
          </a:prstGeom>
          <a:noFill/>
          <a:ln>
            <a:noFill/>
          </a:ln>
        </p:spPr>
        <p:txBody>
          <a:bodyPr lIns="91425" tIns="91425" rIns="91425" bIns="91425" anchor="t" anchorCtr="0"/>
          <a:lstStyle/>
          <a:p>
            <a:pPr lvl="0" rtl="0">
              <a:buNone/>
            </a:pPr>
            <a:r>
              <a:rPr sz="2400"/>
              <a:t>Digital Inputs</a:t>
            </a:r>
          </a:p>
        </p:txBody>
      </p:sp>
      <p:sp>
        <p:nvSpPr>
          <p:cNvPr id="197" name="Shape 197"/>
          <p:cNvSpPr/>
          <p:nvPr/>
        </p:nvSpPr>
        <p:spPr>
          <a:xfrm>
            <a:off x="274300" y="671050"/>
            <a:ext cx="1641300" cy="891599"/>
          </a:xfrm>
          <a:prstGeom prst="rect">
            <a:avLst/>
          </a:prstGeom>
          <a:noFill/>
          <a:ln>
            <a:noFill/>
          </a:ln>
        </p:spPr>
        <p:txBody>
          <a:bodyPr lIns="91425" tIns="91425" rIns="91425" bIns="91425" anchor="t" anchorCtr="0"/>
          <a:lstStyle/>
          <a:p>
            <a:pPr lvl="0" rtl="0">
              <a:buNone/>
            </a:pPr>
            <a:r>
              <a:rPr sz="2400"/>
              <a:t>Digital Outputs</a:t>
            </a:r>
          </a:p>
        </p:txBody>
      </p:sp>
      <p:sp>
        <p:nvSpPr>
          <p:cNvPr id="198" name="Shape 198"/>
          <p:cNvSpPr/>
          <p:nvPr/>
        </p:nvSpPr>
        <p:spPr>
          <a:xfrm>
            <a:off x="7625275" y="671050"/>
            <a:ext cx="1402500" cy="891599"/>
          </a:xfrm>
          <a:prstGeom prst="rect">
            <a:avLst/>
          </a:prstGeom>
          <a:noFill/>
          <a:ln>
            <a:noFill/>
          </a:ln>
        </p:spPr>
        <p:txBody>
          <a:bodyPr lIns="91425" tIns="91425" rIns="91425" bIns="91425" anchor="t" anchorCtr="0"/>
          <a:lstStyle/>
          <a:p>
            <a:pPr lvl="0" rtl="0">
              <a:buNone/>
            </a:pPr>
            <a:r>
              <a:rPr sz="2400"/>
              <a:t>Analog Inputs</a:t>
            </a:r>
          </a:p>
        </p:txBody>
      </p:sp>
      <p:sp>
        <p:nvSpPr>
          <p:cNvPr id="199" name="Shape 199"/>
          <p:cNvSpPr/>
          <p:nvPr/>
        </p:nvSpPr>
        <p:spPr>
          <a:xfrm>
            <a:off x="7625275" y="4298400"/>
            <a:ext cx="1402500" cy="891599"/>
          </a:xfrm>
          <a:prstGeom prst="rect">
            <a:avLst/>
          </a:prstGeom>
          <a:noFill/>
          <a:ln>
            <a:noFill/>
          </a:ln>
        </p:spPr>
        <p:txBody>
          <a:bodyPr lIns="91425" tIns="91425" rIns="91425" bIns="91425" anchor="t" anchorCtr="0"/>
          <a:lstStyle/>
          <a:p>
            <a:pPr lvl="0" rtl="0">
              <a:buNone/>
            </a:pPr>
            <a:r>
              <a:rPr sz="2400"/>
              <a:t>Analog Outputs</a:t>
            </a:r>
          </a:p>
        </p:txBody>
      </p:sp>
      <p:sp>
        <p:nvSpPr>
          <p:cNvPr id="191" name="Shape 191"/>
          <p:cNvSpPr/>
          <p:nvPr/>
        </p:nvSpPr>
        <p:spPr>
          <a:xfrm>
            <a:off x="4229717" y="515909"/>
            <a:ext cx="570900" cy="1185000"/>
          </a:xfrm>
          <a:prstGeom prst="rect">
            <a:avLst/>
          </a:prstGeom>
          <a:solidFill>
            <a:schemeClr val="lt2"/>
          </a:solidFill>
          <a:ln w="19050" cap="flat">
            <a:solidFill>
              <a:srgbClr val="FB4C2F"/>
            </a:solidFill>
            <a:prstDash val="solid"/>
            <a:round/>
            <a:headEnd type="none" w="sm" len="sm"/>
            <a:tailEnd type="none" w="sm" len="sm"/>
          </a:ln>
        </p:spPr>
        <p:txBody>
          <a:bodyPr lIns="91425" tIns="91425" rIns="91425" bIns="91425" anchor="ctr" anchorCtr="0"/>
          <a:lstStyle/>
          <a:p>
            <a:pPr lvl="0" algn="ctr" rtl="0">
              <a:buNone/>
            </a:pPr>
            <a:r>
              <a:rPr sz="2400"/>
              <a:t>A</a:t>
            </a:r>
            <a:br>
              <a:rPr sz="2400"/>
            </a:br>
            <a:r>
              <a:rPr sz="2400"/>
              <a:t>D</a:t>
            </a:r>
            <a:br>
              <a:rPr sz="2400"/>
            </a:br>
            <a:r>
              <a:rPr sz="2400"/>
              <a:t>C</a:t>
            </a:r>
          </a:p>
        </p:txBody>
      </p:sp>
      <p:cxnSp>
        <p:nvCxnSpPr>
          <p:cNvPr id="200" name="Shape 200"/>
          <p:cNvCxnSpPr>
            <a:stCxn id="191" idx="1"/>
            <a:endCxn id="187" idx="3"/>
          </p:cNvCxnSpPr>
          <p:nvPr/>
        </p:nvCxnSpPr>
        <p:spPr>
          <a:xfrm flipH="1">
            <a:off x="3421667" y="1108409"/>
            <a:ext cx="808049" cy="8440"/>
          </a:xfrm>
          <a:prstGeom prst="straightConnector1">
            <a:avLst/>
          </a:prstGeom>
          <a:noFill/>
          <a:ln w="19050" cap="flat">
            <a:solidFill>
              <a:srgbClr val="FB4C2F"/>
            </a:solidFill>
            <a:prstDash val="solid"/>
            <a:round/>
            <a:headEnd type="none" w="med" len="med"/>
            <a:tailEnd type="triangle" w="med" len="med"/>
          </a:ln>
        </p:spPr>
      </p:cxnSp>
      <p:sp>
        <p:nvSpPr>
          <p:cNvPr id="189" name="Shape 189"/>
          <p:cNvSpPr/>
          <p:nvPr/>
        </p:nvSpPr>
        <p:spPr>
          <a:xfrm>
            <a:off x="4229717" y="4146000"/>
            <a:ext cx="570900" cy="1185000"/>
          </a:xfrm>
          <a:prstGeom prst="rect">
            <a:avLst/>
          </a:prstGeom>
          <a:solidFill>
            <a:schemeClr val="lt2"/>
          </a:solidFill>
          <a:ln w="19050" cap="flat">
            <a:solidFill>
              <a:srgbClr val="FB4C2F"/>
            </a:solidFill>
            <a:prstDash val="solid"/>
            <a:round/>
            <a:headEnd type="none" w="sm" len="sm"/>
            <a:tailEnd type="none" w="sm" len="sm"/>
          </a:ln>
        </p:spPr>
        <p:txBody>
          <a:bodyPr lIns="91425" tIns="91425" rIns="91425" bIns="91425" anchor="ctr" anchorCtr="0"/>
          <a:lstStyle/>
          <a:p>
            <a:pPr lvl="0" algn="ctr" rtl="0">
              <a:buNone/>
            </a:pPr>
            <a:r>
              <a:rPr sz="2400"/>
              <a:t>D</a:t>
            </a:r>
            <a:br>
              <a:rPr sz="2400"/>
            </a:br>
            <a:r>
              <a:rPr sz="2400"/>
              <a:t>A</a:t>
            </a:r>
            <a:br>
              <a:rPr sz="2400"/>
            </a:br>
            <a:r>
              <a:rPr sz="2400"/>
              <a:t>C</a:t>
            </a:r>
          </a:p>
        </p:txBody>
      </p:sp>
      <p:cxnSp>
        <p:nvCxnSpPr>
          <p:cNvPr id="201" name="Shape 201"/>
          <p:cNvCxnSpPr>
            <a:stCxn id="189" idx="3"/>
            <a:endCxn id="185" idx="1"/>
          </p:cNvCxnSpPr>
          <p:nvPr/>
        </p:nvCxnSpPr>
        <p:spPr>
          <a:xfrm>
            <a:off x="4800617" y="4738500"/>
            <a:ext cx="822384" cy="5699"/>
          </a:xfrm>
          <a:prstGeom prst="straightConnector1">
            <a:avLst/>
          </a:prstGeom>
          <a:noFill/>
          <a:ln w="19050" cap="flat">
            <a:solidFill>
              <a:schemeClr val="dk2"/>
            </a:solidFill>
            <a:prstDash val="solid"/>
            <a:round/>
            <a:headEnd type="none" w="med" len="med"/>
            <a:tailEnd type="triangle" w="med" len="med"/>
          </a:ln>
        </p:spPr>
      </p:cxnSp>
      <p:cxnSp>
        <p:nvCxnSpPr>
          <p:cNvPr id="202" name="Shape 202"/>
          <p:cNvCxnSpPr>
            <a:stCxn id="203" idx="0"/>
            <a:endCxn id="186" idx="2"/>
          </p:cNvCxnSpPr>
          <p:nvPr/>
        </p:nvCxnSpPr>
        <p:spPr>
          <a:xfrm rot="10800000" flipH="1">
            <a:off x="6434352" y="1581699"/>
            <a:ext cx="0" cy="935725"/>
          </a:xfrm>
          <a:prstGeom prst="straightConnector1">
            <a:avLst/>
          </a:prstGeom>
          <a:noFill/>
          <a:ln w="19050" cap="flat">
            <a:solidFill>
              <a:schemeClr val="dk2"/>
            </a:solidFill>
            <a:prstDash val="solid"/>
            <a:round/>
            <a:headEnd type="none" w="med" len="med"/>
            <a:tailEnd type="triangle" w="med" len="med"/>
          </a:ln>
        </p:spPr>
      </p:cxnSp>
      <p:sp>
        <p:nvSpPr>
          <p:cNvPr id="203" name="Shape 203"/>
          <p:cNvSpPr/>
          <p:nvPr/>
        </p:nvSpPr>
        <p:spPr>
          <a:xfrm>
            <a:off x="5608002" y="2517425"/>
            <a:ext cx="1652699" cy="826200"/>
          </a:xfrm>
          <a:prstGeom prst="rect">
            <a:avLst/>
          </a:prstGeom>
          <a:noFill/>
          <a:ln>
            <a:noFill/>
          </a:ln>
        </p:spPr>
        <p:txBody>
          <a:bodyPr lIns="91425" tIns="91425" rIns="91425" bIns="91425" anchor="t" anchorCtr="0"/>
          <a:lstStyle/>
          <a:p>
            <a:pPr lvl="0" algn="ctr" rtl="0">
              <a:buNone/>
            </a:pPr>
            <a:r>
              <a:rPr sz="2400"/>
              <a:t>Analog </a:t>
            </a:r>
            <a:br>
              <a:rPr sz="2400"/>
            </a:br>
            <a:r>
              <a:rPr sz="2400"/>
              <a:t>Loopback</a:t>
            </a:r>
          </a:p>
        </p:txBody>
      </p:sp>
      <p:cxnSp>
        <p:nvCxnSpPr>
          <p:cNvPr id="204" name="Shape 204"/>
          <p:cNvCxnSpPr>
            <a:stCxn id="185" idx="0"/>
            <a:endCxn id="203" idx="2"/>
          </p:cNvCxnSpPr>
          <p:nvPr/>
        </p:nvCxnSpPr>
        <p:spPr>
          <a:xfrm rot="10800000">
            <a:off x="6434352" y="3343625"/>
            <a:ext cx="0" cy="935724"/>
          </a:xfrm>
          <a:prstGeom prst="straightConnector1">
            <a:avLst/>
          </a:prstGeom>
          <a:noFill/>
          <a:ln w="19050" cap="flat">
            <a:solidFill>
              <a:schemeClr val="dk2"/>
            </a:solidFill>
            <a:prstDash val="solid"/>
            <a:round/>
            <a:headEnd type="none" w="med" len="med"/>
            <a:tailEnd type="none" w="med" len="med"/>
          </a:ln>
        </p:spPr>
      </p:cxnSp>
      <p:cxnSp>
        <p:nvCxnSpPr>
          <p:cNvPr id="205" name="Shape 205"/>
          <p:cNvCxnSpPr>
            <a:stCxn id="206" idx="0"/>
            <a:endCxn id="187" idx="2"/>
          </p:cNvCxnSpPr>
          <p:nvPr/>
        </p:nvCxnSpPr>
        <p:spPr>
          <a:xfrm rot="10800000" flipH="1">
            <a:off x="2610167" y="1581699"/>
            <a:ext cx="0" cy="935725"/>
          </a:xfrm>
          <a:prstGeom prst="straightConnector1">
            <a:avLst/>
          </a:prstGeom>
          <a:noFill/>
          <a:ln w="19050" cap="flat">
            <a:solidFill>
              <a:schemeClr val="dk2"/>
            </a:solidFill>
            <a:prstDash val="solid"/>
            <a:round/>
            <a:headEnd type="none" w="med" len="med"/>
            <a:tailEnd type="triangle" w="med" len="med"/>
          </a:ln>
        </p:spPr>
      </p:cxnSp>
      <p:sp>
        <p:nvSpPr>
          <p:cNvPr id="206" name="Shape 206"/>
          <p:cNvSpPr/>
          <p:nvPr/>
        </p:nvSpPr>
        <p:spPr>
          <a:xfrm>
            <a:off x="1783817" y="2517425"/>
            <a:ext cx="1652699" cy="826200"/>
          </a:xfrm>
          <a:prstGeom prst="rect">
            <a:avLst/>
          </a:prstGeom>
          <a:noFill/>
          <a:ln>
            <a:noFill/>
          </a:ln>
        </p:spPr>
        <p:txBody>
          <a:bodyPr lIns="91425" tIns="91425" rIns="91425" bIns="91425" anchor="t" anchorCtr="0"/>
          <a:lstStyle/>
          <a:p>
            <a:pPr lvl="0" algn="ctr" rtl="0">
              <a:buNone/>
            </a:pPr>
            <a:r>
              <a:rPr sz="2400"/>
              <a:t>Digital </a:t>
            </a:r>
            <a:br>
              <a:rPr sz="2400"/>
            </a:br>
            <a:r>
              <a:rPr sz="2400"/>
              <a:t>Loopback</a:t>
            </a:r>
          </a:p>
        </p:txBody>
      </p:sp>
      <p:cxnSp>
        <p:nvCxnSpPr>
          <p:cNvPr id="207" name="Shape 207"/>
          <p:cNvCxnSpPr>
            <a:stCxn id="184" idx="0"/>
            <a:endCxn id="206" idx="2"/>
          </p:cNvCxnSpPr>
          <p:nvPr/>
        </p:nvCxnSpPr>
        <p:spPr>
          <a:xfrm rot="10800000">
            <a:off x="2610167" y="3343625"/>
            <a:ext cx="0" cy="935724"/>
          </a:xfrm>
          <a:prstGeom prst="straightConnector1">
            <a:avLst/>
          </a:prstGeom>
          <a:noFill/>
          <a:ln w="19050" cap="flat">
            <a:solidFill>
              <a:schemeClr val="dk2"/>
            </a:solidFill>
            <a:prstDash val="solid"/>
            <a:round/>
            <a:headEnd type="none" w="med" len="med"/>
            <a:tailEnd type="none" w="med" len="med"/>
          </a:ln>
        </p:spPr>
      </p:cxnSp>
      <p:cxnSp>
        <p:nvCxnSpPr>
          <p:cNvPr id="208" name="Shape 208"/>
          <p:cNvCxnSpPr>
            <a:stCxn id="209" idx="0"/>
            <a:endCxn id="191" idx="2"/>
          </p:cNvCxnSpPr>
          <p:nvPr/>
        </p:nvCxnSpPr>
        <p:spPr>
          <a:xfrm rot="10800000" flipH="1">
            <a:off x="4515167" y="1700909"/>
            <a:ext cx="0" cy="809445"/>
          </a:xfrm>
          <a:prstGeom prst="straightConnector1">
            <a:avLst/>
          </a:prstGeom>
          <a:noFill/>
          <a:ln w="19050" cap="flat">
            <a:solidFill>
              <a:srgbClr val="FB4C2F"/>
            </a:solidFill>
            <a:prstDash val="solid"/>
            <a:round/>
            <a:headEnd type="none" w="med" len="med"/>
            <a:tailEnd type="triangle" w="med" len="med"/>
          </a:ln>
        </p:spPr>
      </p:cxnSp>
      <p:sp>
        <p:nvSpPr>
          <p:cNvPr id="209" name="Shape 209"/>
          <p:cNvSpPr/>
          <p:nvPr/>
        </p:nvSpPr>
        <p:spPr>
          <a:xfrm>
            <a:off x="3688817" y="2510354"/>
            <a:ext cx="1652699" cy="826200"/>
          </a:xfrm>
          <a:prstGeom prst="rect">
            <a:avLst/>
          </a:prstGeom>
          <a:solidFill>
            <a:srgbClr val="FB4C2F"/>
          </a:solidFill>
          <a:ln w="9525" cap="flat">
            <a:solidFill>
              <a:srgbClr val="FB4C2F"/>
            </a:solidFill>
            <a:prstDash val="solid"/>
            <a:round/>
            <a:headEnd type="none" w="sm" len="sm"/>
            <a:tailEnd type="none" w="sm" len="sm"/>
          </a:ln>
        </p:spPr>
        <p:txBody>
          <a:bodyPr lIns="91425" tIns="91425" rIns="91425" bIns="91425" anchor="t" anchorCtr="0"/>
          <a:lstStyle/>
          <a:p>
            <a:pPr lvl="0" algn="ctr" rtl="0">
              <a:buNone/>
            </a:pPr>
            <a:r>
              <a:rPr sz="2400"/>
              <a:t>Analog Bypass</a:t>
            </a:r>
          </a:p>
        </p:txBody>
      </p:sp>
      <p:cxnSp>
        <p:nvCxnSpPr>
          <p:cNvPr id="210" name="Shape 210"/>
          <p:cNvCxnSpPr>
            <a:stCxn id="189" idx="0"/>
            <a:endCxn id="209" idx="2"/>
          </p:cNvCxnSpPr>
          <p:nvPr/>
        </p:nvCxnSpPr>
        <p:spPr>
          <a:xfrm rot="10800000">
            <a:off x="4515167" y="3336554"/>
            <a:ext cx="0" cy="809445"/>
          </a:xfrm>
          <a:prstGeom prst="straightConnector1">
            <a:avLst/>
          </a:prstGeom>
          <a:noFill/>
          <a:ln w="19050" cap="flat">
            <a:solidFill>
              <a:srgbClr val="FB4C2F"/>
            </a:solidFill>
            <a:prstDash val="solid"/>
            <a:round/>
            <a:headEnd type="none" w="med" len="med"/>
            <a:tailEnd type="none" w="med" len="med"/>
          </a:ln>
        </p:spPr>
      </p:cxnSp>
    </p:spTree>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Shape 215"/>
          <p:cNvSpPr>
            <a:spLocks noGrp="1"/>
          </p:cNvSpPr>
          <p:nvPr>
            <p:ph type="body"/>
          </p:nvPr>
        </p:nvSpPr>
        <p:spPr>
          <a:xfrm>
            <a:off x="274300" y="6035025"/>
            <a:ext cx="8595299" cy="548699"/>
          </a:xfrm>
          <a:prstGeom prst="rect">
            <a:avLst/>
          </a:prstGeom>
          <a:noFill/>
          <a:ln>
            <a:noFill/>
          </a:ln>
        </p:spPr>
        <p:txBody>
          <a:bodyPr lIns="91425" tIns="91425" rIns="91425" bIns="91425" anchor="ctr" anchorCtr="0"/>
          <a:lstStyle/>
          <a:p>
            <a:pPr lvl="0">
              <a:buNone/>
            </a:pPr>
            <a:r>
              <a:rPr/>
              <a:t>Testing via the Analog Path</a:t>
            </a:r>
          </a:p>
        </p:txBody>
      </p:sp>
      <p:sp>
        <p:nvSpPr>
          <p:cNvPr id="216" name="Shape 216"/>
          <p:cNvSpPr/>
          <p:nvPr/>
        </p:nvSpPr>
        <p:spPr>
          <a:xfrm>
            <a:off x="1805567" y="4279350"/>
            <a:ext cx="1609200" cy="929699"/>
          </a:xfrm>
          <a:prstGeom prst="rect">
            <a:avLst/>
          </a:prstGeom>
          <a:solidFill>
            <a:schemeClr val="lt2"/>
          </a:solidFill>
          <a:ln w="19050" cap="flat">
            <a:solidFill>
              <a:srgbClr val="FB4C2F"/>
            </a:solidFill>
            <a:prstDash val="solid"/>
            <a:round/>
            <a:headEnd type="none" w="sm" len="sm"/>
            <a:tailEnd type="none" w="sm" len="sm"/>
          </a:ln>
        </p:spPr>
        <p:txBody>
          <a:bodyPr lIns="91425" tIns="91425" rIns="91425" bIns="91425" anchor="ctr" anchorCtr="0"/>
          <a:lstStyle/>
          <a:p>
            <a:pPr lvl="0" algn="ctr" rtl="0">
              <a:buNone/>
            </a:pPr>
            <a:r>
              <a:rPr sz="2400" b="1"/>
              <a:t>Digital</a:t>
            </a:r>
            <a:br>
              <a:rPr sz="2400" b="1"/>
            </a:br>
            <a:r>
              <a:rPr sz="2400" b="1"/>
              <a:t>System</a:t>
            </a:r>
          </a:p>
        </p:txBody>
      </p:sp>
      <p:sp>
        <p:nvSpPr>
          <p:cNvPr id="217" name="Shape 217"/>
          <p:cNvSpPr/>
          <p:nvPr/>
        </p:nvSpPr>
        <p:spPr>
          <a:xfrm>
            <a:off x="5623002" y="4279350"/>
            <a:ext cx="1622699" cy="929699"/>
          </a:xfrm>
          <a:prstGeom prst="rect">
            <a:avLst/>
          </a:prstGeom>
          <a:solidFill>
            <a:schemeClr val="lt2"/>
          </a:solidFill>
          <a:ln w="19050" cap="flat">
            <a:solidFill>
              <a:srgbClr val="FB4C2F"/>
            </a:solidFill>
            <a:prstDash val="solid"/>
            <a:round/>
            <a:headEnd type="none" w="sm" len="sm"/>
            <a:tailEnd type="none" w="sm" len="sm"/>
          </a:ln>
        </p:spPr>
        <p:txBody>
          <a:bodyPr lIns="91425" tIns="91425" rIns="91425" bIns="91425" anchor="ctr" anchorCtr="0"/>
          <a:lstStyle/>
          <a:p>
            <a:pPr lvl="0" algn="ctr" rtl="0">
              <a:buNone/>
            </a:pPr>
            <a:r>
              <a:rPr sz="2400" b="1"/>
              <a:t>Analog</a:t>
            </a:r>
            <a:br>
              <a:rPr sz="2400" b="1"/>
            </a:br>
            <a:r>
              <a:rPr sz="2400" b="1"/>
              <a:t>System</a:t>
            </a:r>
          </a:p>
        </p:txBody>
      </p:sp>
      <p:sp>
        <p:nvSpPr>
          <p:cNvPr id="218" name="Shape 218"/>
          <p:cNvSpPr/>
          <p:nvPr/>
        </p:nvSpPr>
        <p:spPr>
          <a:xfrm>
            <a:off x="5639202" y="652000"/>
            <a:ext cx="1590299" cy="929699"/>
          </a:xfrm>
          <a:prstGeom prst="rect">
            <a:avLst/>
          </a:prstGeom>
          <a:solidFill>
            <a:schemeClr val="lt2"/>
          </a:solidFill>
          <a:ln w="19050" cap="flat">
            <a:solidFill>
              <a:srgbClr val="FB4C2F"/>
            </a:solidFill>
            <a:prstDash val="solid"/>
            <a:round/>
            <a:headEnd type="none" w="sm" len="sm"/>
            <a:tailEnd type="none" w="sm" len="sm"/>
          </a:ln>
        </p:spPr>
        <p:txBody>
          <a:bodyPr lIns="91425" tIns="91425" rIns="91425" bIns="91425" anchor="ctr" anchorCtr="0"/>
          <a:lstStyle/>
          <a:p>
            <a:pPr lvl="0" algn="ctr" rtl="0">
              <a:buNone/>
            </a:pPr>
            <a:r>
              <a:rPr sz="2400" b="1"/>
              <a:t>Analog</a:t>
            </a:r>
            <a:br>
              <a:rPr sz="2400" b="1"/>
            </a:br>
            <a:r>
              <a:rPr sz="2400" b="1"/>
              <a:t>System</a:t>
            </a:r>
          </a:p>
        </p:txBody>
      </p:sp>
      <p:sp>
        <p:nvSpPr>
          <p:cNvPr id="219" name="Shape 219"/>
          <p:cNvSpPr/>
          <p:nvPr/>
        </p:nvSpPr>
        <p:spPr>
          <a:xfrm>
            <a:off x="1798667" y="652000"/>
            <a:ext cx="1623000" cy="929699"/>
          </a:xfrm>
          <a:prstGeom prst="rect">
            <a:avLst/>
          </a:prstGeom>
          <a:solidFill>
            <a:schemeClr val="lt2"/>
          </a:solidFill>
          <a:ln w="19050" cap="flat">
            <a:solidFill>
              <a:srgbClr val="FB4C2F"/>
            </a:solidFill>
            <a:prstDash val="solid"/>
            <a:round/>
            <a:headEnd type="none" w="sm" len="sm"/>
            <a:tailEnd type="none" w="sm" len="sm"/>
          </a:ln>
        </p:spPr>
        <p:txBody>
          <a:bodyPr lIns="91425" tIns="91425" rIns="91425" bIns="91425" anchor="ctr" anchorCtr="0"/>
          <a:lstStyle/>
          <a:p>
            <a:pPr lvl="0" algn="ctr" rtl="0">
              <a:buNone/>
            </a:pPr>
            <a:r>
              <a:rPr sz="2400" b="1"/>
              <a:t>Digital</a:t>
            </a:r>
            <a:br>
              <a:rPr sz="2400" b="1"/>
            </a:br>
            <a:r>
              <a:rPr sz="2400" b="1"/>
              <a:t>System</a:t>
            </a:r>
          </a:p>
        </p:txBody>
      </p:sp>
      <p:cxnSp>
        <p:nvCxnSpPr>
          <p:cNvPr id="220" name="Shape 220"/>
          <p:cNvCxnSpPr>
            <a:stCxn id="216" idx="3"/>
            <a:endCxn id="221" idx="1"/>
          </p:cNvCxnSpPr>
          <p:nvPr/>
        </p:nvCxnSpPr>
        <p:spPr>
          <a:xfrm rot="10800000" flipH="1">
            <a:off x="3414768" y="4738500"/>
            <a:ext cx="814949" cy="5699"/>
          </a:xfrm>
          <a:prstGeom prst="straightConnector1">
            <a:avLst/>
          </a:prstGeom>
          <a:noFill/>
          <a:ln w="19050" cap="flat">
            <a:solidFill>
              <a:srgbClr val="FB4C2F"/>
            </a:solidFill>
            <a:prstDash val="solid"/>
            <a:round/>
            <a:headEnd type="none" w="med" len="med"/>
            <a:tailEnd type="triangle" w="med" len="med"/>
          </a:ln>
        </p:spPr>
      </p:cxnSp>
      <p:cxnSp>
        <p:nvCxnSpPr>
          <p:cNvPr id="222" name="Shape 222"/>
          <p:cNvCxnSpPr>
            <a:stCxn id="218" idx="1"/>
            <a:endCxn id="223" idx="3"/>
          </p:cNvCxnSpPr>
          <p:nvPr/>
        </p:nvCxnSpPr>
        <p:spPr>
          <a:xfrm rot="10800000">
            <a:off x="4800617" y="1108409"/>
            <a:ext cx="838584" cy="8440"/>
          </a:xfrm>
          <a:prstGeom prst="straightConnector1">
            <a:avLst/>
          </a:prstGeom>
          <a:noFill/>
          <a:ln w="19050" cap="flat">
            <a:solidFill>
              <a:srgbClr val="FB4C2F"/>
            </a:solidFill>
            <a:prstDash val="solid"/>
            <a:round/>
            <a:headEnd type="none" w="med" len="med"/>
            <a:tailEnd type="triangle" w="med" len="med"/>
          </a:ln>
        </p:spPr>
      </p:cxnSp>
      <p:cxnSp>
        <p:nvCxnSpPr>
          <p:cNvPr id="224" name="Shape 224"/>
          <p:cNvCxnSpPr>
            <a:stCxn id="219" idx="1"/>
          </p:cNvCxnSpPr>
          <p:nvPr/>
        </p:nvCxnSpPr>
        <p:spPr>
          <a:xfrm rot="10800000">
            <a:off x="1064867" y="1116849"/>
            <a:ext cx="733799" cy="0"/>
          </a:xfrm>
          <a:prstGeom prst="straightConnector1">
            <a:avLst/>
          </a:prstGeom>
          <a:noFill/>
          <a:ln w="19050" cap="flat">
            <a:solidFill>
              <a:srgbClr val="FB4C2F"/>
            </a:solidFill>
            <a:prstDash val="solid"/>
            <a:round/>
            <a:headEnd type="none" w="med" len="med"/>
            <a:tailEnd type="stealth" w="med" len="med"/>
          </a:ln>
        </p:spPr>
      </p:cxnSp>
      <p:cxnSp>
        <p:nvCxnSpPr>
          <p:cNvPr id="225" name="Shape 225"/>
          <p:cNvCxnSpPr>
            <a:stCxn id="216" idx="1"/>
          </p:cNvCxnSpPr>
          <p:nvPr/>
        </p:nvCxnSpPr>
        <p:spPr>
          <a:xfrm rot="10800000">
            <a:off x="1041167" y="4744199"/>
            <a:ext cx="764399" cy="0"/>
          </a:xfrm>
          <a:prstGeom prst="straightConnector1">
            <a:avLst/>
          </a:prstGeom>
          <a:noFill/>
          <a:ln w="19050" cap="flat">
            <a:solidFill>
              <a:srgbClr val="FB4C2F"/>
            </a:solidFill>
            <a:prstDash val="solid"/>
            <a:round/>
            <a:headEnd type="stealth" w="med" len="med"/>
            <a:tailEnd type="none" w="med" len="med"/>
          </a:ln>
        </p:spPr>
      </p:cxnSp>
      <p:cxnSp>
        <p:nvCxnSpPr>
          <p:cNvPr id="226" name="Shape 226"/>
          <p:cNvCxnSpPr/>
          <p:nvPr/>
        </p:nvCxnSpPr>
        <p:spPr>
          <a:xfrm rot="10800000">
            <a:off x="7244275" y="1116850"/>
            <a:ext cx="733799" cy="0"/>
          </a:xfrm>
          <a:prstGeom prst="straightConnector1">
            <a:avLst/>
          </a:prstGeom>
          <a:noFill/>
          <a:ln w="19050" cap="flat">
            <a:solidFill>
              <a:schemeClr val="dk2"/>
            </a:solidFill>
            <a:prstDash val="solid"/>
            <a:round/>
            <a:headEnd type="none" w="med" len="med"/>
            <a:tailEnd type="stealth" w="med" len="med"/>
          </a:ln>
        </p:spPr>
      </p:cxnSp>
      <p:cxnSp>
        <p:nvCxnSpPr>
          <p:cNvPr id="227" name="Shape 227"/>
          <p:cNvCxnSpPr/>
          <p:nvPr/>
        </p:nvCxnSpPr>
        <p:spPr>
          <a:xfrm rot="10800000">
            <a:off x="7244275" y="4744200"/>
            <a:ext cx="733799" cy="0"/>
          </a:xfrm>
          <a:prstGeom prst="straightConnector1">
            <a:avLst/>
          </a:prstGeom>
          <a:noFill/>
          <a:ln w="19050" cap="flat">
            <a:solidFill>
              <a:schemeClr val="dk2"/>
            </a:solidFill>
            <a:prstDash val="solid"/>
            <a:round/>
            <a:headEnd type="stealth" w="med" len="med"/>
            <a:tailEnd type="none" w="med" len="med"/>
          </a:ln>
        </p:spPr>
      </p:cxnSp>
      <p:sp>
        <p:nvSpPr>
          <p:cNvPr id="228" name="Shape 228"/>
          <p:cNvSpPr/>
          <p:nvPr/>
        </p:nvSpPr>
        <p:spPr>
          <a:xfrm>
            <a:off x="274300" y="4251150"/>
            <a:ext cx="1064999" cy="891599"/>
          </a:xfrm>
          <a:prstGeom prst="rect">
            <a:avLst/>
          </a:prstGeom>
          <a:noFill/>
          <a:ln>
            <a:noFill/>
          </a:ln>
        </p:spPr>
        <p:txBody>
          <a:bodyPr lIns="91425" tIns="91425" rIns="91425" bIns="91425" anchor="t" anchorCtr="0"/>
          <a:lstStyle/>
          <a:p>
            <a:pPr lvl="0" rtl="0">
              <a:buNone/>
            </a:pPr>
            <a:r>
              <a:rPr sz="2400"/>
              <a:t>Digital Inputs</a:t>
            </a:r>
          </a:p>
        </p:txBody>
      </p:sp>
      <p:sp>
        <p:nvSpPr>
          <p:cNvPr id="229" name="Shape 229"/>
          <p:cNvSpPr/>
          <p:nvPr/>
        </p:nvSpPr>
        <p:spPr>
          <a:xfrm>
            <a:off x="274300" y="671050"/>
            <a:ext cx="1538100" cy="891599"/>
          </a:xfrm>
          <a:prstGeom prst="rect">
            <a:avLst/>
          </a:prstGeom>
          <a:noFill/>
          <a:ln>
            <a:noFill/>
          </a:ln>
        </p:spPr>
        <p:txBody>
          <a:bodyPr lIns="91425" tIns="91425" rIns="91425" bIns="91425" anchor="t" anchorCtr="0"/>
          <a:lstStyle/>
          <a:p>
            <a:pPr lvl="0" rtl="0">
              <a:buNone/>
            </a:pPr>
            <a:r>
              <a:rPr sz="2400"/>
              <a:t>Digital Outputs</a:t>
            </a:r>
          </a:p>
        </p:txBody>
      </p:sp>
      <p:sp>
        <p:nvSpPr>
          <p:cNvPr id="230" name="Shape 230"/>
          <p:cNvSpPr/>
          <p:nvPr/>
        </p:nvSpPr>
        <p:spPr>
          <a:xfrm>
            <a:off x="7625275" y="671050"/>
            <a:ext cx="1402500" cy="891599"/>
          </a:xfrm>
          <a:prstGeom prst="rect">
            <a:avLst/>
          </a:prstGeom>
          <a:noFill/>
          <a:ln>
            <a:noFill/>
          </a:ln>
        </p:spPr>
        <p:txBody>
          <a:bodyPr lIns="91425" tIns="91425" rIns="91425" bIns="91425" anchor="t" anchorCtr="0"/>
          <a:lstStyle/>
          <a:p>
            <a:pPr lvl="0" rtl="0">
              <a:buNone/>
            </a:pPr>
            <a:r>
              <a:rPr sz="2400"/>
              <a:t>Analog Inputs</a:t>
            </a:r>
          </a:p>
        </p:txBody>
      </p:sp>
      <p:sp>
        <p:nvSpPr>
          <p:cNvPr id="231" name="Shape 231"/>
          <p:cNvSpPr/>
          <p:nvPr/>
        </p:nvSpPr>
        <p:spPr>
          <a:xfrm>
            <a:off x="7625275" y="4298400"/>
            <a:ext cx="1402500" cy="891599"/>
          </a:xfrm>
          <a:prstGeom prst="rect">
            <a:avLst/>
          </a:prstGeom>
          <a:noFill/>
          <a:ln>
            <a:noFill/>
          </a:ln>
        </p:spPr>
        <p:txBody>
          <a:bodyPr lIns="91425" tIns="91425" rIns="91425" bIns="91425" anchor="t" anchorCtr="0"/>
          <a:lstStyle/>
          <a:p>
            <a:pPr lvl="0" rtl="0">
              <a:buNone/>
            </a:pPr>
            <a:r>
              <a:rPr sz="2400"/>
              <a:t>Analog Outputs</a:t>
            </a:r>
          </a:p>
        </p:txBody>
      </p:sp>
      <p:sp>
        <p:nvSpPr>
          <p:cNvPr id="223" name="Shape 223"/>
          <p:cNvSpPr/>
          <p:nvPr/>
        </p:nvSpPr>
        <p:spPr>
          <a:xfrm>
            <a:off x="4229717" y="515909"/>
            <a:ext cx="570900" cy="1185000"/>
          </a:xfrm>
          <a:prstGeom prst="rect">
            <a:avLst/>
          </a:prstGeom>
          <a:solidFill>
            <a:schemeClr val="lt2"/>
          </a:solidFill>
          <a:ln w="19050" cap="flat">
            <a:solidFill>
              <a:srgbClr val="FB4C2F"/>
            </a:solidFill>
            <a:prstDash val="solid"/>
            <a:round/>
            <a:headEnd type="none" w="sm" len="sm"/>
            <a:tailEnd type="none" w="sm" len="sm"/>
          </a:ln>
        </p:spPr>
        <p:txBody>
          <a:bodyPr lIns="91425" tIns="91425" rIns="91425" bIns="91425" anchor="ctr" anchorCtr="0"/>
          <a:lstStyle/>
          <a:p>
            <a:pPr lvl="0" algn="ctr" rtl="0">
              <a:buNone/>
            </a:pPr>
            <a:r>
              <a:rPr sz="2400"/>
              <a:t>A</a:t>
            </a:r>
            <a:br>
              <a:rPr sz="2400"/>
            </a:br>
            <a:r>
              <a:rPr sz="2400"/>
              <a:t>D</a:t>
            </a:r>
            <a:br>
              <a:rPr sz="2400"/>
            </a:br>
            <a:r>
              <a:rPr sz="2400"/>
              <a:t>C</a:t>
            </a:r>
          </a:p>
        </p:txBody>
      </p:sp>
      <p:cxnSp>
        <p:nvCxnSpPr>
          <p:cNvPr id="232" name="Shape 232"/>
          <p:cNvCxnSpPr>
            <a:stCxn id="223" idx="1"/>
            <a:endCxn id="219" idx="3"/>
          </p:cNvCxnSpPr>
          <p:nvPr/>
        </p:nvCxnSpPr>
        <p:spPr>
          <a:xfrm flipH="1">
            <a:off x="3421667" y="1108409"/>
            <a:ext cx="808049" cy="8440"/>
          </a:xfrm>
          <a:prstGeom prst="straightConnector1">
            <a:avLst/>
          </a:prstGeom>
          <a:noFill/>
          <a:ln w="19050" cap="flat">
            <a:solidFill>
              <a:srgbClr val="FB4C2F"/>
            </a:solidFill>
            <a:prstDash val="solid"/>
            <a:round/>
            <a:headEnd type="none" w="med" len="med"/>
            <a:tailEnd type="triangle" w="med" len="med"/>
          </a:ln>
        </p:spPr>
      </p:cxnSp>
      <p:sp>
        <p:nvSpPr>
          <p:cNvPr id="221" name="Shape 221"/>
          <p:cNvSpPr/>
          <p:nvPr/>
        </p:nvSpPr>
        <p:spPr>
          <a:xfrm>
            <a:off x="4229717" y="4146000"/>
            <a:ext cx="570900" cy="1185000"/>
          </a:xfrm>
          <a:prstGeom prst="rect">
            <a:avLst/>
          </a:prstGeom>
          <a:solidFill>
            <a:schemeClr val="lt2"/>
          </a:solidFill>
          <a:ln w="19050" cap="flat">
            <a:solidFill>
              <a:srgbClr val="FB4C2F"/>
            </a:solidFill>
            <a:prstDash val="solid"/>
            <a:round/>
            <a:headEnd type="none" w="sm" len="sm"/>
            <a:tailEnd type="none" w="sm" len="sm"/>
          </a:ln>
        </p:spPr>
        <p:txBody>
          <a:bodyPr lIns="91425" tIns="91425" rIns="91425" bIns="91425" anchor="ctr" anchorCtr="0"/>
          <a:lstStyle/>
          <a:p>
            <a:pPr lvl="0" algn="ctr" rtl="0">
              <a:buNone/>
            </a:pPr>
            <a:r>
              <a:rPr sz="2400"/>
              <a:t>D</a:t>
            </a:r>
            <a:br>
              <a:rPr sz="2400"/>
            </a:br>
            <a:r>
              <a:rPr sz="2400"/>
              <a:t>A</a:t>
            </a:r>
            <a:br>
              <a:rPr sz="2400"/>
            </a:br>
            <a:r>
              <a:rPr sz="2400"/>
              <a:t>C</a:t>
            </a:r>
          </a:p>
        </p:txBody>
      </p:sp>
      <p:cxnSp>
        <p:nvCxnSpPr>
          <p:cNvPr id="233" name="Shape 233"/>
          <p:cNvCxnSpPr>
            <a:stCxn id="221" idx="3"/>
            <a:endCxn id="217" idx="1"/>
          </p:cNvCxnSpPr>
          <p:nvPr/>
        </p:nvCxnSpPr>
        <p:spPr>
          <a:xfrm>
            <a:off x="4800617" y="4738500"/>
            <a:ext cx="822384" cy="5699"/>
          </a:xfrm>
          <a:prstGeom prst="straightConnector1">
            <a:avLst/>
          </a:prstGeom>
          <a:noFill/>
          <a:ln w="19050" cap="flat">
            <a:solidFill>
              <a:srgbClr val="FB4C2F"/>
            </a:solidFill>
            <a:prstDash val="solid"/>
            <a:round/>
            <a:headEnd type="none" w="med" len="med"/>
            <a:tailEnd type="triangle" w="med" len="med"/>
          </a:ln>
        </p:spPr>
      </p:cxnSp>
      <p:cxnSp>
        <p:nvCxnSpPr>
          <p:cNvPr id="234" name="Shape 234"/>
          <p:cNvCxnSpPr>
            <a:stCxn id="235" idx="0"/>
            <a:endCxn id="218" idx="2"/>
          </p:cNvCxnSpPr>
          <p:nvPr/>
        </p:nvCxnSpPr>
        <p:spPr>
          <a:xfrm rot="10800000" flipH="1">
            <a:off x="6434352" y="1581699"/>
            <a:ext cx="0" cy="935725"/>
          </a:xfrm>
          <a:prstGeom prst="straightConnector1">
            <a:avLst/>
          </a:prstGeom>
          <a:noFill/>
          <a:ln w="19050" cap="flat">
            <a:solidFill>
              <a:srgbClr val="FB4C2F"/>
            </a:solidFill>
            <a:prstDash val="solid"/>
            <a:round/>
            <a:headEnd type="none" w="med" len="med"/>
            <a:tailEnd type="triangle" w="med" len="med"/>
          </a:ln>
        </p:spPr>
      </p:cxnSp>
      <p:sp>
        <p:nvSpPr>
          <p:cNvPr id="235" name="Shape 235"/>
          <p:cNvSpPr/>
          <p:nvPr/>
        </p:nvSpPr>
        <p:spPr>
          <a:xfrm>
            <a:off x="5608002" y="2517425"/>
            <a:ext cx="1652699" cy="826200"/>
          </a:xfrm>
          <a:prstGeom prst="rect">
            <a:avLst/>
          </a:prstGeom>
          <a:solidFill>
            <a:srgbClr val="FB4C2F"/>
          </a:solidFill>
          <a:ln w="9525" cap="flat">
            <a:solidFill>
              <a:srgbClr val="FB4C2F"/>
            </a:solidFill>
            <a:prstDash val="solid"/>
            <a:round/>
            <a:headEnd type="none" w="sm" len="sm"/>
            <a:tailEnd type="none" w="sm" len="sm"/>
          </a:ln>
        </p:spPr>
        <p:txBody>
          <a:bodyPr lIns="91425" tIns="91425" rIns="91425" bIns="91425" anchor="t" anchorCtr="0"/>
          <a:lstStyle/>
          <a:p>
            <a:pPr lvl="0" algn="ctr" rtl="0">
              <a:buNone/>
            </a:pPr>
            <a:r>
              <a:rPr sz="2400"/>
              <a:t>Analog </a:t>
            </a:r>
            <a:br>
              <a:rPr sz="2400"/>
            </a:br>
            <a:r>
              <a:rPr sz="2400"/>
              <a:t>Loopback</a:t>
            </a:r>
          </a:p>
        </p:txBody>
      </p:sp>
      <p:cxnSp>
        <p:nvCxnSpPr>
          <p:cNvPr id="236" name="Shape 236"/>
          <p:cNvCxnSpPr>
            <a:stCxn id="217" idx="0"/>
            <a:endCxn id="235" idx="2"/>
          </p:cNvCxnSpPr>
          <p:nvPr/>
        </p:nvCxnSpPr>
        <p:spPr>
          <a:xfrm rot="10800000">
            <a:off x="6434352" y="3343625"/>
            <a:ext cx="0" cy="935724"/>
          </a:xfrm>
          <a:prstGeom prst="straightConnector1">
            <a:avLst/>
          </a:prstGeom>
          <a:noFill/>
          <a:ln w="19050" cap="flat">
            <a:solidFill>
              <a:srgbClr val="FB4C2F"/>
            </a:solidFill>
            <a:prstDash val="solid"/>
            <a:round/>
            <a:headEnd type="none" w="med" len="med"/>
            <a:tailEnd type="none" w="med" len="med"/>
          </a:ln>
        </p:spPr>
      </p:cxnSp>
      <p:cxnSp>
        <p:nvCxnSpPr>
          <p:cNvPr id="237" name="Shape 237"/>
          <p:cNvCxnSpPr>
            <a:stCxn id="238" idx="0"/>
            <a:endCxn id="219" idx="2"/>
          </p:cNvCxnSpPr>
          <p:nvPr/>
        </p:nvCxnSpPr>
        <p:spPr>
          <a:xfrm rot="10800000" flipH="1">
            <a:off x="2610167" y="1581699"/>
            <a:ext cx="0" cy="935725"/>
          </a:xfrm>
          <a:prstGeom prst="straightConnector1">
            <a:avLst/>
          </a:prstGeom>
          <a:noFill/>
          <a:ln w="19050" cap="flat">
            <a:solidFill>
              <a:schemeClr val="dk2"/>
            </a:solidFill>
            <a:prstDash val="solid"/>
            <a:round/>
            <a:headEnd type="none" w="med" len="med"/>
            <a:tailEnd type="triangle" w="med" len="med"/>
          </a:ln>
        </p:spPr>
      </p:cxnSp>
      <p:sp>
        <p:nvSpPr>
          <p:cNvPr id="238" name="Shape 238"/>
          <p:cNvSpPr/>
          <p:nvPr/>
        </p:nvSpPr>
        <p:spPr>
          <a:xfrm>
            <a:off x="1783817" y="2517425"/>
            <a:ext cx="1652699" cy="826200"/>
          </a:xfrm>
          <a:prstGeom prst="rect">
            <a:avLst/>
          </a:prstGeom>
          <a:noFill/>
          <a:ln>
            <a:noFill/>
          </a:ln>
        </p:spPr>
        <p:txBody>
          <a:bodyPr lIns="91425" tIns="91425" rIns="91425" bIns="91425" anchor="t" anchorCtr="0"/>
          <a:lstStyle/>
          <a:p>
            <a:pPr lvl="0" algn="ctr" rtl="0">
              <a:buNone/>
            </a:pPr>
            <a:r>
              <a:rPr sz="2400"/>
              <a:t>Digital </a:t>
            </a:r>
            <a:br>
              <a:rPr sz="2400"/>
            </a:br>
            <a:r>
              <a:rPr sz="2400"/>
              <a:t>Loopback</a:t>
            </a:r>
          </a:p>
        </p:txBody>
      </p:sp>
      <p:cxnSp>
        <p:nvCxnSpPr>
          <p:cNvPr id="239" name="Shape 239"/>
          <p:cNvCxnSpPr>
            <a:stCxn id="216" idx="0"/>
            <a:endCxn id="238" idx="2"/>
          </p:cNvCxnSpPr>
          <p:nvPr/>
        </p:nvCxnSpPr>
        <p:spPr>
          <a:xfrm rot="10800000">
            <a:off x="2610167" y="3343625"/>
            <a:ext cx="0" cy="935724"/>
          </a:xfrm>
          <a:prstGeom prst="straightConnector1">
            <a:avLst/>
          </a:prstGeom>
          <a:noFill/>
          <a:ln w="19050" cap="flat">
            <a:solidFill>
              <a:schemeClr val="dk2"/>
            </a:solidFill>
            <a:prstDash val="solid"/>
            <a:round/>
            <a:headEnd type="none" w="med" len="med"/>
            <a:tailEnd type="none" w="med" len="med"/>
          </a:ln>
        </p:spPr>
      </p:cxnSp>
      <p:cxnSp>
        <p:nvCxnSpPr>
          <p:cNvPr id="240" name="Shape 240"/>
          <p:cNvCxnSpPr>
            <a:stCxn id="241" idx="0"/>
            <a:endCxn id="223" idx="2"/>
          </p:cNvCxnSpPr>
          <p:nvPr/>
        </p:nvCxnSpPr>
        <p:spPr>
          <a:xfrm rot="10800000" flipH="1">
            <a:off x="4515167" y="1700909"/>
            <a:ext cx="0" cy="809445"/>
          </a:xfrm>
          <a:prstGeom prst="straightConnector1">
            <a:avLst/>
          </a:prstGeom>
          <a:noFill/>
          <a:ln w="19050" cap="flat">
            <a:solidFill>
              <a:srgbClr val="000000"/>
            </a:solidFill>
            <a:prstDash val="solid"/>
            <a:round/>
            <a:headEnd type="none" w="med" len="med"/>
            <a:tailEnd type="triangle" w="med" len="med"/>
          </a:ln>
        </p:spPr>
      </p:cxnSp>
      <p:sp>
        <p:nvSpPr>
          <p:cNvPr id="241" name="Shape 241"/>
          <p:cNvSpPr/>
          <p:nvPr/>
        </p:nvSpPr>
        <p:spPr>
          <a:xfrm>
            <a:off x="3688817" y="2510354"/>
            <a:ext cx="1652699" cy="826200"/>
          </a:xfrm>
          <a:prstGeom prst="rect">
            <a:avLst/>
          </a:prstGeom>
          <a:noFill/>
          <a:ln>
            <a:noFill/>
          </a:ln>
        </p:spPr>
        <p:txBody>
          <a:bodyPr lIns="91425" tIns="91425" rIns="91425" bIns="91425" anchor="t" anchorCtr="0"/>
          <a:lstStyle/>
          <a:p>
            <a:pPr lvl="0" algn="ctr" rtl="0">
              <a:buNone/>
            </a:pPr>
            <a:r>
              <a:rPr sz="2400"/>
              <a:t>Analog Bypass</a:t>
            </a:r>
          </a:p>
        </p:txBody>
      </p:sp>
      <p:cxnSp>
        <p:nvCxnSpPr>
          <p:cNvPr id="242" name="Shape 242"/>
          <p:cNvCxnSpPr>
            <a:stCxn id="221" idx="0"/>
            <a:endCxn id="241" idx="2"/>
          </p:cNvCxnSpPr>
          <p:nvPr/>
        </p:nvCxnSpPr>
        <p:spPr>
          <a:xfrm rot="10800000">
            <a:off x="4515167" y="3336554"/>
            <a:ext cx="0" cy="809445"/>
          </a:xfrm>
          <a:prstGeom prst="straightConnector1">
            <a:avLst/>
          </a:prstGeom>
          <a:noFill/>
          <a:ln w="19050" cap="flat">
            <a:solidFill>
              <a:srgbClr val="000000"/>
            </a:solidFill>
            <a:prstDash val="solid"/>
            <a:round/>
            <a:headEnd type="none" w="med" len="med"/>
            <a:tailEnd type="none" w="med" len="med"/>
          </a:ln>
        </p:spPr>
      </p:cxnSp>
    </p:spTree>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Shape 255"/>
          <p:cNvSpPr>
            <a:spLocks noGrp="1"/>
          </p:cNvSpPr>
          <p:nvPr>
            <p:ph type="title"/>
          </p:nvPr>
        </p:nvSpPr>
        <p:spPr>
          <a:xfrm>
            <a:off x="274300" y="274300"/>
            <a:ext cx="8595299" cy="822900"/>
          </a:xfrm>
          <a:prstGeom prst="rect">
            <a:avLst/>
          </a:prstGeom>
          <a:noFill/>
          <a:ln>
            <a:noFill/>
          </a:ln>
        </p:spPr>
        <p:txBody>
          <a:bodyPr lIns="91425" tIns="91425" rIns="91425" bIns="91425" anchor="ctr" anchorCtr="0"/>
          <a:lstStyle/>
          <a:p>
            <a:pPr>
              <a:buNone/>
            </a:pPr>
            <a:r>
              <a:rPr dirty="0"/>
              <a:t>Selective-Spectrum Analysis (SSA) BIST</a:t>
            </a:r>
          </a:p>
        </p:txBody>
      </p:sp>
      <p:sp>
        <p:nvSpPr>
          <p:cNvPr id="256" name="Shape 256"/>
          <p:cNvSpPr>
            <a:spLocks noGrp="1"/>
          </p:cNvSpPr>
          <p:nvPr>
            <p:ph type="body"/>
          </p:nvPr>
        </p:nvSpPr>
        <p:spPr>
          <a:xfrm>
            <a:off x="274300" y="1097280"/>
            <a:ext cx="8595299" cy="5608320"/>
          </a:xfrm>
          <a:prstGeom prst="rect">
            <a:avLst/>
          </a:prstGeom>
          <a:noFill/>
          <a:ln>
            <a:noFill/>
          </a:ln>
        </p:spPr>
        <p:txBody>
          <a:bodyPr lIns="91425" tIns="91425" rIns="91425" bIns="91425" anchor="t" anchorCtr="0"/>
          <a:lstStyle/>
          <a:p>
            <a:pPr marL="419100" marR="0" lvl="0" indent="-342900" algn="l" rtl="0">
              <a:lnSpc>
                <a:spcPct val="100000"/>
              </a:lnSpc>
              <a:spcBef>
                <a:spcPts val="0"/>
              </a:spcBef>
              <a:spcAft>
                <a:spcPts val="0"/>
              </a:spcAft>
              <a:buClr>
                <a:srgbClr val="000000"/>
              </a:buClr>
              <a:buSzPct val="166666"/>
              <a:buFont typeface="Arial" pitchFamily="34" charset="0"/>
              <a:buChar char="•"/>
            </a:pPr>
            <a:r>
              <a:rPr sz="2400" dirty="0">
                <a:latin typeface="+mn-lt"/>
              </a:rPr>
              <a:t>SSA tests analog circuitry by measuring certain analog characteristics of an analog system at a specific frequency and ensuring it falls within an expected good range.</a:t>
            </a:r>
          </a:p>
          <a:p>
            <a:pPr marL="876300" marR="0" lvl="1" indent="-342900" algn="l" rtl="0">
              <a:lnSpc>
                <a:spcPct val="100000"/>
              </a:lnSpc>
              <a:spcBef>
                <a:spcPts val="0"/>
              </a:spcBef>
              <a:spcAft>
                <a:spcPts val="0"/>
              </a:spcAft>
              <a:buClr>
                <a:srgbClr val="000000"/>
              </a:buClr>
              <a:buSzPct val="100000"/>
              <a:buFont typeface="Arial" pitchFamily="34" charset="0"/>
              <a:buChar char="•"/>
            </a:pPr>
            <a:r>
              <a:rPr sz="2400" dirty="0">
                <a:latin typeface="+mn-lt"/>
              </a:rPr>
              <a:t>Requires significantly less area and power than the full Fast-Fourier Transform (FFT</a:t>
            </a:r>
            <a:r>
              <a:rPr sz="2400" dirty="0" smtClean="0">
                <a:latin typeface="+mn-lt"/>
              </a:rPr>
              <a:t>)</a:t>
            </a:r>
            <a:r>
              <a:rPr lang="en-US" sz="2400" dirty="0" smtClean="0">
                <a:latin typeface="+mn-lt"/>
              </a:rPr>
              <a:t> approach.</a:t>
            </a:r>
            <a:endParaRPr sz="2400" dirty="0">
              <a:latin typeface="+mn-lt"/>
            </a:endParaRPr>
          </a:p>
          <a:p>
            <a:pPr marL="419100" marR="0" lvl="0" indent="-342900" algn="l" rtl="0">
              <a:lnSpc>
                <a:spcPct val="100000"/>
              </a:lnSpc>
              <a:spcBef>
                <a:spcPts val="0"/>
              </a:spcBef>
              <a:spcAft>
                <a:spcPts val="0"/>
              </a:spcAft>
              <a:buClr>
                <a:srgbClr val="000000"/>
              </a:buClr>
              <a:buSzPct val="166666"/>
              <a:buFont typeface="Arial" pitchFamily="34" charset="0"/>
              <a:buChar char="•"/>
            </a:pPr>
            <a:r>
              <a:rPr sz="2400" dirty="0">
                <a:latin typeface="+mn-lt"/>
              </a:rPr>
              <a:t>The SSA BIST consists of a several major components:</a:t>
            </a:r>
          </a:p>
          <a:p>
            <a:pPr marL="876300" lvl="1" indent="-342900" rtl="0">
              <a:buClr>
                <a:srgbClr val="000000"/>
              </a:buClr>
              <a:buSzPct val="100000"/>
              <a:buFont typeface="Arial" pitchFamily="34" charset="0"/>
              <a:buChar char="•"/>
            </a:pPr>
            <a:r>
              <a:rPr sz="2400" dirty="0">
                <a:latin typeface="+mn-lt"/>
              </a:rPr>
              <a:t>Direct-Digital Synthesis (DDS) frequency generator which functions as the </a:t>
            </a:r>
            <a:r>
              <a:rPr sz="2400" dirty="0" smtClean="0">
                <a:latin typeface="+mn-lt"/>
              </a:rPr>
              <a:t>TPG</a:t>
            </a:r>
            <a:r>
              <a:rPr lang="en-US" sz="2400" dirty="0" smtClean="0">
                <a:latin typeface="+mn-lt"/>
              </a:rPr>
              <a:t>.</a:t>
            </a:r>
            <a:endParaRPr sz="2400" dirty="0">
              <a:latin typeface="+mn-lt"/>
            </a:endParaRPr>
          </a:p>
          <a:p>
            <a:pPr marL="876300" lvl="1" indent="-342900" rtl="0">
              <a:buClr>
                <a:srgbClr val="000000"/>
              </a:buClr>
              <a:buSzPct val="100000"/>
              <a:buFont typeface="Arial" pitchFamily="34" charset="0"/>
              <a:buChar char="•"/>
            </a:pPr>
            <a:r>
              <a:rPr sz="2400" dirty="0">
                <a:latin typeface="+mn-lt"/>
              </a:rPr>
              <a:t>Two Multiplier-Accumulator based ORAs.</a:t>
            </a:r>
          </a:p>
          <a:p>
            <a:pPr marL="876300" lvl="1" indent="-342900" rtl="0">
              <a:buClr>
                <a:srgbClr val="000000"/>
              </a:buClr>
              <a:buSzPct val="100000"/>
              <a:buFont typeface="Arial" pitchFamily="34" charset="0"/>
              <a:buChar char="•"/>
            </a:pPr>
            <a:r>
              <a:rPr sz="2400" dirty="0">
                <a:latin typeface="+mn-lt"/>
              </a:rPr>
              <a:t>Calculation Circuit to condition output data.</a:t>
            </a:r>
          </a:p>
          <a:p>
            <a:pPr marL="876300" lvl="1" indent="-342900" rtl="0">
              <a:buClr>
                <a:srgbClr val="000000"/>
              </a:buClr>
              <a:buSzPct val="100000"/>
              <a:buFont typeface="Arial" pitchFamily="34" charset="0"/>
              <a:buChar char="•"/>
            </a:pPr>
            <a:r>
              <a:rPr sz="2400" dirty="0">
                <a:latin typeface="+mn-lt"/>
              </a:rPr>
              <a:t>Test Controller and </a:t>
            </a:r>
            <a:r>
              <a:rPr sz="2400" dirty="0" smtClean="0">
                <a:latin typeface="+mn-lt"/>
              </a:rPr>
              <a:t>Serial-</a:t>
            </a:r>
            <a:r>
              <a:rPr lang="en-US" sz="2400" dirty="0">
                <a:latin typeface="+mn-lt"/>
              </a:rPr>
              <a:t>P</a:t>
            </a:r>
            <a:r>
              <a:rPr lang="en-US" sz="2400" dirty="0" smtClean="0">
                <a:latin typeface="+mn-lt"/>
              </a:rPr>
              <a:t>eripheral</a:t>
            </a:r>
            <a:r>
              <a:rPr sz="2400" dirty="0" smtClean="0">
                <a:latin typeface="+mn-lt"/>
              </a:rPr>
              <a:t> (</a:t>
            </a:r>
            <a:r>
              <a:rPr sz="2400" dirty="0">
                <a:latin typeface="+mn-lt"/>
              </a:rPr>
              <a:t>SPI) interface.</a:t>
            </a:r>
          </a:p>
          <a:p>
            <a:pPr marL="419100" lvl="0" indent="-342900" rtl="0">
              <a:buClr>
                <a:srgbClr val="000000"/>
              </a:buClr>
              <a:buSzPct val="166666"/>
              <a:buFont typeface="Arial" pitchFamily="34" charset="0"/>
              <a:buChar char="•"/>
            </a:pPr>
            <a:r>
              <a:rPr sz="2400" dirty="0">
                <a:latin typeface="+mn-lt"/>
              </a:rPr>
              <a:t>Accuracy of SSA is a function of accumulation time:</a:t>
            </a:r>
          </a:p>
          <a:p>
            <a:pPr marL="876300" lvl="1" indent="-342900" rtl="0">
              <a:buClr>
                <a:srgbClr val="000000"/>
              </a:buClr>
              <a:buSzPct val="100000"/>
              <a:buFont typeface="Arial" pitchFamily="34" charset="0"/>
              <a:buChar char="•"/>
            </a:pPr>
            <a:r>
              <a:rPr lang="en-US" sz="2400" dirty="0" smtClean="0">
                <a:latin typeface="+mn-lt"/>
              </a:rPr>
              <a:t>More </a:t>
            </a:r>
            <a:r>
              <a:rPr sz="2400" dirty="0" smtClean="0">
                <a:latin typeface="+mn-lt"/>
              </a:rPr>
              <a:t>time </a:t>
            </a:r>
            <a:r>
              <a:rPr sz="2400" dirty="0">
                <a:latin typeface="+mn-lt"/>
              </a:rPr>
              <a:t>spent accumulating, the </a:t>
            </a:r>
            <a:r>
              <a:rPr lang="en-US" sz="2400" dirty="0" smtClean="0">
                <a:latin typeface="+mn-lt"/>
              </a:rPr>
              <a:t>better the accuracy.</a:t>
            </a:r>
          </a:p>
          <a:p>
            <a:pPr marL="876300" lvl="1" indent="-342900" rtl="0">
              <a:buClr>
                <a:srgbClr val="000000"/>
              </a:buClr>
              <a:buSzPct val="100000"/>
              <a:buFont typeface="Arial" pitchFamily="34" charset="0"/>
              <a:buChar char="•"/>
            </a:pPr>
            <a:r>
              <a:rPr sz="2400" dirty="0" smtClean="0">
                <a:latin typeface="+mn-lt"/>
              </a:rPr>
              <a:t> If </a:t>
            </a:r>
            <a:r>
              <a:rPr sz="2400" dirty="0">
                <a:latin typeface="+mn-lt"/>
              </a:rPr>
              <a:t>accumulation is stopped at certain points </a:t>
            </a:r>
            <a:r>
              <a:rPr lang="en-US" sz="2400" dirty="0" smtClean="0">
                <a:latin typeface="+mn-lt"/>
              </a:rPr>
              <a:t>in time </a:t>
            </a:r>
            <a:r>
              <a:rPr sz="2400" dirty="0" smtClean="0">
                <a:latin typeface="+mn-lt"/>
              </a:rPr>
              <a:t>then </a:t>
            </a:r>
            <a:r>
              <a:rPr sz="2400" dirty="0">
                <a:latin typeface="+mn-lt"/>
              </a:rPr>
              <a:t>the accuracy </a:t>
            </a:r>
            <a:r>
              <a:rPr sz="2400" dirty="0" smtClean="0">
                <a:latin typeface="+mn-lt"/>
              </a:rPr>
              <a:t>v</a:t>
            </a:r>
            <a:r>
              <a:rPr lang="en-US" sz="2400" dirty="0" smtClean="0">
                <a:latin typeface="+mn-lt"/>
              </a:rPr>
              <a:t>.</a:t>
            </a:r>
            <a:r>
              <a:rPr sz="2400" dirty="0" smtClean="0">
                <a:latin typeface="+mn-lt"/>
              </a:rPr>
              <a:t> </a:t>
            </a:r>
            <a:r>
              <a:rPr sz="2400" dirty="0">
                <a:latin typeface="+mn-lt"/>
              </a:rPr>
              <a:t>time trade off can be minimized.</a:t>
            </a:r>
          </a:p>
        </p:txBody>
      </p:sp>
    </p:spTree>
  </p:cSld>
  <p:clrMapOvr>
    <a:masterClrMapping/>
  </p:clrMapOvr>
  <p:transition spd="slow">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Shape 261"/>
          <p:cNvSpPr>
            <a:spLocks noGrp="1"/>
          </p:cNvSpPr>
          <p:nvPr>
            <p:ph type="body"/>
          </p:nvPr>
        </p:nvSpPr>
        <p:spPr>
          <a:xfrm>
            <a:off x="274300" y="6035025"/>
            <a:ext cx="8595299" cy="548699"/>
          </a:xfrm>
          <a:prstGeom prst="rect">
            <a:avLst/>
          </a:prstGeom>
          <a:noFill/>
          <a:ln>
            <a:noFill/>
          </a:ln>
        </p:spPr>
        <p:txBody>
          <a:bodyPr lIns="91425" tIns="91425" rIns="91425" bIns="91425" anchor="ctr" anchorCtr="0"/>
          <a:lstStyle/>
          <a:p>
            <a:pPr>
              <a:buNone/>
            </a:pPr>
            <a:r>
              <a:rPr/>
              <a:t>SSA BIST Architecture</a:t>
            </a:r>
          </a:p>
        </p:txBody>
      </p:sp>
      <p:sp>
        <p:nvSpPr>
          <p:cNvPr id="262" name="Shape 262"/>
          <p:cNvSpPr/>
          <p:nvPr/>
        </p:nvSpPr>
        <p:spPr>
          <a:xfrm>
            <a:off x="512216" y="304800"/>
            <a:ext cx="8119567" cy="5528069"/>
          </a:xfrm>
          <a:prstGeom prst="rect">
            <a:avLst/>
          </a:prstGeom>
          <a:blipFill>
            <a:blip r:embed="rId3"/>
            <a:stretch>
              <a:fillRect/>
            </a:stretch>
          </a:blipFill>
          <a:ln>
            <a:noFill/>
          </a:ln>
        </p:spPr>
      </p:sp>
    </p:spTree>
  </p:cSld>
  <p:clrMapOvr>
    <a:masterClrMapping/>
  </p:clrMapOvr>
  <p:transition spd="slow">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Shape 267"/>
          <p:cNvSpPr>
            <a:spLocks noGrp="1"/>
          </p:cNvSpPr>
          <p:nvPr>
            <p:ph type="body"/>
          </p:nvPr>
        </p:nvSpPr>
        <p:spPr>
          <a:xfrm>
            <a:off x="274300" y="1097280"/>
            <a:ext cx="8595299" cy="4110300"/>
          </a:xfrm>
          <a:prstGeom prst="rect">
            <a:avLst/>
          </a:prstGeom>
          <a:noFill/>
          <a:ln>
            <a:noFill/>
          </a:ln>
        </p:spPr>
        <p:txBody>
          <a:bodyPr lIns="91425" tIns="91425" rIns="91425" bIns="91425" anchor="t" anchorCtr="0"/>
          <a:lstStyle/>
          <a:p>
            <a:pPr marL="457200" lvl="0" indent="-381000" rtl="0">
              <a:buClr>
                <a:srgbClr val="000000"/>
              </a:buClr>
              <a:buSzPct val="166666"/>
              <a:buFont typeface="Arial"/>
              <a:buChar char="•"/>
            </a:pPr>
            <a:r>
              <a:rPr sz="2400" dirty="0"/>
              <a:t>Generates sine and cosine signals used to stimulate the analog components as well as reference tones used in the ORA.</a:t>
            </a:r>
          </a:p>
          <a:p>
            <a:pPr marL="457200" lvl="0" indent="-381000" rtl="0">
              <a:buClr>
                <a:srgbClr val="000000"/>
              </a:buClr>
              <a:buSzPct val="166666"/>
              <a:buFont typeface="Arial"/>
              <a:buChar char="•"/>
            </a:pPr>
            <a:r>
              <a:rPr sz="2400" dirty="0"/>
              <a:t>Tones are generated based on </a:t>
            </a:r>
            <a:r>
              <a:rPr lang="en-US" sz="2400" dirty="0" smtClean="0"/>
              <a:t>frequency words and </a:t>
            </a:r>
            <a:r>
              <a:rPr sz="2400" dirty="0" smtClean="0"/>
              <a:t>the </a:t>
            </a:r>
            <a:r>
              <a:rPr sz="2400" dirty="0"/>
              <a:t>formula below where n=16  for 16-bit frequency </a:t>
            </a:r>
            <a:r>
              <a:rPr sz="2400" dirty="0" smtClean="0"/>
              <a:t>words</a:t>
            </a:r>
            <a:r>
              <a:rPr lang="en-US" sz="2400" dirty="0" smtClean="0"/>
              <a:t> (FW).</a:t>
            </a:r>
            <a:endParaRPr sz="2400" dirty="0"/>
          </a:p>
          <a:p>
            <a:pPr marL="457200" lvl="0" indent="-381000">
              <a:buClr>
                <a:srgbClr val="000000"/>
              </a:buClr>
              <a:buSzPct val="166666"/>
              <a:buFont typeface="Arial"/>
              <a:buChar char="•"/>
            </a:pPr>
            <a:r>
              <a:rPr sz="2400" dirty="0"/>
              <a:t>The frequency resolution of the DDS is dependent on the number of bits in the frequency words and the clock speed</a:t>
            </a:r>
            <a:r>
              <a:rPr sz="2400" dirty="0" smtClean="0"/>
              <a:t>.</a:t>
            </a:r>
            <a:endParaRPr lang="en-US" sz="2400" dirty="0" smtClean="0"/>
          </a:p>
          <a:p>
            <a:pPr marL="457200" lvl="0" indent="-381000">
              <a:buClr>
                <a:srgbClr val="000000"/>
              </a:buClr>
              <a:buSzPct val="166666"/>
              <a:buFont typeface="Arial"/>
              <a:buChar char="•"/>
            </a:pPr>
            <a:r>
              <a:rPr lang="en-US" sz="2400" dirty="0" smtClean="0"/>
              <a:t>As an example when using 16-bit frequency words at 50MHz.  FW 0x100 produces a frequency of ~19.5Khz and the system frequency resolution is ~760Hz.</a:t>
            </a:r>
            <a:endParaRPr sz="2400" dirty="0"/>
          </a:p>
        </p:txBody>
      </p:sp>
      <p:sp>
        <p:nvSpPr>
          <p:cNvPr id="268" name="Shape 268"/>
          <p:cNvSpPr>
            <a:spLocks noGrp="1"/>
          </p:cNvSpPr>
          <p:nvPr>
            <p:ph type="title"/>
          </p:nvPr>
        </p:nvSpPr>
        <p:spPr>
          <a:xfrm>
            <a:off x="274300" y="274300"/>
            <a:ext cx="8595299" cy="822900"/>
          </a:xfrm>
          <a:prstGeom prst="rect">
            <a:avLst/>
          </a:prstGeom>
          <a:noFill/>
          <a:ln>
            <a:noFill/>
          </a:ln>
        </p:spPr>
        <p:txBody>
          <a:bodyPr lIns="91425" tIns="91425" rIns="91425" bIns="91425" anchor="ctr" anchorCtr="0"/>
          <a:lstStyle/>
          <a:p>
            <a:pPr lvl="0">
              <a:buNone/>
            </a:pPr>
            <a:r>
              <a:rPr/>
              <a:t>Direct-Digital Synthesis (DDS)</a:t>
            </a:r>
          </a:p>
        </p:txBody>
      </p:sp>
      <p:sp>
        <p:nvSpPr>
          <p:cNvPr id="269" name="Shape 269"/>
          <p:cNvSpPr/>
          <p:nvPr/>
        </p:nvSpPr>
        <p:spPr>
          <a:xfrm>
            <a:off x="679820" y="4546555"/>
            <a:ext cx="3589860" cy="771881"/>
          </a:xfrm>
          <a:prstGeom prst="rect">
            <a:avLst/>
          </a:prstGeom>
          <a:blipFill>
            <a:blip r:embed="rId3"/>
            <a:stretch>
              <a:fillRect/>
            </a:stretch>
          </a:blipFill>
          <a:ln>
            <a:noFill/>
          </a:ln>
        </p:spPr>
      </p:sp>
      <p:sp>
        <p:nvSpPr>
          <p:cNvPr id="270" name="Shape 270"/>
          <p:cNvSpPr/>
          <p:nvPr/>
        </p:nvSpPr>
        <p:spPr>
          <a:xfrm>
            <a:off x="5520719" y="4546555"/>
            <a:ext cx="2863178" cy="863645"/>
          </a:xfrm>
          <a:prstGeom prst="rect">
            <a:avLst/>
          </a:prstGeom>
          <a:blipFill>
            <a:blip r:embed="rId4"/>
            <a:stretch>
              <a:fillRect/>
            </a:stretch>
          </a:blipFill>
          <a:ln>
            <a:noFill/>
          </a:ln>
        </p:spPr>
      </p:sp>
      <p:grpSp>
        <p:nvGrpSpPr>
          <p:cNvPr id="271" name="Shape 271"/>
          <p:cNvGrpSpPr/>
          <p:nvPr/>
        </p:nvGrpSpPr>
        <p:grpSpPr>
          <a:xfrm>
            <a:off x="82875" y="5456565"/>
            <a:ext cx="8965199" cy="940950"/>
            <a:chOff x="82875" y="5227965"/>
            <a:chExt cx="8965199" cy="940950"/>
          </a:xfrm>
        </p:grpSpPr>
        <p:sp>
          <p:nvSpPr>
            <p:cNvPr id="272" name="Shape 272"/>
            <p:cNvSpPr/>
            <p:nvPr/>
          </p:nvSpPr>
          <p:spPr>
            <a:xfrm>
              <a:off x="1565371" y="5534415"/>
              <a:ext cx="1316700" cy="634500"/>
            </a:xfrm>
            <a:prstGeom prst="rect">
              <a:avLst/>
            </a:prstGeom>
            <a:solidFill>
              <a:schemeClr val="lt2"/>
            </a:solidFill>
            <a:ln w="19050" cap="flat">
              <a:solidFill>
                <a:schemeClr val="dk2"/>
              </a:solidFill>
              <a:prstDash val="solid"/>
              <a:round/>
              <a:headEnd type="none" w="sm" len="sm"/>
              <a:tailEnd type="none" w="sm" len="sm"/>
            </a:ln>
          </p:spPr>
          <p:txBody>
            <a:bodyPr lIns="91425" tIns="91425" rIns="91425" bIns="91425" anchor="ctr" anchorCtr="0"/>
            <a:lstStyle/>
            <a:p>
              <a:pPr lvl="0" algn="ctr" rtl="0">
                <a:buNone/>
              </a:pPr>
              <a:r>
                <a:rPr sz="1700" dirty="0"/>
                <a:t>Phase Accumulator</a:t>
              </a:r>
            </a:p>
          </p:txBody>
        </p:sp>
        <p:sp>
          <p:nvSpPr>
            <p:cNvPr id="273" name="Shape 273"/>
            <p:cNvSpPr/>
            <p:nvPr/>
          </p:nvSpPr>
          <p:spPr>
            <a:xfrm>
              <a:off x="990400" y="5732565"/>
              <a:ext cx="238200" cy="238200"/>
            </a:xfrm>
            <a:prstGeom prst="ellipse">
              <a:avLst/>
            </a:prstGeom>
            <a:solidFill>
              <a:schemeClr val="lt2"/>
            </a:solidFill>
            <a:ln w="19050" cap="flat">
              <a:solidFill>
                <a:schemeClr val="dk2"/>
              </a:solidFill>
              <a:prstDash val="solid"/>
              <a:round/>
              <a:headEnd type="none" w="sm" len="sm"/>
              <a:tailEnd type="none" w="sm" len="sm"/>
            </a:ln>
          </p:spPr>
          <p:txBody>
            <a:bodyPr lIns="91425" tIns="91425" rIns="91425" bIns="91425" anchor="ctr" anchorCtr="0"/>
            <a:lstStyle/>
            <a:p>
              <a:endParaRPr/>
            </a:p>
          </p:txBody>
        </p:sp>
        <p:sp>
          <p:nvSpPr>
            <p:cNvPr id="274" name="Shape 274"/>
            <p:cNvSpPr/>
            <p:nvPr/>
          </p:nvSpPr>
          <p:spPr>
            <a:xfrm>
              <a:off x="3310314" y="5534415"/>
              <a:ext cx="1316699" cy="634500"/>
            </a:xfrm>
            <a:prstGeom prst="rect">
              <a:avLst/>
            </a:prstGeom>
            <a:solidFill>
              <a:schemeClr val="lt2"/>
            </a:solidFill>
            <a:ln w="19050" cap="flat">
              <a:solidFill>
                <a:schemeClr val="dk2"/>
              </a:solidFill>
              <a:prstDash val="solid"/>
              <a:round/>
              <a:headEnd type="none" w="sm" len="sm"/>
              <a:tailEnd type="none" w="sm" len="sm"/>
            </a:ln>
          </p:spPr>
          <p:txBody>
            <a:bodyPr lIns="91425" tIns="91425" rIns="91425" bIns="91425" anchor="ctr" anchorCtr="0"/>
            <a:lstStyle/>
            <a:p>
              <a:pPr lvl="0" algn="ctr" rtl="0">
                <a:buNone/>
              </a:pPr>
              <a:r>
                <a:rPr/>
                <a:t>Phase Truncator</a:t>
              </a:r>
            </a:p>
          </p:txBody>
        </p:sp>
        <p:sp>
          <p:nvSpPr>
            <p:cNvPr id="275" name="Shape 275"/>
            <p:cNvSpPr/>
            <p:nvPr/>
          </p:nvSpPr>
          <p:spPr>
            <a:xfrm>
              <a:off x="5055257" y="5534415"/>
              <a:ext cx="1316699" cy="634500"/>
            </a:xfrm>
            <a:prstGeom prst="rect">
              <a:avLst/>
            </a:prstGeom>
            <a:solidFill>
              <a:schemeClr val="lt2"/>
            </a:solidFill>
            <a:ln w="19050" cap="flat">
              <a:solidFill>
                <a:schemeClr val="dk2"/>
              </a:solidFill>
              <a:prstDash val="solid"/>
              <a:round/>
              <a:headEnd type="none" w="sm" len="sm"/>
              <a:tailEnd type="none" w="sm" len="sm"/>
            </a:ln>
          </p:spPr>
          <p:txBody>
            <a:bodyPr lIns="91425" tIns="91425" rIns="91425" bIns="91425" anchor="ctr" anchorCtr="0"/>
            <a:lstStyle/>
            <a:p>
              <a:pPr lvl="0" algn="ctr" rtl="0">
                <a:buNone/>
              </a:pPr>
              <a:r>
                <a:rPr/>
                <a:t>Sin/Cos</a:t>
              </a:r>
            </a:p>
            <a:p>
              <a:pPr lvl="0" algn="ctr" rtl="0">
                <a:buNone/>
              </a:pPr>
              <a:r>
                <a:rPr/>
                <a:t>LUT</a:t>
              </a:r>
            </a:p>
          </p:txBody>
        </p:sp>
        <p:sp>
          <p:nvSpPr>
            <p:cNvPr id="276" name="Shape 276"/>
            <p:cNvSpPr/>
            <p:nvPr/>
          </p:nvSpPr>
          <p:spPr>
            <a:xfrm>
              <a:off x="6800200" y="5534415"/>
              <a:ext cx="1316699" cy="634500"/>
            </a:xfrm>
            <a:prstGeom prst="rect">
              <a:avLst/>
            </a:prstGeom>
            <a:solidFill>
              <a:schemeClr val="lt2"/>
            </a:solidFill>
            <a:ln w="19050" cap="flat">
              <a:solidFill>
                <a:schemeClr val="dk2"/>
              </a:solidFill>
              <a:prstDash val="solid"/>
              <a:round/>
              <a:headEnd type="none" w="sm" len="sm"/>
              <a:tailEnd type="none" w="sm" len="sm"/>
            </a:ln>
          </p:spPr>
          <p:txBody>
            <a:bodyPr lIns="91425" tIns="91425" rIns="91425" bIns="91425" anchor="ctr" anchorCtr="0"/>
            <a:lstStyle/>
            <a:p>
              <a:pPr lvl="0" algn="ctr" rtl="0">
                <a:buNone/>
              </a:pPr>
              <a:r>
                <a:rPr/>
                <a:t>DAC</a:t>
              </a:r>
            </a:p>
          </p:txBody>
        </p:sp>
        <p:cxnSp>
          <p:nvCxnSpPr>
            <p:cNvPr id="277" name="Shape 277"/>
            <p:cNvCxnSpPr>
              <a:endCxn id="272" idx="1"/>
            </p:cNvCxnSpPr>
            <p:nvPr/>
          </p:nvCxnSpPr>
          <p:spPr>
            <a:xfrm>
              <a:off x="526471" y="5851665"/>
              <a:ext cx="1038900" cy="0"/>
            </a:xfrm>
            <a:prstGeom prst="straightConnector1">
              <a:avLst/>
            </a:prstGeom>
            <a:noFill/>
            <a:ln w="19050" cap="flat">
              <a:solidFill>
                <a:schemeClr val="dk2"/>
              </a:solidFill>
              <a:prstDash val="solid"/>
              <a:round/>
              <a:headEnd type="none" w="med" len="med"/>
              <a:tailEnd type="triangle" w="med" len="med"/>
            </a:ln>
          </p:spPr>
        </p:cxnSp>
        <p:cxnSp>
          <p:nvCxnSpPr>
            <p:cNvPr id="278" name="Shape 278"/>
            <p:cNvCxnSpPr>
              <a:stCxn id="272" idx="3"/>
              <a:endCxn id="274" idx="1"/>
            </p:cNvCxnSpPr>
            <p:nvPr/>
          </p:nvCxnSpPr>
          <p:spPr>
            <a:xfrm>
              <a:off x="2882071" y="5851665"/>
              <a:ext cx="428243" cy="0"/>
            </a:xfrm>
            <a:prstGeom prst="straightConnector1">
              <a:avLst/>
            </a:prstGeom>
            <a:noFill/>
            <a:ln w="19050" cap="flat">
              <a:solidFill>
                <a:schemeClr val="dk2"/>
              </a:solidFill>
              <a:prstDash val="solid"/>
              <a:round/>
              <a:headEnd type="none" w="med" len="med"/>
              <a:tailEnd type="triangle" w="med" len="med"/>
            </a:ln>
          </p:spPr>
        </p:cxnSp>
        <p:cxnSp>
          <p:nvCxnSpPr>
            <p:cNvPr id="279" name="Shape 279"/>
            <p:cNvCxnSpPr>
              <a:stCxn id="274" idx="3"/>
              <a:endCxn id="275" idx="1"/>
            </p:cNvCxnSpPr>
            <p:nvPr/>
          </p:nvCxnSpPr>
          <p:spPr>
            <a:xfrm>
              <a:off x="4627014" y="5851665"/>
              <a:ext cx="428242" cy="0"/>
            </a:xfrm>
            <a:prstGeom prst="straightConnector1">
              <a:avLst/>
            </a:prstGeom>
            <a:noFill/>
            <a:ln w="19050" cap="flat">
              <a:solidFill>
                <a:schemeClr val="dk2"/>
              </a:solidFill>
              <a:prstDash val="solid"/>
              <a:round/>
              <a:headEnd type="none" w="med" len="med"/>
              <a:tailEnd type="triangle" w="med" len="med"/>
            </a:ln>
          </p:spPr>
        </p:cxnSp>
        <p:cxnSp>
          <p:nvCxnSpPr>
            <p:cNvPr id="280" name="Shape 280"/>
            <p:cNvCxnSpPr>
              <a:stCxn id="275" idx="3"/>
              <a:endCxn id="276" idx="1"/>
            </p:cNvCxnSpPr>
            <p:nvPr/>
          </p:nvCxnSpPr>
          <p:spPr>
            <a:xfrm>
              <a:off x="6371957" y="5851665"/>
              <a:ext cx="428242" cy="0"/>
            </a:xfrm>
            <a:prstGeom prst="straightConnector1">
              <a:avLst/>
            </a:prstGeom>
            <a:noFill/>
            <a:ln w="19050" cap="flat">
              <a:solidFill>
                <a:schemeClr val="dk2"/>
              </a:solidFill>
              <a:prstDash val="solid"/>
              <a:round/>
              <a:headEnd type="none" w="med" len="med"/>
              <a:tailEnd type="triangle" w="med" len="med"/>
            </a:ln>
          </p:spPr>
        </p:cxnSp>
        <p:cxnSp>
          <p:nvCxnSpPr>
            <p:cNvPr id="281" name="Shape 281"/>
            <p:cNvCxnSpPr>
              <a:stCxn id="273" idx="4"/>
            </p:cNvCxnSpPr>
            <p:nvPr/>
          </p:nvCxnSpPr>
          <p:spPr>
            <a:xfrm rot="10800000">
              <a:off x="1103200" y="5227965"/>
              <a:ext cx="6299" cy="742800"/>
            </a:xfrm>
            <a:prstGeom prst="straightConnector1">
              <a:avLst/>
            </a:prstGeom>
            <a:noFill/>
            <a:ln w="19050" cap="flat">
              <a:solidFill>
                <a:schemeClr val="dk2"/>
              </a:solidFill>
              <a:prstDash val="solid"/>
              <a:round/>
              <a:headEnd type="none" w="med" len="med"/>
              <a:tailEnd type="none" w="med" len="med"/>
            </a:ln>
          </p:spPr>
        </p:cxnSp>
        <p:cxnSp>
          <p:nvCxnSpPr>
            <p:cNvPr id="282" name="Shape 282"/>
            <p:cNvCxnSpPr/>
            <p:nvPr/>
          </p:nvCxnSpPr>
          <p:spPr>
            <a:xfrm>
              <a:off x="1103300" y="5228125"/>
              <a:ext cx="1956000" cy="0"/>
            </a:xfrm>
            <a:prstGeom prst="straightConnector1">
              <a:avLst/>
            </a:prstGeom>
            <a:noFill/>
            <a:ln w="19050" cap="flat">
              <a:solidFill>
                <a:schemeClr val="dk2"/>
              </a:solidFill>
              <a:prstDash val="solid"/>
              <a:round/>
              <a:headEnd type="none" w="med" len="med"/>
              <a:tailEnd type="none" w="med" len="med"/>
            </a:ln>
          </p:spPr>
        </p:cxnSp>
        <p:cxnSp>
          <p:nvCxnSpPr>
            <p:cNvPr id="283" name="Shape 283"/>
            <p:cNvCxnSpPr/>
            <p:nvPr/>
          </p:nvCxnSpPr>
          <p:spPr>
            <a:xfrm>
              <a:off x="3059150" y="5228125"/>
              <a:ext cx="0" cy="627000"/>
            </a:xfrm>
            <a:prstGeom prst="straightConnector1">
              <a:avLst/>
            </a:prstGeom>
            <a:noFill/>
            <a:ln w="19050" cap="flat">
              <a:solidFill>
                <a:schemeClr val="dk2"/>
              </a:solidFill>
              <a:prstDash val="solid"/>
              <a:round/>
              <a:headEnd type="none" w="med" len="med"/>
              <a:tailEnd type="none" w="med" len="med"/>
            </a:ln>
          </p:spPr>
        </p:cxnSp>
        <p:cxnSp>
          <p:nvCxnSpPr>
            <p:cNvPr id="284" name="Shape 284"/>
            <p:cNvCxnSpPr/>
            <p:nvPr/>
          </p:nvCxnSpPr>
          <p:spPr>
            <a:xfrm rot="10800000" flipH="1">
              <a:off x="677025" y="5767499"/>
              <a:ext cx="137699" cy="187800"/>
            </a:xfrm>
            <a:prstGeom prst="straightConnector1">
              <a:avLst/>
            </a:prstGeom>
            <a:noFill/>
            <a:ln w="19050" cap="flat">
              <a:solidFill>
                <a:schemeClr val="dk2"/>
              </a:solidFill>
              <a:prstDash val="solid"/>
              <a:round/>
              <a:headEnd type="none" w="med" len="med"/>
              <a:tailEnd type="none" w="med" len="med"/>
            </a:ln>
          </p:spPr>
        </p:cxnSp>
        <p:cxnSp>
          <p:nvCxnSpPr>
            <p:cNvPr id="285" name="Shape 285"/>
            <p:cNvCxnSpPr/>
            <p:nvPr/>
          </p:nvCxnSpPr>
          <p:spPr>
            <a:xfrm rot="10800000" flipH="1">
              <a:off x="2990300" y="5757765"/>
              <a:ext cx="137699" cy="187800"/>
            </a:xfrm>
            <a:prstGeom prst="straightConnector1">
              <a:avLst/>
            </a:prstGeom>
            <a:noFill/>
            <a:ln w="19050" cap="flat">
              <a:solidFill>
                <a:schemeClr val="dk2"/>
              </a:solidFill>
              <a:prstDash val="solid"/>
              <a:round/>
              <a:headEnd type="none" w="med" len="med"/>
              <a:tailEnd type="none" w="med" len="med"/>
            </a:ln>
          </p:spPr>
        </p:cxnSp>
        <p:cxnSp>
          <p:nvCxnSpPr>
            <p:cNvPr id="286" name="Shape 286"/>
            <p:cNvCxnSpPr/>
            <p:nvPr/>
          </p:nvCxnSpPr>
          <p:spPr>
            <a:xfrm rot="10800000" flipH="1">
              <a:off x="4772285" y="5767499"/>
              <a:ext cx="137699" cy="187800"/>
            </a:xfrm>
            <a:prstGeom prst="straightConnector1">
              <a:avLst/>
            </a:prstGeom>
            <a:noFill/>
            <a:ln w="19050" cap="flat">
              <a:solidFill>
                <a:schemeClr val="dk2"/>
              </a:solidFill>
              <a:prstDash val="solid"/>
              <a:round/>
              <a:headEnd type="none" w="med" len="med"/>
              <a:tailEnd type="none" w="med" len="med"/>
            </a:ln>
          </p:spPr>
        </p:cxnSp>
        <p:cxnSp>
          <p:nvCxnSpPr>
            <p:cNvPr id="287" name="Shape 287"/>
            <p:cNvCxnSpPr/>
            <p:nvPr/>
          </p:nvCxnSpPr>
          <p:spPr>
            <a:xfrm rot="10800000" flipH="1">
              <a:off x="6517228" y="5757765"/>
              <a:ext cx="137699" cy="187800"/>
            </a:xfrm>
            <a:prstGeom prst="straightConnector1">
              <a:avLst/>
            </a:prstGeom>
            <a:noFill/>
            <a:ln w="19050" cap="flat">
              <a:solidFill>
                <a:schemeClr val="dk2"/>
              </a:solidFill>
              <a:prstDash val="solid"/>
              <a:round/>
              <a:headEnd type="none" w="med" len="med"/>
              <a:tailEnd type="none" w="med" len="med"/>
            </a:ln>
          </p:spPr>
        </p:cxnSp>
        <p:cxnSp>
          <p:nvCxnSpPr>
            <p:cNvPr id="288" name="Shape 288"/>
            <p:cNvCxnSpPr>
              <a:stCxn id="276" idx="3"/>
            </p:cNvCxnSpPr>
            <p:nvPr/>
          </p:nvCxnSpPr>
          <p:spPr>
            <a:xfrm>
              <a:off x="8116899" y="5851665"/>
              <a:ext cx="483900" cy="0"/>
            </a:xfrm>
            <a:prstGeom prst="straightConnector1">
              <a:avLst/>
            </a:prstGeom>
            <a:noFill/>
            <a:ln w="19050" cap="flat">
              <a:solidFill>
                <a:schemeClr val="dk2"/>
              </a:solidFill>
              <a:prstDash val="solid"/>
              <a:round/>
              <a:headEnd type="none" w="med" len="med"/>
              <a:tailEnd type="triangle" w="med" len="med"/>
            </a:ln>
          </p:spPr>
        </p:cxnSp>
        <p:sp>
          <p:nvSpPr>
            <p:cNvPr id="289" name="Shape 289"/>
            <p:cNvSpPr/>
            <p:nvPr/>
          </p:nvSpPr>
          <p:spPr>
            <a:xfrm>
              <a:off x="601712" y="5412165"/>
              <a:ext cx="413699" cy="401099"/>
            </a:xfrm>
            <a:prstGeom prst="rect">
              <a:avLst/>
            </a:prstGeom>
            <a:noFill/>
            <a:ln>
              <a:noFill/>
            </a:ln>
          </p:spPr>
          <p:txBody>
            <a:bodyPr lIns="91425" tIns="91425" rIns="91425" bIns="91425" anchor="t" anchorCtr="0"/>
            <a:lstStyle/>
            <a:p>
              <a:pPr>
                <a:buNone/>
              </a:pPr>
              <a:r>
                <a:rPr sz="1800" b="1"/>
                <a:t>n</a:t>
              </a:r>
            </a:p>
          </p:txBody>
        </p:sp>
        <p:sp>
          <p:nvSpPr>
            <p:cNvPr id="290" name="Shape 290"/>
            <p:cNvSpPr/>
            <p:nvPr/>
          </p:nvSpPr>
          <p:spPr>
            <a:xfrm>
              <a:off x="3002749" y="5412165"/>
              <a:ext cx="413699" cy="401099"/>
            </a:xfrm>
            <a:prstGeom prst="rect">
              <a:avLst/>
            </a:prstGeom>
            <a:noFill/>
            <a:ln>
              <a:noFill/>
            </a:ln>
          </p:spPr>
          <p:txBody>
            <a:bodyPr lIns="91425" tIns="91425" rIns="91425" bIns="91425" anchor="t" anchorCtr="0"/>
            <a:lstStyle/>
            <a:p>
              <a:pPr lvl="0" rtl="0">
                <a:buNone/>
              </a:pPr>
              <a:r>
                <a:rPr sz="1800" b="1"/>
                <a:t>n</a:t>
              </a:r>
            </a:p>
          </p:txBody>
        </p:sp>
        <p:sp>
          <p:nvSpPr>
            <p:cNvPr id="291" name="Shape 291"/>
            <p:cNvSpPr/>
            <p:nvPr/>
          </p:nvSpPr>
          <p:spPr>
            <a:xfrm>
              <a:off x="4684435" y="5412165"/>
              <a:ext cx="413699" cy="401099"/>
            </a:xfrm>
            <a:prstGeom prst="rect">
              <a:avLst/>
            </a:prstGeom>
            <a:noFill/>
            <a:ln>
              <a:noFill/>
            </a:ln>
          </p:spPr>
          <p:txBody>
            <a:bodyPr lIns="91425" tIns="91425" rIns="91425" bIns="91425" anchor="t" anchorCtr="0"/>
            <a:lstStyle/>
            <a:p>
              <a:pPr lvl="0" rtl="0">
                <a:buNone/>
              </a:pPr>
              <a:r>
                <a:rPr sz="1800" b="1"/>
                <a:t>p</a:t>
              </a:r>
            </a:p>
          </p:txBody>
        </p:sp>
        <p:sp>
          <p:nvSpPr>
            <p:cNvPr id="292" name="Shape 292"/>
            <p:cNvSpPr/>
            <p:nvPr/>
          </p:nvSpPr>
          <p:spPr>
            <a:xfrm>
              <a:off x="6441916" y="5412165"/>
              <a:ext cx="413699" cy="401099"/>
            </a:xfrm>
            <a:prstGeom prst="rect">
              <a:avLst/>
            </a:prstGeom>
            <a:noFill/>
            <a:ln>
              <a:noFill/>
            </a:ln>
          </p:spPr>
          <p:txBody>
            <a:bodyPr lIns="91425" tIns="91425" rIns="91425" bIns="91425" anchor="t" anchorCtr="0"/>
            <a:lstStyle/>
            <a:p>
              <a:pPr lvl="0" rtl="0">
                <a:buNone/>
              </a:pPr>
              <a:r>
                <a:rPr sz="1800" b="1"/>
                <a:t>d</a:t>
              </a:r>
            </a:p>
          </p:txBody>
        </p:sp>
        <p:sp>
          <p:nvSpPr>
            <p:cNvPr id="293" name="Shape 293"/>
            <p:cNvSpPr/>
            <p:nvPr/>
          </p:nvSpPr>
          <p:spPr>
            <a:xfrm>
              <a:off x="82875" y="5609975"/>
              <a:ext cx="526500" cy="388800"/>
            </a:xfrm>
            <a:prstGeom prst="rect">
              <a:avLst/>
            </a:prstGeom>
            <a:noFill/>
            <a:ln>
              <a:noFill/>
            </a:ln>
          </p:spPr>
          <p:txBody>
            <a:bodyPr lIns="91425" tIns="91425" rIns="91425" bIns="91425" anchor="t" anchorCtr="0"/>
            <a:lstStyle/>
            <a:p>
              <a:pPr>
                <a:buNone/>
              </a:pPr>
              <a:r>
                <a:rPr sz="1800" b="1"/>
                <a:t>Fw</a:t>
              </a:r>
            </a:p>
          </p:txBody>
        </p:sp>
        <p:sp>
          <p:nvSpPr>
            <p:cNvPr id="294" name="Shape 294"/>
            <p:cNvSpPr/>
            <p:nvPr/>
          </p:nvSpPr>
          <p:spPr>
            <a:xfrm>
              <a:off x="8220675" y="5424465"/>
              <a:ext cx="827399" cy="388800"/>
            </a:xfrm>
            <a:prstGeom prst="rect">
              <a:avLst/>
            </a:prstGeom>
            <a:noFill/>
            <a:ln>
              <a:noFill/>
            </a:ln>
          </p:spPr>
          <p:txBody>
            <a:bodyPr lIns="91425" tIns="91425" rIns="91425" bIns="91425" anchor="t" anchorCtr="0"/>
            <a:lstStyle/>
            <a:p>
              <a:pPr lvl="0" rtl="0">
                <a:buNone/>
              </a:pPr>
              <a:r>
                <a:rPr sz="1800" b="1"/>
                <a:t>Fout</a:t>
              </a:r>
            </a:p>
          </p:txBody>
        </p:sp>
      </p:grpSp>
    </p:spTree>
  </p:cSld>
  <p:clrMapOvr>
    <a:masterClrMapping/>
  </p:clrMapOvr>
  <p:transition spd="slow">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98"/>
        <p:cNvGrpSpPr/>
        <p:nvPr/>
      </p:nvGrpSpPr>
      <p:grpSpPr>
        <a:xfrm>
          <a:off x="0" y="0"/>
          <a:ext cx="0" cy="0"/>
          <a:chOff x="0" y="0"/>
          <a:chExt cx="0" cy="0"/>
        </a:xfrm>
      </p:grpSpPr>
      <p:sp>
        <p:nvSpPr>
          <p:cNvPr id="299" name="Shape 299"/>
          <p:cNvSpPr>
            <a:spLocks noGrp="1"/>
          </p:cNvSpPr>
          <p:nvPr>
            <p:ph type="title"/>
          </p:nvPr>
        </p:nvSpPr>
        <p:spPr>
          <a:xfrm>
            <a:off x="274300" y="274300"/>
            <a:ext cx="8595299" cy="822900"/>
          </a:xfrm>
          <a:prstGeom prst="rect">
            <a:avLst/>
          </a:prstGeom>
          <a:noFill/>
          <a:ln>
            <a:noFill/>
          </a:ln>
        </p:spPr>
        <p:txBody>
          <a:bodyPr lIns="91425" tIns="91425" rIns="91425" bIns="91425" anchor="ctr" anchorCtr="0"/>
          <a:lstStyle/>
          <a:p>
            <a:pPr>
              <a:buNone/>
            </a:pPr>
            <a:r>
              <a:rPr/>
              <a:t>MAC based ORAs</a:t>
            </a:r>
          </a:p>
        </p:txBody>
      </p:sp>
      <p:sp>
        <p:nvSpPr>
          <p:cNvPr id="300" name="Shape 300"/>
          <p:cNvSpPr>
            <a:spLocks noGrp="1"/>
          </p:cNvSpPr>
          <p:nvPr>
            <p:ph type="body"/>
          </p:nvPr>
        </p:nvSpPr>
        <p:spPr>
          <a:xfrm>
            <a:off x="274300" y="1097280"/>
            <a:ext cx="8595299" cy="3119999"/>
          </a:xfrm>
          <a:prstGeom prst="rect">
            <a:avLst/>
          </a:prstGeom>
          <a:noFill/>
          <a:ln>
            <a:noFill/>
          </a:ln>
        </p:spPr>
        <p:txBody>
          <a:bodyPr lIns="91425" tIns="91425" rIns="91425" bIns="91425" anchor="t" anchorCtr="0"/>
          <a:lstStyle/>
          <a:p>
            <a:pPr marL="457200" marR="0" lvl="0" indent="-381000" algn="l" rtl="0">
              <a:lnSpc>
                <a:spcPct val="100000"/>
              </a:lnSpc>
              <a:spcBef>
                <a:spcPts val="0"/>
              </a:spcBef>
              <a:spcAft>
                <a:spcPts val="0"/>
              </a:spcAft>
              <a:buClr>
                <a:srgbClr val="000000"/>
              </a:buClr>
              <a:buSzPct val="166666"/>
              <a:buFont typeface="Arial"/>
              <a:buChar char="•"/>
            </a:pPr>
            <a:r>
              <a:rPr sz="2400" dirty="0">
                <a:latin typeface="+mn-lt"/>
              </a:rPr>
              <a:t>Two multiplier-accumulators accumulate the in-phase and out-of-phase frequency response of the analog DUT.</a:t>
            </a:r>
          </a:p>
          <a:p>
            <a:pPr marL="457200" marR="0" lvl="0" indent="-381000" algn="l" rtl="0">
              <a:lnSpc>
                <a:spcPct val="100000"/>
              </a:lnSpc>
              <a:spcBef>
                <a:spcPts val="0"/>
              </a:spcBef>
              <a:spcAft>
                <a:spcPts val="0"/>
              </a:spcAft>
              <a:buClr>
                <a:srgbClr val="000000"/>
              </a:buClr>
              <a:buSzPct val="166666"/>
              <a:buFont typeface="Arial"/>
              <a:buChar char="•"/>
            </a:pPr>
            <a:r>
              <a:rPr sz="2400" dirty="0">
                <a:latin typeface="+mn-lt"/>
              </a:rPr>
              <a:t>Accumulation will introduce errors due to AC frequency components unless accumulation is stopped at an integer multiple period (IMP) of the measured frequencies.</a:t>
            </a:r>
          </a:p>
          <a:p>
            <a:pPr marL="457200" lvl="0" indent="-381000" rtl="0">
              <a:buClr>
                <a:srgbClr val="000000"/>
              </a:buClr>
              <a:buSzPct val="166666"/>
              <a:buFont typeface="Arial"/>
              <a:buChar char="•"/>
            </a:pPr>
            <a:r>
              <a:rPr sz="2400" dirty="0">
                <a:latin typeface="+mn-lt"/>
              </a:rPr>
              <a:t>Magnitude and phase can be calculated using the two formulas below where DC1 and DC2 represents the in-phase and out-of-phase frequency accumulations.</a:t>
            </a:r>
          </a:p>
        </p:txBody>
      </p:sp>
      <p:grpSp>
        <p:nvGrpSpPr>
          <p:cNvPr id="301" name="Shape 301"/>
          <p:cNvGrpSpPr/>
          <p:nvPr/>
        </p:nvGrpSpPr>
        <p:grpSpPr>
          <a:xfrm>
            <a:off x="438825" y="4669831"/>
            <a:ext cx="3975950" cy="1119650"/>
            <a:chOff x="463875" y="4481762"/>
            <a:chExt cx="3975950" cy="1119650"/>
          </a:xfrm>
        </p:grpSpPr>
        <p:sp>
          <p:nvSpPr>
            <p:cNvPr id="302" name="Shape 302"/>
            <p:cNvSpPr/>
            <p:nvPr/>
          </p:nvSpPr>
          <p:spPr>
            <a:xfrm>
              <a:off x="525050" y="4481762"/>
              <a:ext cx="3914775" cy="476250"/>
            </a:xfrm>
            <a:prstGeom prst="rect">
              <a:avLst/>
            </a:prstGeom>
            <a:blipFill>
              <a:blip r:embed="rId3"/>
              <a:stretch>
                <a:fillRect/>
              </a:stretch>
            </a:blipFill>
            <a:ln>
              <a:noFill/>
            </a:ln>
          </p:spPr>
        </p:sp>
        <p:sp>
          <p:nvSpPr>
            <p:cNvPr id="303" name="Shape 303"/>
            <p:cNvSpPr/>
            <p:nvPr/>
          </p:nvSpPr>
          <p:spPr>
            <a:xfrm>
              <a:off x="463875" y="5058487"/>
              <a:ext cx="3381375" cy="542925"/>
            </a:xfrm>
            <a:prstGeom prst="rect">
              <a:avLst/>
            </a:prstGeom>
            <a:blipFill>
              <a:blip r:embed="rId4"/>
              <a:stretch>
                <a:fillRect/>
              </a:stretch>
            </a:blipFill>
            <a:ln>
              <a:noFill/>
            </a:ln>
          </p:spPr>
        </p:sp>
      </p:grpSp>
      <p:grpSp>
        <p:nvGrpSpPr>
          <p:cNvPr id="304" name="Shape 304"/>
          <p:cNvGrpSpPr/>
          <p:nvPr/>
        </p:nvGrpSpPr>
        <p:grpSpPr>
          <a:xfrm>
            <a:off x="4899612" y="4441232"/>
            <a:ext cx="3992264" cy="2231700"/>
            <a:chOff x="4671012" y="4212632"/>
            <a:chExt cx="3992264" cy="2231700"/>
          </a:xfrm>
        </p:grpSpPr>
        <p:sp>
          <p:nvSpPr>
            <p:cNvPr id="305" name="Shape 305"/>
            <p:cNvSpPr/>
            <p:nvPr/>
          </p:nvSpPr>
          <p:spPr>
            <a:xfrm>
              <a:off x="6720724" y="4212632"/>
              <a:ext cx="1742999" cy="2231700"/>
            </a:xfrm>
            <a:prstGeom prst="rect">
              <a:avLst/>
            </a:prstGeom>
            <a:solidFill>
              <a:schemeClr val="lt2"/>
            </a:solidFill>
            <a:ln w="19050" cap="flat">
              <a:solidFill>
                <a:schemeClr val="dk2"/>
              </a:solidFill>
              <a:prstDash val="solid"/>
              <a:round/>
              <a:headEnd type="none" w="sm" len="sm"/>
              <a:tailEnd type="none" w="sm" len="sm"/>
            </a:ln>
          </p:spPr>
          <p:txBody>
            <a:bodyPr lIns="91425" tIns="91425" rIns="91425" bIns="91425" anchor="ctr" anchorCtr="0"/>
            <a:lstStyle/>
            <a:p>
              <a:endParaRPr/>
            </a:p>
          </p:txBody>
        </p:sp>
        <p:grpSp>
          <p:nvGrpSpPr>
            <p:cNvPr id="306" name="Shape 306"/>
            <p:cNvGrpSpPr/>
            <p:nvPr/>
          </p:nvGrpSpPr>
          <p:grpSpPr>
            <a:xfrm>
              <a:off x="6871254" y="4466115"/>
              <a:ext cx="739622" cy="739622"/>
              <a:chOff x="6695025" y="3911700"/>
              <a:chExt cx="589200" cy="589200"/>
            </a:xfrm>
          </p:grpSpPr>
          <p:sp>
            <p:nvSpPr>
              <p:cNvPr id="307" name="Shape 307"/>
              <p:cNvSpPr/>
              <p:nvPr/>
            </p:nvSpPr>
            <p:spPr>
              <a:xfrm>
                <a:off x="6695025" y="3911700"/>
                <a:ext cx="589200" cy="589200"/>
              </a:xfrm>
              <a:prstGeom prst="ellipse">
                <a:avLst/>
              </a:prstGeom>
              <a:solidFill>
                <a:schemeClr val="lt2"/>
              </a:solidFill>
              <a:ln w="19050" cap="flat">
                <a:solidFill>
                  <a:schemeClr val="dk2"/>
                </a:solidFill>
                <a:prstDash val="solid"/>
                <a:round/>
                <a:headEnd type="none" w="sm" len="sm"/>
                <a:tailEnd type="none" w="sm" len="sm"/>
              </a:ln>
            </p:spPr>
            <p:txBody>
              <a:bodyPr lIns="91425" tIns="91425" rIns="91425" bIns="91425" anchor="ctr" anchorCtr="0"/>
              <a:lstStyle/>
              <a:p>
                <a:endParaRPr/>
              </a:p>
            </p:txBody>
          </p:sp>
          <p:cxnSp>
            <p:nvCxnSpPr>
              <p:cNvPr id="308" name="Shape 308"/>
              <p:cNvCxnSpPr>
                <a:stCxn id="307" idx="1"/>
                <a:endCxn id="307" idx="5"/>
              </p:cNvCxnSpPr>
              <p:nvPr/>
            </p:nvCxnSpPr>
            <p:spPr>
              <a:xfrm>
                <a:off x="6781311" y="3997986"/>
                <a:ext cx="416627" cy="416627"/>
              </a:xfrm>
              <a:prstGeom prst="straightConnector1">
                <a:avLst/>
              </a:prstGeom>
              <a:noFill/>
              <a:ln w="19050" cap="flat">
                <a:solidFill>
                  <a:schemeClr val="dk2"/>
                </a:solidFill>
                <a:prstDash val="solid"/>
                <a:round/>
                <a:headEnd type="none" w="med" len="med"/>
                <a:tailEnd type="none" w="med" len="med"/>
              </a:ln>
            </p:spPr>
          </p:cxnSp>
          <p:cxnSp>
            <p:nvCxnSpPr>
              <p:cNvPr id="309" name="Shape 309"/>
              <p:cNvCxnSpPr>
                <a:stCxn id="307" idx="7"/>
                <a:endCxn id="307" idx="3"/>
              </p:cNvCxnSpPr>
              <p:nvPr/>
            </p:nvCxnSpPr>
            <p:spPr>
              <a:xfrm flipH="1">
                <a:off x="6781311" y="3997986"/>
                <a:ext cx="416627" cy="416627"/>
              </a:xfrm>
              <a:prstGeom prst="straightConnector1">
                <a:avLst/>
              </a:prstGeom>
              <a:noFill/>
              <a:ln w="19050" cap="flat">
                <a:solidFill>
                  <a:schemeClr val="dk2"/>
                </a:solidFill>
                <a:prstDash val="solid"/>
                <a:round/>
                <a:headEnd type="none" w="med" len="med"/>
                <a:tailEnd type="none" w="med" len="med"/>
              </a:ln>
            </p:spPr>
          </p:cxnSp>
        </p:grpSp>
        <p:sp>
          <p:nvSpPr>
            <p:cNvPr id="310" name="Shape 310"/>
            <p:cNvSpPr/>
            <p:nvPr/>
          </p:nvSpPr>
          <p:spPr>
            <a:xfrm>
              <a:off x="7598687" y="4411425"/>
              <a:ext cx="864900" cy="539100"/>
            </a:xfrm>
            <a:prstGeom prst="rect">
              <a:avLst/>
            </a:prstGeom>
            <a:noFill/>
            <a:ln>
              <a:noFill/>
            </a:ln>
          </p:spPr>
          <p:txBody>
            <a:bodyPr lIns="91425" tIns="91425" rIns="91425" bIns="91425" anchor="t" anchorCtr="0"/>
            <a:lstStyle/>
            <a:p>
              <a:pPr>
                <a:buNone/>
              </a:pPr>
              <a:r>
                <a:rPr sz="2400" b="1"/>
                <a:t>DC1</a:t>
              </a:r>
            </a:p>
          </p:txBody>
        </p:sp>
        <p:cxnSp>
          <p:nvCxnSpPr>
            <p:cNvPr id="311" name="Shape 311"/>
            <p:cNvCxnSpPr/>
            <p:nvPr/>
          </p:nvCxnSpPr>
          <p:spPr>
            <a:xfrm>
              <a:off x="7610877" y="4835926"/>
              <a:ext cx="1052400" cy="0"/>
            </a:xfrm>
            <a:prstGeom prst="straightConnector1">
              <a:avLst/>
            </a:prstGeom>
            <a:noFill/>
            <a:ln w="19050" cap="flat">
              <a:solidFill>
                <a:schemeClr val="dk2"/>
              </a:solidFill>
              <a:prstDash val="solid"/>
              <a:round/>
              <a:headEnd type="none" w="med" len="med"/>
              <a:tailEnd type="triangle" w="med" len="med"/>
            </a:ln>
          </p:spPr>
        </p:cxnSp>
        <p:grpSp>
          <p:nvGrpSpPr>
            <p:cNvPr id="312" name="Shape 312"/>
            <p:cNvGrpSpPr/>
            <p:nvPr/>
          </p:nvGrpSpPr>
          <p:grpSpPr>
            <a:xfrm>
              <a:off x="6871254" y="5433465"/>
              <a:ext cx="739622" cy="739622"/>
              <a:chOff x="6695025" y="3911700"/>
              <a:chExt cx="589200" cy="589200"/>
            </a:xfrm>
          </p:grpSpPr>
          <p:sp>
            <p:nvSpPr>
              <p:cNvPr id="313" name="Shape 313"/>
              <p:cNvSpPr/>
              <p:nvPr/>
            </p:nvSpPr>
            <p:spPr>
              <a:xfrm>
                <a:off x="6695025" y="3911700"/>
                <a:ext cx="589200" cy="589200"/>
              </a:xfrm>
              <a:prstGeom prst="ellipse">
                <a:avLst/>
              </a:prstGeom>
              <a:solidFill>
                <a:schemeClr val="lt2"/>
              </a:solidFill>
              <a:ln w="19050" cap="flat">
                <a:solidFill>
                  <a:schemeClr val="dk2"/>
                </a:solidFill>
                <a:prstDash val="solid"/>
                <a:round/>
                <a:headEnd type="none" w="sm" len="sm"/>
                <a:tailEnd type="none" w="sm" len="sm"/>
              </a:ln>
            </p:spPr>
            <p:txBody>
              <a:bodyPr lIns="91425" tIns="91425" rIns="91425" bIns="91425" anchor="ctr" anchorCtr="0"/>
              <a:lstStyle/>
              <a:p>
                <a:endParaRPr/>
              </a:p>
            </p:txBody>
          </p:sp>
          <p:cxnSp>
            <p:nvCxnSpPr>
              <p:cNvPr id="314" name="Shape 314"/>
              <p:cNvCxnSpPr>
                <a:stCxn id="313" idx="1"/>
                <a:endCxn id="313" idx="5"/>
              </p:cNvCxnSpPr>
              <p:nvPr/>
            </p:nvCxnSpPr>
            <p:spPr>
              <a:xfrm>
                <a:off x="6781311" y="3997986"/>
                <a:ext cx="416627" cy="416627"/>
              </a:xfrm>
              <a:prstGeom prst="straightConnector1">
                <a:avLst/>
              </a:prstGeom>
              <a:noFill/>
              <a:ln w="19050" cap="flat">
                <a:solidFill>
                  <a:schemeClr val="dk2"/>
                </a:solidFill>
                <a:prstDash val="solid"/>
                <a:round/>
                <a:headEnd type="none" w="med" len="med"/>
                <a:tailEnd type="none" w="med" len="med"/>
              </a:ln>
            </p:spPr>
          </p:cxnSp>
          <p:cxnSp>
            <p:nvCxnSpPr>
              <p:cNvPr id="315" name="Shape 315"/>
              <p:cNvCxnSpPr>
                <a:stCxn id="313" idx="7"/>
                <a:endCxn id="313" idx="3"/>
              </p:cNvCxnSpPr>
              <p:nvPr/>
            </p:nvCxnSpPr>
            <p:spPr>
              <a:xfrm flipH="1">
                <a:off x="6781311" y="3997986"/>
                <a:ext cx="416627" cy="416627"/>
              </a:xfrm>
              <a:prstGeom prst="straightConnector1">
                <a:avLst/>
              </a:prstGeom>
              <a:noFill/>
              <a:ln w="19050" cap="flat">
                <a:solidFill>
                  <a:schemeClr val="dk2"/>
                </a:solidFill>
                <a:prstDash val="solid"/>
                <a:round/>
                <a:headEnd type="none" w="med" len="med"/>
                <a:tailEnd type="none" w="med" len="med"/>
              </a:ln>
            </p:spPr>
          </p:cxnSp>
        </p:grpSp>
        <p:sp>
          <p:nvSpPr>
            <p:cNvPr id="316" name="Shape 316"/>
            <p:cNvSpPr/>
            <p:nvPr/>
          </p:nvSpPr>
          <p:spPr>
            <a:xfrm>
              <a:off x="7598687" y="5378775"/>
              <a:ext cx="864900" cy="539100"/>
            </a:xfrm>
            <a:prstGeom prst="rect">
              <a:avLst/>
            </a:prstGeom>
            <a:noFill/>
            <a:ln>
              <a:noFill/>
            </a:ln>
          </p:spPr>
          <p:txBody>
            <a:bodyPr lIns="91425" tIns="91425" rIns="91425" bIns="91425" anchor="t" anchorCtr="0"/>
            <a:lstStyle/>
            <a:p>
              <a:pPr lvl="0" rtl="0">
                <a:buNone/>
              </a:pPr>
              <a:r>
                <a:rPr sz="2400" b="1"/>
                <a:t>DC2</a:t>
              </a:r>
            </a:p>
          </p:txBody>
        </p:sp>
        <p:cxnSp>
          <p:nvCxnSpPr>
            <p:cNvPr id="317" name="Shape 317"/>
            <p:cNvCxnSpPr/>
            <p:nvPr/>
          </p:nvCxnSpPr>
          <p:spPr>
            <a:xfrm>
              <a:off x="7610877" y="5803276"/>
              <a:ext cx="1040100" cy="0"/>
            </a:xfrm>
            <a:prstGeom prst="straightConnector1">
              <a:avLst/>
            </a:prstGeom>
            <a:noFill/>
            <a:ln w="19050" cap="flat">
              <a:solidFill>
                <a:schemeClr val="dk2"/>
              </a:solidFill>
              <a:prstDash val="solid"/>
              <a:round/>
              <a:headEnd type="none" w="med" len="med"/>
              <a:tailEnd type="triangle" w="med" len="med"/>
            </a:ln>
          </p:spPr>
        </p:cxnSp>
        <p:cxnSp>
          <p:nvCxnSpPr>
            <p:cNvPr id="318" name="Shape 318"/>
            <p:cNvCxnSpPr/>
            <p:nvPr/>
          </p:nvCxnSpPr>
          <p:spPr>
            <a:xfrm rot="10800000">
              <a:off x="5792470" y="4574430"/>
              <a:ext cx="1187100" cy="0"/>
            </a:xfrm>
            <a:prstGeom prst="straightConnector1">
              <a:avLst/>
            </a:prstGeom>
            <a:noFill/>
            <a:ln w="19050" cap="flat">
              <a:solidFill>
                <a:schemeClr val="dk2"/>
              </a:solidFill>
              <a:prstDash val="solid"/>
              <a:round/>
              <a:headEnd type="none" w="med" len="med"/>
              <a:tailEnd type="none" w="med" len="med"/>
            </a:ln>
          </p:spPr>
        </p:cxnSp>
        <p:cxnSp>
          <p:nvCxnSpPr>
            <p:cNvPr id="319" name="Shape 319"/>
            <p:cNvCxnSpPr/>
            <p:nvPr/>
          </p:nvCxnSpPr>
          <p:spPr>
            <a:xfrm rot="10800000">
              <a:off x="5767269" y="6064772"/>
              <a:ext cx="1212300" cy="0"/>
            </a:xfrm>
            <a:prstGeom prst="straightConnector1">
              <a:avLst/>
            </a:prstGeom>
            <a:noFill/>
            <a:ln w="19050" cap="flat">
              <a:solidFill>
                <a:schemeClr val="dk2"/>
              </a:solidFill>
              <a:prstDash val="solid"/>
              <a:round/>
              <a:headEnd type="none" w="med" len="med"/>
              <a:tailEnd type="none" w="med" len="med"/>
            </a:ln>
          </p:spPr>
        </p:cxnSp>
        <p:cxnSp>
          <p:nvCxnSpPr>
            <p:cNvPr id="320" name="Shape 320"/>
            <p:cNvCxnSpPr/>
            <p:nvPr/>
          </p:nvCxnSpPr>
          <p:spPr>
            <a:xfrm rot="10800000">
              <a:off x="6038754" y="5322676"/>
              <a:ext cx="832500" cy="480599"/>
            </a:xfrm>
            <a:prstGeom prst="straightConnector1">
              <a:avLst/>
            </a:prstGeom>
            <a:noFill/>
            <a:ln w="19050" cap="flat">
              <a:solidFill>
                <a:schemeClr val="dk2"/>
              </a:solidFill>
              <a:prstDash val="solid"/>
              <a:round/>
              <a:headEnd type="none" w="med" len="med"/>
              <a:tailEnd type="none" w="med" len="med"/>
            </a:ln>
          </p:spPr>
        </p:cxnSp>
        <p:cxnSp>
          <p:nvCxnSpPr>
            <p:cNvPr id="321" name="Shape 321"/>
            <p:cNvCxnSpPr/>
            <p:nvPr/>
          </p:nvCxnSpPr>
          <p:spPr>
            <a:xfrm flipH="1">
              <a:off x="6050154" y="4835926"/>
              <a:ext cx="821099" cy="474000"/>
            </a:xfrm>
            <a:prstGeom prst="straightConnector1">
              <a:avLst/>
            </a:prstGeom>
            <a:noFill/>
            <a:ln w="19050" cap="flat">
              <a:solidFill>
                <a:schemeClr val="dk2"/>
              </a:solidFill>
              <a:prstDash val="solid"/>
              <a:round/>
              <a:headEnd type="none" w="med" len="med"/>
              <a:tailEnd type="none" w="med" len="med"/>
            </a:ln>
          </p:spPr>
        </p:cxnSp>
        <p:cxnSp>
          <p:nvCxnSpPr>
            <p:cNvPr id="322" name="Shape 322"/>
            <p:cNvCxnSpPr/>
            <p:nvPr/>
          </p:nvCxnSpPr>
          <p:spPr>
            <a:xfrm rot="10800000">
              <a:off x="5804762" y="5322487"/>
              <a:ext cx="258000" cy="0"/>
            </a:xfrm>
            <a:prstGeom prst="straightConnector1">
              <a:avLst/>
            </a:prstGeom>
            <a:noFill/>
            <a:ln w="19050" cap="flat">
              <a:solidFill>
                <a:schemeClr val="dk2"/>
              </a:solidFill>
              <a:prstDash val="solid"/>
              <a:round/>
              <a:headEnd type="none" w="med" len="med"/>
              <a:tailEnd type="none" w="med" len="med"/>
            </a:ln>
          </p:spPr>
        </p:cxnSp>
        <p:sp>
          <p:nvSpPr>
            <p:cNvPr id="323" name="Shape 323"/>
            <p:cNvSpPr/>
            <p:nvPr/>
          </p:nvSpPr>
          <p:spPr>
            <a:xfrm>
              <a:off x="4671012" y="5043612"/>
              <a:ext cx="1341600" cy="451199"/>
            </a:xfrm>
            <a:prstGeom prst="rect">
              <a:avLst/>
            </a:prstGeom>
            <a:noFill/>
            <a:ln>
              <a:noFill/>
            </a:ln>
          </p:spPr>
          <p:txBody>
            <a:bodyPr lIns="91425" tIns="91425" rIns="91425" bIns="91425" anchor="t" anchorCtr="0"/>
            <a:lstStyle/>
            <a:p>
              <a:pPr algn="ctr">
                <a:buNone/>
              </a:pPr>
              <a:r>
                <a:rPr sz="2400"/>
                <a:t>Output</a:t>
              </a:r>
            </a:p>
          </p:txBody>
        </p:sp>
        <p:sp>
          <p:nvSpPr>
            <p:cNvPr id="324" name="Shape 324"/>
            <p:cNvSpPr/>
            <p:nvPr/>
          </p:nvSpPr>
          <p:spPr>
            <a:xfrm>
              <a:off x="4823387" y="4273605"/>
              <a:ext cx="1341600" cy="451199"/>
            </a:xfrm>
            <a:prstGeom prst="rect">
              <a:avLst/>
            </a:prstGeom>
            <a:noFill/>
            <a:ln>
              <a:noFill/>
            </a:ln>
          </p:spPr>
          <p:txBody>
            <a:bodyPr lIns="91425" tIns="91425" rIns="91425" bIns="91425" anchor="t" anchorCtr="0"/>
            <a:lstStyle/>
            <a:p>
              <a:pPr lvl="0" algn="ctr" rtl="0">
                <a:buNone/>
              </a:pPr>
              <a:r>
                <a:rPr sz="2400"/>
                <a:t>Fsin</a:t>
              </a:r>
            </a:p>
          </p:txBody>
        </p:sp>
        <p:sp>
          <p:nvSpPr>
            <p:cNvPr id="325" name="Shape 325"/>
            <p:cNvSpPr/>
            <p:nvPr/>
          </p:nvSpPr>
          <p:spPr>
            <a:xfrm>
              <a:off x="4746237" y="5776485"/>
              <a:ext cx="1341600" cy="451199"/>
            </a:xfrm>
            <a:prstGeom prst="rect">
              <a:avLst/>
            </a:prstGeom>
            <a:noFill/>
            <a:ln>
              <a:noFill/>
            </a:ln>
          </p:spPr>
          <p:txBody>
            <a:bodyPr lIns="91425" tIns="91425" rIns="91425" bIns="91425" anchor="t" anchorCtr="0"/>
            <a:lstStyle/>
            <a:p>
              <a:pPr lvl="0" algn="ctr" rtl="0">
                <a:buNone/>
              </a:pPr>
              <a:r>
                <a:rPr sz="2400"/>
                <a:t>Fcos</a:t>
              </a:r>
            </a:p>
          </p:txBody>
        </p:sp>
      </p:grpSp>
      <p:sp>
        <p:nvSpPr>
          <p:cNvPr id="326" name="Shape 326"/>
          <p:cNvSpPr/>
          <p:nvPr/>
        </p:nvSpPr>
        <p:spPr>
          <a:xfrm>
            <a:off x="4989922" y="3963800"/>
            <a:ext cx="4061999" cy="388500"/>
          </a:xfrm>
          <a:prstGeom prst="rect">
            <a:avLst/>
          </a:prstGeom>
          <a:noFill/>
          <a:ln>
            <a:noFill/>
          </a:ln>
        </p:spPr>
        <p:txBody>
          <a:bodyPr lIns="91425" tIns="91425" rIns="91425" bIns="91425" anchor="t" anchorCtr="0"/>
          <a:lstStyle/>
          <a:p>
            <a:pPr algn="ctr">
              <a:buNone/>
            </a:pPr>
            <a:r>
              <a:rPr sz="2400" dirty="0"/>
              <a:t>Multiplier-Accumulator ORA</a:t>
            </a:r>
          </a:p>
        </p:txBody>
      </p:sp>
    </p:spTree>
  </p:cSld>
  <p:clrMapOvr>
    <a:masterClrMapping/>
  </p:clrMapOvr>
  <p:transition spd="slow">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1" name="Shape 331"/>
          <p:cNvSpPr>
            <a:spLocks noGrp="1"/>
          </p:cNvSpPr>
          <p:nvPr>
            <p:ph type="title"/>
          </p:nvPr>
        </p:nvSpPr>
        <p:spPr>
          <a:xfrm>
            <a:off x="274300" y="274300"/>
            <a:ext cx="8595299" cy="822900"/>
          </a:xfrm>
          <a:prstGeom prst="rect">
            <a:avLst/>
          </a:prstGeom>
          <a:noFill/>
          <a:ln>
            <a:noFill/>
          </a:ln>
        </p:spPr>
        <p:txBody>
          <a:bodyPr lIns="91425" tIns="91425" rIns="91425" bIns="91425" anchor="ctr" anchorCtr="0"/>
          <a:lstStyle/>
          <a:p>
            <a:pPr>
              <a:buNone/>
            </a:pPr>
            <a:r>
              <a:rPr/>
              <a:t>Integer Multiple Period Accumulation Time</a:t>
            </a:r>
          </a:p>
        </p:txBody>
      </p:sp>
      <p:sp>
        <p:nvSpPr>
          <p:cNvPr id="332" name="Shape 332"/>
          <p:cNvSpPr>
            <a:spLocks noGrp="1"/>
          </p:cNvSpPr>
          <p:nvPr>
            <p:ph type="body"/>
          </p:nvPr>
        </p:nvSpPr>
        <p:spPr>
          <a:xfrm>
            <a:off x="274300" y="1097280"/>
            <a:ext cx="8595299" cy="5213400"/>
          </a:xfrm>
          <a:prstGeom prst="rect">
            <a:avLst/>
          </a:prstGeom>
          <a:noFill/>
          <a:ln>
            <a:noFill/>
          </a:ln>
        </p:spPr>
        <p:txBody>
          <a:bodyPr lIns="91425" tIns="91425" rIns="91425" bIns="91425" anchor="t" anchorCtr="0"/>
          <a:lstStyle/>
          <a:p>
            <a:pPr marL="457200" marR="0" lvl="0" indent="-355600" algn="l" rtl="0">
              <a:lnSpc>
                <a:spcPct val="100000"/>
              </a:lnSpc>
              <a:spcBef>
                <a:spcPts val="0"/>
              </a:spcBef>
              <a:spcAft>
                <a:spcPts val="0"/>
              </a:spcAft>
              <a:buClr>
                <a:srgbClr val="000000"/>
              </a:buClr>
              <a:buSzPct val="138888"/>
              <a:buFont typeface="Arial"/>
              <a:buChar char="•"/>
            </a:pPr>
            <a:r>
              <a:rPr sz="2400" dirty="0">
                <a:latin typeface="+mn-lt"/>
              </a:rPr>
              <a:t>By stopping the accumulation at an IMP of the measured frequencies the AC errors will cancel out and the result will be very accurate.</a:t>
            </a:r>
          </a:p>
          <a:p>
            <a:pPr marL="914400" marR="0" lvl="1" indent="-355600" algn="l" rtl="0">
              <a:lnSpc>
                <a:spcPct val="100000"/>
              </a:lnSpc>
              <a:spcBef>
                <a:spcPts val="0"/>
              </a:spcBef>
              <a:spcAft>
                <a:spcPts val="0"/>
              </a:spcAft>
              <a:buClr>
                <a:srgbClr val="000000"/>
              </a:buClr>
              <a:buSzPct val="83333"/>
              <a:buFont typeface="Courier New"/>
              <a:buChar char="o"/>
            </a:pPr>
            <a:r>
              <a:rPr sz="2400" dirty="0">
                <a:latin typeface="+mn-lt"/>
              </a:rPr>
              <a:t>           </a:t>
            </a:r>
            <a:r>
              <a:rPr lang="en-US" sz="2400" dirty="0" smtClean="0">
                <a:latin typeface="+mn-lt"/>
              </a:rPr>
              <a:t>  </a:t>
            </a:r>
            <a:r>
              <a:rPr sz="2400" dirty="0" smtClean="0">
                <a:latin typeface="+mn-lt"/>
              </a:rPr>
              <a:t>The </a:t>
            </a:r>
            <a:r>
              <a:rPr sz="2400" dirty="0">
                <a:latin typeface="+mn-lt"/>
              </a:rPr>
              <a:t>time in seconds to accumulate is </a:t>
            </a:r>
            <a:r>
              <a:rPr sz="2400" dirty="0" smtClean="0">
                <a:latin typeface="+mn-lt"/>
              </a:rPr>
              <a:t>calcu</a:t>
            </a:r>
            <a:r>
              <a:rPr lang="en-US" sz="2400" dirty="0" smtClean="0">
                <a:latin typeface="+mn-lt"/>
              </a:rPr>
              <a:t>l</a:t>
            </a:r>
            <a:r>
              <a:rPr sz="2400" dirty="0" smtClean="0">
                <a:latin typeface="+mn-lt"/>
              </a:rPr>
              <a:t>ated</a:t>
            </a:r>
            <a:r>
              <a:rPr sz="2400" dirty="0">
                <a:latin typeface="+mn-lt"/>
              </a:rPr>
              <a:t/>
            </a:r>
            <a:br>
              <a:rPr sz="2400" dirty="0">
                <a:latin typeface="+mn-lt"/>
              </a:rPr>
            </a:br>
            <a:r>
              <a:rPr sz="2400" dirty="0">
                <a:latin typeface="+mn-lt"/>
              </a:rPr>
              <a:t>           </a:t>
            </a:r>
            <a:r>
              <a:rPr lang="en-US" sz="2400" dirty="0" smtClean="0">
                <a:latin typeface="+mn-lt"/>
              </a:rPr>
              <a:t>  </a:t>
            </a:r>
            <a:r>
              <a:rPr sz="2400" dirty="0" smtClean="0">
                <a:latin typeface="+mn-lt"/>
              </a:rPr>
              <a:t>where </a:t>
            </a:r>
            <a:r>
              <a:rPr sz="2400" dirty="0">
                <a:latin typeface="+mn-lt"/>
              </a:rPr>
              <a:t>f is the frequency of interest.</a:t>
            </a:r>
          </a:p>
          <a:p>
            <a:pPr marL="457200" marR="0" lvl="0" indent="-355600" algn="l" rtl="0">
              <a:lnSpc>
                <a:spcPct val="100000"/>
              </a:lnSpc>
              <a:spcBef>
                <a:spcPts val="0"/>
              </a:spcBef>
              <a:spcAft>
                <a:spcPts val="0"/>
              </a:spcAft>
              <a:buClr>
                <a:srgbClr val="000000"/>
              </a:buClr>
              <a:buSzPct val="138888"/>
              <a:buFont typeface="Arial"/>
              <a:buChar char="•"/>
            </a:pPr>
            <a:r>
              <a:rPr sz="2400" dirty="0">
                <a:latin typeface="+mn-lt"/>
              </a:rPr>
              <a:t>Using this method the test time is a direct function of the frequency words being generated </a:t>
            </a:r>
            <a:r>
              <a:rPr sz="2400" dirty="0" smtClean="0">
                <a:latin typeface="+mn-lt"/>
              </a:rPr>
              <a:t>and </a:t>
            </a:r>
            <a:r>
              <a:rPr sz="2400" dirty="0">
                <a:latin typeface="+mn-lt"/>
              </a:rPr>
              <a:t>can be controlled.</a:t>
            </a:r>
          </a:p>
          <a:p>
            <a:pPr marL="457200" lvl="0" indent="-355600" rtl="0">
              <a:buClr>
                <a:srgbClr val="000000"/>
              </a:buClr>
              <a:buSzPct val="138888"/>
              <a:buFont typeface="Arial"/>
              <a:buChar char="•"/>
            </a:pPr>
            <a:r>
              <a:rPr sz="2400" dirty="0">
                <a:latin typeface="+mn-lt"/>
              </a:rPr>
              <a:t>In the case of multiple frequencies being generated (f1 and f2) or the case where multiple frequencies are being generated and a third frequency is being measured (f1, f2, and f3), the IMP is the least common multiple of all frequency periods.</a:t>
            </a:r>
          </a:p>
        </p:txBody>
      </p:sp>
      <p:sp>
        <p:nvSpPr>
          <p:cNvPr id="333" name="Shape 333"/>
          <p:cNvSpPr/>
          <p:nvPr/>
        </p:nvSpPr>
        <p:spPr>
          <a:xfrm>
            <a:off x="1125025" y="2371860"/>
            <a:ext cx="857334" cy="609028"/>
          </a:xfrm>
          <a:prstGeom prst="rect">
            <a:avLst/>
          </a:prstGeom>
          <a:blipFill>
            <a:blip r:embed="rId3"/>
            <a:stretch>
              <a:fillRect/>
            </a:stretch>
          </a:blipFill>
          <a:ln>
            <a:noFill/>
          </a:ln>
        </p:spPr>
      </p:sp>
      <p:sp>
        <p:nvSpPr>
          <p:cNvPr id="334" name="Shape 334"/>
          <p:cNvSpPr/>
          <p:nvPr/>
        </p:nvSpPr>
        <p:spPr>
          <a:xfrm>
            <a:off x="4776225" y="5867400"/>
            <a:ext cx="4038600" cy="542925"/>
          </a:xfrm>
          <a:prstGeom prst="rect">
            <a:avLst/>
          </a:prstGeom>
          <a:blipFill>
            <a:blip r:embed="rId4"/>
            <a:stretch>
              <a:fillRect/>
            </a:stretch>
          </a:blipFill>
          <a:ln>
            <a:noFill/>
          </a:ln>
        </p:spPr>
      </p:sp>
    </p:spTree>
  </p:cSld>
  <p:clrMapOvr>
    <a:masterClrMapping/>
  </p:clrMapOvr>
  <p:transition spd="slow">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38"/>
        <p:cNvGrpSpPr/>
        <p:nvPr/>
      </p:nvGrpSpPr>
      <p:grpSpPr>
        <a:xfrm>
          <a:off x="0" y="0"/>
          <a:ext cx="0" cy="0"/>
          <a:chOff x="0" y="0"/>
          <a:chExt cx="0" cy="0"/>
        </a:xfrm>
      </p:grpSpPr>
      <p:sp>
        <p:nvSpPr>
          <p:cNvPr id="339" name="Shape 339"/>
          <p:cNvSpPr>
            <a:spLocks noGrp="1"/>
          </p:cNvSpPr>
          <p:nvPr>
            <p:ph type="title"/>
          </p:nvPr>
        </p:nvSpPr>
        <p:spPr>
          <a:xfrm>
            <a:off x="274300" y="274300"/>
            <a:ext cx="8595299" cy="822900"/>
          </a:xfrm>
          <a:prstGeom prst="rect">
            <a:avLst/>
          </a:prstGeom>
          <a:noFill/>
          <a:ln>
            <a:noFill/>
          </a:ln>
        </p:spPr>
        <p:txBody>
          <a:bodyPr lIns="91425" tIns="91425" rIns="91425" bIns="91425" anchor="ctr" anchorCtr="0"/>
          <a:lstStyle/>
          <a:p>
            <a:pPr>
              <a:buNone/>
            </a:pPr>
            <a:r>
              <a:rPr/>
              <a:t>Calculation Circuitry</a:t>
            </a:r>
          </a:p>
        </p:txBody>
      </p:sp>
      <p:sp>
        <p:nvSpPr>
          <p:cNvPr id="340" name="Shape 340"/>
          <p:cNvSpPr>
            <a:spLocks noGrp="1"/>
          </p:cNvSpPr>
          <p:nvPr>
            <p:ph type="body"/>
          </p:nvPr>
        </p:nvSpPr>
        <p:spPr>
          <a:xfrm>
            <a:off x="274300" y="1097280"/>
            <a:ext cx="8595299" cy="5541300"/>
          </a:xfrm>
          <a:prstGeom prst="rect">
            <a:avLst/>
          </a:prstGeom>
          <a:noFill/>
          <a:ln>
            <a:noFill/>
          </a:ln>
        </p:spPr>
        <p:txBody>
          <a:bodyPr lIns="91425" tIns="91425" rIns="91425" bIns="91425" anchor="t" anchorCtr="0"/>
          <a:lstStyle/>
          <a:p>
            <a:pPr marL="457200" lvl="0" indent="-381000" rtl="0">
              <a:buClr>
                <a:srgbClr val="000000"/>
              </a:buClr>
              <a:buSzPct val="166666"/>
              <a:buFont typeface="Arial"/>
              <a:buChar char="•"/>
            </a:pPr>
            <a:r>
              <a:rPr sz="2400" dirty="0">
                <a:latin typeface="+mn-lt"/>
              </a:rPr>
              <a:t>Uses CORDIC algorithm to convert DC1 and DC2 accumulator values to magnitude and phase values.</a:t>
            </a:r>
          </a:p>
          <a:p>
            <a:pPr marL="457200" marR="0" lvl="0" indent="-381000" algn="l" rtl="0">
              <a:lnSpc>
                <a:spcPct val="100000"/>
              </a:lnSpc>
              <a:spcBef>
                <a:spcPts val="0"/>
              </a:spcBef>
              <a:spcAft>
                <a:spcPts val="0"/>
              </a:spcAft>
              <a:buClr>
                <a:srgbClr val="000000"/>
              </a:buClr>
              <a:buSzPct val="166666"/>
              <a:buFont typeface="Arial"/>
              <a:buChar char="•"/>
            </a:pPr>
            <a:r>
              <a:rPr sz="2400" dirty="0">
                <a:latin typeface="+mn-lt"/>
              </a:rPr>
              <a:t>In conjunction with </a:t>
            </a:r>
            <a:r>
              <a:rPr lang="en-US" sz="2400" dirty="0" smtClean="0">
                <a:latin typeface="+mn-lt"/>
              </a:rPr>
              <a:t>the </a:t>
            </a:r>
            <a:r>
              <a:rPr sz="2400" dirty="0" smtClean="0">
                <a:latin typeface="+mn-lt"/>
              </a:rPr>
              <a:t>test </a:t>
            </a:r>
            <a:r>
              <a:rPr sz="2400" dirty="0">
                <a:latin typeface="+mn-lt"/>
              </a:rPr>
              <a:t>controller </a:t>
            </a:r>
            <a:r>
              <a:rPr sz="2400" dirty="0" smtClean="0">
                <a:latin typeface="+mn-lt"/>
              </a:rPr>
              <a:t>the </a:t>
            </a:r>
            <a:r>
              <a:rPr sz="2400" dirty="0">
                <a:latin typeface="+mn-lt"/>
              </a:rPr>
              <a:t>SSA BIST </a:t>
            </a:r>
            <a:r>
              <a:rPr lang="en-US" sz="2400" dirty="0" smtClean="0">
                <a:latin typeface="+mn-lt"/>
              </a:rPr>
              <a:t>can</a:t>
            </a:r>
            <a:r>
              <a:rPr sz="2400" dirty="0" smtClean="0">
                <a:latin typeface="+mn-lt"/>
              </a:rPr>
              <a:t> </a:t>
            </a:r>
            <a:r>
              <a:rPr sz="2400" dirty="0">
                <a:latin typeface="+mn-lt"/>
              </a:rPr>
              <a:t>measure important analog characteristics which require multiple individual measurements to be performed.</a:t>
            </a:r>
          </a:p>
          <a:p>
            <a:pPr marL="914400" marR="0" lvl="1" indent="-381000" algn="l" rtl="0">
              <a:lnSpc>
                <a:spcPct val="100000"/>
              </a:lnSpc>
              <a:spcBef>
                <a:spcPts val="0"/>
              </a:spcBef>
              <a:spcAft>
                <a:spcPts val="0"/>
              </a:spcAft>
              <a:buClr>
                <a:srgbClr val="000000"/>
              </a:buClr>
              <a:buSzPct val="100000"/>
              <a:buFont typeface="Courier New"/>
              <a:buChar char="o"/>
            </a:pPr>
            <a:r>
              <a:rPr sz="2400" dirty="0">
                <a:latin typeface="+mn-lt"/>
              </a:rPr>
              <a:t>Linearity of the system.</a:t>
            </a:r>
          </a:p>
          <a:p>
            <a:pPr marL="914400" marR="0" lvl="1" indent="-381000" algn="l" rtl="0">
              <a:lnSpc>
                <a:spcPct val="100000"/>
              </a:lnSpc>
              <a:spcBef>
                <a:spcPts val="0"/>
              </a:spcBef>
              <a:spcAft>
                <a:spcPts val="0"/>
              </a:spcAft>
              <a:buClr>
                <a:srgbClr val="000000"/>
              </a:buClr>
              <a:buSzPct val="100000"/>
              <a:buFont typeface="Courier New"/>
              <a:buChar char="o"/>
            </a:pPr>
            <a:r>
              <a:rPr sz="2400" dirty="0">
                <a:latin typeface="+mn-lt"/>
              </a:rPr>
              <a:t>Multi-point frequency sweep.</a:t>
            </a:r>
          </a:p>
          <a:p>
            <a:pPr marL="914400" marR="0" lvl="1" indent="-381000" algn="l" rtl="0">
              <a:lnSpc>
                <a:spcPct val="100000"/>
              </a:lnSpc>
              <a:spcBef>
                <a:spcPts val="0"/>
              </a:spcBef>
              <a:spcAft>
                <a:spcPts val="0"/>
              </a:spcAft>
              <a:buClr>
                <a:srgbClr val="000000"/>
              </a:buClr>
              <a:buSzPct val="100000"/>
              <a:buFont typeface="Courier New"/>
              <a:buChar char="o"/>
            </a:pPr>
            <a:r>
              <a:rPr sz="2400" dirty="0">
                <a:latin typeface="+mn-lt"/>
              </a:rPr>
              <a:t>Signal-to-Noise (SNR) ratio of the system.</a:t>
            </a:r>
          </a:p>
          <a:p>
            <a:pPr marL="914400" marR="0" lvl="1" indent="-381000" algn="l" rtl="0">
              <a:lnSpc>
                <a:spcPct val="100000"/>
              </a:lnSpc>
              <a:spcBef>
                <a:spcPts val="0"/>
              </a:spcBef>
              <a:spcAft>
                <a:spcPts val="0"/>
              </a:spcAft>
              <a:buClr>
                <a:srgbClr val="000000"/>
              </a:buClr>
              <a:buSzPct val="100000"/>
              <a:buFont typeface="Courier New"/>
              <a:buChar char="o"/>
            </a:pPr>
            <a:r>
              <a:rPr sz="2400" dirty="0">
                <a:latin typeface="+mn-lt"/>
              </a:rPr>
              <a:t>Noise-Figure (NF) of the system.</a:t>
            </a:r>
          </a:p>
          <a:p>
            <a:pPr marL="457200" marR="0" lvl="0" indent="-381000" algn="l" rtl="0">
              <a:lnSpc>
                <a:spcPct val="100000"/>
              </a:lnSpc>
              <a:spcBef>
                <a:spcPts val="0"/>
              </a:spcBef>
              <a:spcAft>
                <a:spcPts val="0"/>
              </a:spcAft>
              <a:buClr>
                <a:srgbClr val="000000"/>
              </a:buClr>
              <a:buSzPct val="166666"/>
              <a:buFont typeface="Arial"/>
              <a:buChar char="•"/>
            </a:pPr>
            <a:r>
              <a:rPr sz="2400" dirty="0">
                <a:latin typeface="+mn-lt"/>
              </a:rPr>
              <a:t>All calculations are performed in the </a:t>
            </a:r>
            <a:r>
              <a:rPr sz="2400" dirty="0" smtClean="0">
                <a:latin typeface="+mn-lt"/>
              </a:rPr>
              <a:t>logarithmic </a:t>
            </a:r>
            <a:r>
              <a:rPr sz="2400" dirty="0">
                <a:latin typeface="+mn-lt"/>
              </a:rPr>
              <a:t>domain to simplify the calculation circuitry and results are in </a:t>
            </a:r>
            <a:r>
              <a:rPr lang="en-US" sz="2400" dirty="0" smtClean="0">
                <a:latin typeface="+mn-lt"/>
              </a:rPr>
              <a:t>decibels (dB)</a:t>
            </a:r>
            <a:r>
              <a:rPr sz="2400" dirty="0" smtClean="0">
                <a:latin typeface="+mn-lt"/>
              </a:rPr>
              <a:t>.</a:t>
            </a:r>
            <a:endParaRPr sz="2400" dirty="0">
              <a:latin typeface="+mn-lt"/>
            </a:endParaRPr>
          </a:p>
          <a:p>
            <a:pPr marL="457200" marR="0" lvl="0" indent="-381000" algn="l" rtl="0">
              <a:lnSpc>
                <a:spcPct val="100000"/>
              </a:lnSpc>
              <a:spcBef>
                <a:spcPts val="0"/>
              </a:spcBef>
              <a:spcAft>
                <a:spcPts val="0"/>
              </a:spcAft>
              <a:buClr>
                <a:srgbClr val="000000"/>
              </a:buClr>
              <a:buSzPct val="166666"/>
              <a:buFont typeface="Arial"/>
              <a:buChar char="•"/>
            </a:pPr>
            <a:r>
              <a:rPr sz="2400" dirty="0">
                <a:latin typeface="+mn-lt"/>
              </a:rPr>
              <a:t>Calculations are not performed using floating point and results are expected to be within a dB of the real result.</a:t>
            </a:r>
          </a:p>
          <a:p>
            <a:pPr marL="457200" marR="0" lvl="0" indent="-381000" algn="l" rtl="0">
              <a:lnSpc>
                <a:spcPct val="100000"/>
              </a:lnSpc>
              <a:spcBef>
                <a:spcPts val="0"/>
              </a:spcBef>
              <a:spcAft>
                <a:spcPts val="0"/>
              </a:spcAft>
              <a:buClr>
                <a:srgbClr val="000000"/>
              </a:buClr>
              <a:buSzPct val="166666"/>
              <a:buFont typeface="Arial"/>
              <a:buChar char="•"/>
            </a:pPr>
            <a:r>
              <a:rPr sz="2400" dirty="0">
                <a:latin typeface="+mn-lt"/>
              </a:rPr>
              <a:t>All output (and input) must be read and written </a:t>
            </a:r>
            <a:r>
              <a:rPr sz="2400" dirty="0" smtClean="0">
                <a:latin typeface="+mn-lt"/>
              </a:rPr>
              <a:t>through</a:t>
            </a:r>
            <a:r>
              <a:rPr lang="en-US" sz="2400" dirty="0" smtClean="0">
                <a:latin typeface="+mn-lt"/>
              </a:rPr>
              <a:t> the SPI.</a:t>
            </a:r>
            <a:endParaRPr sz="2400" dirty="0">
              <a:latin typeface="+mn-lt"/>
            </a:endParaRPr>
          </a:p>
        </p:txBody>
      </p:sp>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4"/>
        <p:cNvGrpSpPr/>
        <p:nvPr/>
      </p:nvGrpSpPr>
      <p:grpSpPr>
        <a:xfrm>
          <a:off x="0" y="0"/>
          <a:ext cx="0" cy="0"/>
          <a:chOff x="0" y="0"/>
          <a:chExt cx="0" cy="0"/>
        </a:xfrm>
      </p:grpSpPr>
      <p:sp>
        <p:nvSpPr>
          <p:cNvPr id="35" name="Shape 35"/>
          <p:cNvSpPr>
            <a:spLocks noGrp="1"/>
          </p:cNvSpPr>
          <p:nvPr>
            <p:ph type="ctrTitle"/>
          </p:nvPr>
        </p:nvSpPr>
        <p:spPr>
          <a:xfrm>
            <a:off x="705900" y="1921350"/>
            <a:ext cx="7732199" cy="1456799"/>
          </a:xfrm>
          <a:prstGeom prst="rect">
            <a:avLst/>
          </a:prstGeom>
          <a:noFill/>
          <a:ln>
            <a:noFill/>
          </a:ln>
        </p:spPr>
        <p:txBody>
          <a:bodyPr lIns="91425" tIns="91425" rIns="91425" bIns="91425" anchor="ctr" anchorCtr="0"/>
          <a:lstStyle/>
          <a:p>
            <a:pPr>
              <a:buNone/>
            </a:pPr>
            <a:r>
              <a:rPr sz="4400" dirty="0">
                <a:latin typeface="+mj-lt"/>
              </a:rPr>
              <a:t>Evaluating the Digital Fault Coverage of a Mixed-Signal BIST</a:t>
            </a:r>
          </a:p>
        </p:txBody>
      </p:sp>
      <p:sp>
        <p:nvSpPr>
          <p:cNvPr id="36" name="Shape 36"/>
          <p:cNvSpPr>
            <a:spLocks noGrp="1"/>
          </p:cNvSpPr>
          <p:nvPr>
            <p:ph type="subTitle"/>
          </p:nvPr>
        </p:nvSpPr>
        <p:spPr>
          <a:xfrm>
            <a:off x="704084" y="3977100"/>
            <a:ext cx="7745699" cy="580199"/>
          </a:xfrm>
          <a:prstGeom prst="rect">
            <a:avLst/>
          </a:prstGeom>
          <a:noFill/>
          <a:ln>
            <a:noFill/>
          </a:ln>
        </p:spPr>
        <p:txBody>
          <a:bodyPr lIns="91425" tIns="91425" rIns="91425" bIns="91425" anchor="ctr" anchorCtr="0"/>
          <a:lstStyle/>
          <a:p>
            <a:pPr>
              <a:buNone/>
            </a:pPr>
            <a:r>
              <a:rPr dirty="0">
                <a:latin typeface="+mj-lt"/>
              </a:rPr>
              <a:t>Alex Lusco</a:t>
            </a:r>
          </a:p>
        </p:txBody>
      </p:sp>
    </p:spTree>
  </p:cSld>
  <p:clrMapOvr>
    <a:masterClrMapping/>
  </p:clrMapOvr>
  <p:transition spd="slow">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44"/>
        <p:cNvGrpSpPr/>
        <p:nvPr/>
      </p:nvGrpSpPr>
      <p:grpSpPr>
        <a:xfrm>
          <a:off x="0" y="0"/>
          <a:ext cx="0" cy="0"/>
          <a:chOff x="0" y="0"/>
          <a:chExt cx="0" cy="0"/>
        </a:xfrm>
      </p:grpSpPr>
      <p:grpSp>
        <p:nvGrpSpPr>
          <p:cNvPr id="345" name="Shape 345"/>
          <p:cNvGrpSpPr/>
          <p:nvPr/>
        </p:nvGrpSpPr>
        <p:grpSpPr>
          <a:xfrm>
            <a:off x="2865756" y="3210850"/>
            <a:ext cx="3412746" cy="2469612"/>
            <a:chOff x="2865756" y="3820450"/>
            <a:chExt cx="3412746" cy="2469612"/>
          </a:xfrm>
        </p:grpSpPr>
        <p:cxnSp>
          <p:nvCxnSpPr>
            <p:cNvPr id="346" name="Shape 346"/>
            <p:cNvCxnSpPr/>
            <p:nvPr/>
          </p:nvCxnSpPr>
          <p:spPr>
            <a:xfrm rot="10800000">
              <a:off x="2865756" y="5994275"/>
              <a:ext cx="3397799" cy="0"/>
            </a:xfrm>
            <a:prstGeom prst="straightConnector1">
              <a:avLst/>
            </a:prstGeom>
            <a:noFill/>
            <a:ln w="19050" cap="flat">
              <a:solidFill>
                <a:schemeClr val="dk2"/>
              </a:solidFill>
              <a:prstDash val="solid"/>
              <a:round/>
              <a:headEnd type="none" w="med" len="med"/>
              <a:tailEnd type="none" w="med" len="med"/>
            </a:ln>
          </p:spPr>
        </p:cxnSp>
        <p:sp>
          <p:nvSpPr>
            <p:cNvPr id="347" name="Shape 347"/>
            <p:cNvSpPr/>
            <p:nvPr/>
          </p:nvSpPr>
          <p:spPr>
            <a:xfrm>
              <a:off x="2865756" y="3840400"/>
              <a:ext cx="3397799" cy="2419799"/>
            </a:xfrm>
            <a:prstGeom prst="rect">
              <a:avLst/>
            </a:prstGeom>
            <a:noFill/>
            <a:ln w="19050" cap="flat">
              <a:solidFill>
                <a:schemeClr val="dk2"/>
              </a:solidFill>
              <a:prstDash val="solid"/>
              <a:round/>
              <a:headEnd type="none" w="sm" len="sm"/>
              <a:tailEnd type="none" w="sm" len="sm"/>
            </a:ln>
          </p:spPr>
          <p:txBody>
            <a:bodyPr lIns="91425" tIns="91425" rIns="91425" bIns="91425" anchor="ctr" anchorCtr="0"/>
            <a:lstStyle/>
            <a:p>
              <a:endParaRPr/>
            </a:p>
          </p:txBody>
        </p:sp>
        <p:sp>
          <p:nvSpPr>
            <p:cNvPr id="348" name="Shape 348"/>
            <p:cNvSpPr/>
            <p:nvPr/>
          </p:nvSpPr>
          <p:spPr>
            <a:xfrm>
              <a:off x="3896203" y="3820450"/>
              <a:ext cx="2382299" cy="338400"/>
            </a:xfrm>
            <a:prstGeom prst="rect">
              <a:avLst/>
            </a:prstGeom>
            <a:noFill/>
            <a:ln>
              <a:noFill/>
            </a:ln>
          </p:spPr>
          <p:txBody>
            <a:bodyPr lIns="91425" tIns="91425" rIns="91425" bIns="91425" anchor="t" anchorCtr="0"/>
            <a:lstStyle/>
            <a:p>
              <a:pPr lvl="0" rtl="0">
                <a:buNone/>
              </a:pPr>
              <a:r>
                <a:rPr sz="1800"/>
                <a:t>Signal-to-Noise Ratio</a:t>
              </a:r>
            </a:p>
          </p:txBody>
        </p:sp>
        <p:cxnSp>
          <p:nvCxnSpPr>
            <p:cNvPr id="349" name="Shape 349"/>
            <p:cNvCxnSpPr/>
            <p:nvPr/>
          </p:nvCxnSpPr>
          <p:spPr>
            <a:xfrm flipH="1" flipV="1">
              <a:off x="4376268" y="4488424"/>
              <a:ext cx="0" cy="1490400"/>
            </a:xfrm>
            <a:prstGeom prst="straightConnector1">
              <a:avLst/>
            </a:prstGeom>
            <a:noFill/>
            <a:ln w="19050" cap="flat">
              <a:solidFill>
                <a:schemeClr val="dk2"/>
              </a:solidFill>
              <a:prstDash val="solid"/>
              <a:round/>
              <a:headEnd type="none" w="med" len="med"/>
              <a:tailEnd type="triangle" w="med" len="med"/>
            </a:ln>
          </p:spPr>
        </p:cxnSp>
        <p:cxnSp>
          <p:nvCxnSpPr>
            <p:cNvPr id="350" name="Shape 350"/>
            <p:cNvCxnSpPr/>
            <p:nvPr/>
          </p:nvCxnSpPr>
          <p:spPr>
            <a:xfrm flipH="1">
              <a:off x="3569293" y="4494260"/>
              <a:ext cx="806975" cy="0"/>
            </a:xfrm>
            <a:prstGeom prst="straightConnector1">
              <a:avLst/>
            </a:prstGeom>
            <a:noFill/>
            <a:ln w="19050" cap="flat">
              <a:solidFill>
                <a:schemeClr val="dk2"/>
              </a:solidFill>
              <a:prstDash val="solid"/>
              <a:round/>
              <a:headEnd type="none" w="med" len="med"/>
              <a:tailEnd type="none" w="med" len="med"/>
            </a:ln>
          </p:spPr>
        </p:cxnSp>
        <p:cxnSp>
          <p:nvCxnSpPr>
            <p:cNvPr id="351" name="Shape 351"/>
            <p:cNvCxnSpPr/>
            <p:nvPr/>
          </p:nvCxnSpPr>
          <p:spPr>
            <a:xfrm>
              <a:off x="3573594" y="4487625"/>
              <a:ext cx="0" cy="564899"/>
            </a:xfrm>
            <a:prstGeom prst="straightConnector1">
              <a:avLst/>
            </a:prstGeom>
            <a:noFill/>
            <a:ln w="19050" cap="flat">
              <a:solidFill>
                <a:schemeClr val="dk2"/>
              </a:solidFill>
              <a:prstDash val="solid"/>
              <a:round/>
              <a:headEnd type="none" w="med" len="med"/>
              <a:tailEnd type="none" w="med" len="med"/>
            </a:ln>
          </p:spPr>
        </p:cxnSp>
        <p:sp>
          <p:nvSpPr>
            <p:cNvPr id="352" name="Shape 352"/>
            <p:cNvSpPr/>
            <p:nvPr/>
          </p:nvSpPr>
          <p:spPr>
            <a:xfrm>
              <a:off x="4179606" y="5926462"/>
              <a:ext cx="476699" cy="363600"/>
            </a:xfrm>
            <a:prstGeom prst="rect">
              <a:avLst/>
            </a:prstGeom>
            <a:noFill/>
            <a:ln>
              <a:noFill/>
            </a:ln>
          </p:spPr>
          <p:txBody>
            <a:bodyPr lIns="91425" tIns="91425" rIns="91425" bIns="91425" anchor="t" anchorCtr="0"/>
            <a:lstStyle/>
            <a:p>
              <a:pPr>
                <a:buNone/>
              </a:pPr>
              <a:r>
                <a:rPr/>
                <a:t>F1</a:t>
              </a:r>
            </a:p>
          </p:txBody>
        </p:sp>
        <p:cxnSp>
          <p:nvCxnSpPr>
            <p:cNvPr id="353" name="Shape 353"/>
            <p:cNvCxnSpPr/>
            <p:nvPr/>
          </p:nvCxnSpPr>
          <p:spPr>
            <a:xfrm>
              <a:off x="3573593" y="5315900"/>
              <a:ext cx="0" cy="662699"/>
            </a:xfrm>
            <a:prstGeom prst="straightConnector1">
              <a:avLst/>
            </a:prstGeom>
            <a:noFill/>
            <a:ln w="19050" cap="flat">
              <a:solidFill>
                <a:schemeClr val="dk2"/>
              </a:solidFill>
              <a:prstDash val="solid"/>
              <a:round/>
              <a:headEnd type="none" w="med" len="med"/>
              <a:tailEnd type="none" w="med" len="med"/>
            </a:ln>
          </p:spPr>
        </p:cxnSp>
        <p:sp>
          <p:nvSpPr>
            <p:cNvPr id="354" name="Shape 354"/>
            <p:cNvSpPr/>
            <p:nvPr/>
          </p:nvSpPr>
          <p:spPr>
            <a:xfrm>
              <a:off x="3252893" y="4975437"/>
              <a:ext cx="689700" cy="263400"/>
            </a:xfrm>
            <a:prstGeom prst="rect">
              <a:avLst/>
            </a:prstGeom>
            <a:noFill/>
            <a:ln>
              <a:noFill/>
            </a:ln>
          </p:spPr>
          <p:txBody>
            <a:bodyPr lIns="91425" tIns="91425" rIns="91425" bIns="91425" anchor="t" anchorCtr="0"/>
            <a:lstStyle/>
            <a:p>
              <a:pPr>
                <a:buNone/>
              </a:pPr>
              <a:r>
                <a:rPr sz="1800"/>
                <a:t>SNR</a:t>
              </a:r>
            </a:p>
          </p:txBody>
        </p:sp>
      </p:grpSp>
      <p:grpSp>
        <p:nvGrpSpPr>
          <p:cNvPr id="355" name="Shape 355"/>
          <p:cNvGrpSpPr/>
          <p:nvPr/>
        </p:nvGrpSpPr>
        <p:grpSpPr>
          <a:xfrm>
            <a:off x="5291362" y="467650"/>
            <a:ext cx="3410737" cy="2439749"/>
            <a:chOff x="5291362" y="1077250"/>
            <a:chExt cx="3410737" cy="2439749"/>
          </a:xfrm>
        </p:grpSpPr>
        <p:cxnSp>
          <p:nvCxnSpPr>
            <p:cNvPr id="356" name="Shape 356"/>
            <p:cNvCxnSpPr/>
            <p:nvPr/>
          </p:nvCxnSpPr>
          <p:spPr>
            <a:xfrm rot="10800000">
              <a:off x="5291362" y="3251075"/>
              <a:ext cx="3397799" cy="0"/>
            </a:xfrm>
            <a:prstGeom prst="straightConnector1">
              <a:avLst/>
            </a:prstGeom>
            <a:noFill/>
            <a:ln w="19050" cap="flat">
              <a:solidFill>
                <a:schemeClr val="dk2"/>
              </a:solidFill>
              <a:prstDash val="solid"/>
              <a:round/>
              <a:headEnd type="none" w="med" len="med"/>
              <a:tailEnd type="none" w="med" len="med"/>
            </a:ln>
          </p:spPr>
        </p:cxnSp>
        <p:cxnSp>
          <p:nvCxnSpPr>
            <p:cNvPr id="357" name="Shape 357"/>
            <p:cNvCxnSpPr/>
            <p:nvPr/>
          </p:nvCxnSpPr>
          <p:spPr>
            <a:xfrm flipV="1">
              <a:off x="5811275" y="1429324"/>
              <a:ext cx="0" cy="1806300"/>
            </a:xfrm>
            <a:prstGeom prst="straightConnector1">
              <a:avLst/>
            </a:prstGeom>
            <a:noFill/>
            <a:ln w="19050" cap="flat">
              <a:solidFill>
                <a:schemeClr val="dk2"/>
              </a:solidFill>
              <a:prstDash val="solid"/>
              <a:round/>
              <a:headEnd type="none" w="med" len="med"/>
              <a:tailEnd type="triangle" w="med" len="med"/>
            </a:ln>
          </p:spPr>
        </p:cxnSp>
        <p:sp>
          <p:nvSpPr>
            <p:cNvPr id="358" name="Shape 358"/>
            <p:cNvSpPr/>
            <p:nvPr/>
          </p:nvSpPr>
          <p:spPr>
            <a:xfrm>
              <a:off x="5291362" y="1097200"/>
              <a:ext cx="3397799" cy="2419799"/>
            </a:xfrm>
            <a:prstGeom prst="rect">
              <a:avLst/>
            </a:prstGeom>
            <a:noFill/>
            <a:ln w="19050" cap="flat">
              <a:solidFill>
                <a:schemeClr val="dk2"/>
              </a:solidFill>
              <a:prstDash val="solid"/>
              <a:round/>
              <a:headEnd type="none" w="sm" len="sm"/>
              <a:tailEnd type="none" w="sm" len="sm"/>
            </a:ln>
          </p:spPr>
          <p:txBody>
            <a:bodyPr lIns="91425" tIns="91425" rIns="91425" bIns="91425" anchor="ctr" anchorCtr="0"/>
            <a:lstStyle/>
            <a:p>
              <a:endParaRPr/>
            </a:p>
          </p:txBody>
        </p:sp>
        <p:cxnSp>
          <p:nvCxnSpPr>
            <p:cNvPr id="359" name="Shape 359"/>
            <p:cNvCxnSpPr/>
            <p:nvPr/>
          </p:nvCxnSpPr>
          <p:spPr>
            <a:xfrm flipV="1">
              <a:off x="6039875" y="1830424"/>
              <a:ext cx="0" cy="1405200"/>
            </a:xfrm>
            <a:prstGeom prst="straightConnector1">
              <a:avLst/>
            </a:prstGeom>
            <a:noFill/>
            <a:ln w="19050" cap="flat">
              <a:solidFill>
                <a:schemeClr val="dk2"/>
              </a:solidFill>
              <a:prstDash val="solid"/>
              <a:round/>
              <a:headEnd type="none" w="med" len="med"/>
              <a:tailEnd type="triangle" w="med" len="med"/>
            </a:ln>
          </p:spPr>
        </p:cxnSp>
        <p:cxnSp>
          <p:nvCxnSpPr>
            <p:cNvPr id="360" name="Shape 360"/>
            <p:cNvCxnSpPr/>
            <p:nvPr/>
          </p:nvCxnSpPr>
          <p:spPr>
            <a:xfrm flipV="1">
              <a:off x="6268475" y="2081225"/>
              <a:ext cx="0" cy="1154399"/>
            </a:xfrm>
            <a:prstGeom prst="straightConnector1">
              <a:avLst/>
            </a:prstGeom>
            <a:noFill/>
            <a:ln w="19050" cap="flat">
              <a:solidFill>
                <a:schemeClr val="dk2"/>
              </a:solidFill>
              <a:prstDash val="solid"/>
              <a:round/>
              <a:headEnd type="none" w="med" len="med"/>
              <a:tailEnd type="triangle" w="med" len="med"/>
            </a:ln>
          </p:spPr>
        </p:cxnSp>
        <p:cxnSp>
          <p:nvCxnSpPr>
            <p:cNvPr id="361" name="Shape 361"/>
            <p:cNvCxnSpPr/>
            <p:nvPr/>
          </p:nvCxnSpPr>
          <p:spPr>
            <a:xfrm flipV="1">
              <a:off x="6497075" y="2394725"/>
              <a:ext cx="0" cy="840899"/>
            </a:xfrm>
            <a:prstGeom prst="straightConnector1">
              <a:avLst/>
            </a:prstGeom>
            <a:noFill/>
            <a:ln w="19050" cap="flat">
              <a:solidFill>
                <a:schemeClr val="dk2"/>
              </a:solidFill>
              <a:prstDash val="solid"/>
              <a:round/>
              <a:headEnd type="none" w="med" len="med"/>
              <a:tailEnd type="triangle" w="med" len="med"/>
            </a:ln>
          </p:spPr>
        </p:cxnSp>
        <p:cxnSp>
          <p:nvCxnSpPr>
            <p:cNvPr id="362" name="Shape 362"/>
            <p:cNvCxnSpPr/>
            <p:nvPr/>
          </p:nvCxnSpPr>
          <p:spPr>
            <a:xfrm flipV="1">
              <a:off x="6725675" y="2620325"/>
              <a:ext cx="0" cy="615299"/>
            </a:xfrm>
            <a:prstGeom prst="straightConnector1">
              <a:avLst/>
            </a:prstGeom>
            <a:noFill/>
            <a:ln w="19050" cap="flat">
              <a:solidFill>
                <a:schemeClr val="dk2"/>
              </a:solidFill>
              <a:prstDash val="solid"/>
              <a:round/>
              <a:headEnd type="none" w="med" len="med"/>
              <a:tailEnd type="triangle" w="med" len="med"/>
            </a:ln>
          </p:spPr>
        </p:cxnSp>
        <p:cxnSp>
          <p:nvCxnSpPr>
            <p:cNvPr id="363" name="Shape 363"/>
            <p:cNvCxnSpPr/>
            <p:nvPr/>
          </p:nvCxnSpPr>
          <p:spPr>
            <a:xfrm flipV="1">
              <a:off x="6954275" y="2845925"/>
              <a:ext cx="0" cy="389699"/>
            </a:xfrm>
            <a:prstGeom prst="straightConnector1">
              <a:avLst/>
            </a:prstGeom>
            <a:noFill/>
            <a:ln w="19050" cap="flat">
              <a:solidFill>
                <a:schemeClr val="dk2"/>
              </a:solidFill>
              <a:prstDash val="solid"/>
              <a:round/>
              <a:headEnd type="none" w="med" len="med"/>
              <a:tailEnd type="triangle" w="med" len="med"/>
            </a:ln>
          </p:spPr>
        </p:cxnSp>
        <p:cxnSp>
          <p:nvCxnSpPr>
            <p:cNvPr id="364" name="Shape 364"/>
            <p:cNvCxnSpPr/>
            <p:nvPr/>
          </p:nvCxnSpPr>
          <p:spPr>
            <a:xfrm flipV="1">
              <a:off x="7182875" y="2883725"/>
              <a:ext cx="0" cy="351899"/>
            </a:xfrm>
            <a:prstGeom prst="straightConnector1">
              <a:avLst/>
            </a:prstGeom>
            <a:noFill/>
            <a:ln w="19050" cap="flat">
              <a:solidFill>
                <a:schemeClr val="dk2"/>
              </a:solidFill>
              <a:prstDash val="solid"/>
              <a:round/>
              <a:headEnd type="none" w="med" len="med"/>
              <a:tailEnd type="triangle" w="med" len="med"/>
            </a:ln>
          </p:spPr>
        </p:cxnSp>
        <p:cxnSp>
          <p:nvCxnSpPr>
            <p:cNvPr id="365" name="Shape 365"/>
            <p:cNvCxnSpPr/>
            <p:nvPr/>
          </p:nvCxnSpPr>
          <p:spPr>
            <a:xfrm flipV="1">
              <a:off x="7411475" y="2933825"/>
              <a:ext cx="0" cy="301799"/>
            </a:xfrm>
            <a:prstGeom prst="straightConnector1">
              <a:avLst/>
            </a:prstGeom>
            <a:noFill/>
            <a:ln w="19050" cap="flat">
              <a:solidFill>
                <a:schemeClr val="dk2"/>
              </a:solidFill>
              <a:prstDash val="solid"/>
              <a:round/>
              <a:headEnd type="none" w="med" len="med"/>
              <a:tailEnd type="triangle" w="med" len="med"/>
            </a:ln>
          </p:spPr>
        </p:cxnSp>
        <p:cxnSp>
          <p:nvCxnSpPr>
            <p:cNvPr id="366" name="Shape 366"/>
            <p:cNvCxnSpPr/>
            <p:nvPr/>
          </p:nvCxnSpPr>
          <p:spPr>
            <a:xfrm flipV="1">
              <a:off x="7640075" y="2946424"/>
              <a:ext cx="0" cy="289200"/>
            </a:xfrm>
            <a:prstGeom prst="straightConnector1">
              <a:avLst/>
            </a:prstGeom>
            <a:noFill/>
            <a:ln w="19050" cap="flat">
              <a:solidFill>
                <a:schemeClr val="dk2"/>
              </a:solidFill>
              <a:prstDash val="solid"/>
              <a:round/>
              <a:headEnd type="none" w="med" len="med"/>
              <a:tailEnd type="triangle" w="med" len="med"/>
            </a:ln>
          </p:spPr>
        </p:cxnSp>
        <p:cxnSp>
          <p:nvCxnSpPr>
            <p:cNvPr id="367" name="Shape 367"/>
            <p:cNvCxnSpPr/>
            <p:nvPr/>
          </p:nvCxnSpPr>
          <p:spPr>
            <a:xfrm flipV="1">
              <a:off x="7868675" y="2996524"/>
              <a:ext cx="0" cy="239100"/>
            </a:xfrm>
            <a:prstGeom prst="straightConnector1">
              <a:avLst/>
            </a:prstGeom>
            <a:noFill/>
            <a:ln w="19050" cap="flat">
              <a:solidFill>
                <a:schemeClr val="dk2"/>
              </a:solidFill>
              <a:prstDash val="solid"/>
              <a:round/>
              <a:headEnd type="none" w="med" len="med"/>
              <a:tailEnd type="triangle" w="med" len="med"/>
            </a:ln>
          </p:spPr>
        </p:cxnSp>
        <p:cxnSp>
          <p:nvCxnSpPr>
            <p:cNvPr id="368" name="Shape 368"/>
            <p:cNvCxnSpPr/>
            <p:nvPr/>
          </p:nvCxnSpPr>
          <p:spPr>
            <a:xfrm flipV="1">
              <a:off x="8097275" y="2996524"/>
              <a:ext cx="0" cy="239100"/>
            </a:xfrm>
            <a:prstGeom prst="straightConnector1">
              <a:avLst/>
            </a:prstGeom>
            <a:noFill/>
            <a:ln w="19050" cap="flat">
              <a:solidFill>
                <a:schemeClr val="dk2"/>
              </a:solidFill>
              <a:prstDash val="solid"/>
              <a:round/>
              <a:headEnd type="none" w="med" len="med"/>
              <a:tailEnd type="triangle" w="med" len="med"/>
            </a:ln>
          </p:spPr>
        </p:cxnSp>
        <p:cxnSp>
          <p:nvCxnSpPr>
            <p:cNvPr id="369" name="Shape 369"/>
            <p:cNvCxnSpPr/>
            <p:nvPr/>
          </p:nvCxnSpPr>
          <p:spPr>
            <a:xfrm flipV="1">
              <a:off x="8325875" y="3059224"/>
              <a:ext cx="0" cy="176400"/>
            </a:xfrm>
            <a:prstGeom prst="straightConnector1">
              <a:avLst/>
            </a:prstGeom>
            <a:noFill/>
            <a:ln w="19050" cap="flat">
              <a:solidFill>
                <a:schemeClr val="dk2"/>
              </a:solidFill>
              <a:prstDash val="solid"/>
              <a:round/>
              <a:headEnd type="none" w="med" len="med"/>
              <a:tailEnd type="triangle" w="med" len="med"/>
            </a:ln>
          </p:spPr>
        </p:cxnSp>
        <p:sp>
          <p:nvSpPr>
            <p:cNvPr id="370" name="Shape 370"/>
            <p:cNvSpPr/>
            <p:nvPr/>
          </p:nvSpPr>
          <p:spPr>
            <a:xfrm>
              <a:off x="6633300" y="1077250"/>
              <a:ext cx="2068799" cy="338400"/>
            </a:xfrm>
            <a:prstGeom prst="rect">
              <a:avLst/>
            </a:prstGeom>
            <a:noFill/>
            <a:ln>
              <a:noFill/>
            </a:ln>
          </p:spPr>
          <p:txBody>
            <a:bodyPr lIns="91425" tIns="91425" rIns="91425" bIns="91425" anchor="t" anchorCtr="0"/>
            <a:lstStyle/>
            <a:p>
              <a:pPr>
                <a:buNone/>
              </a:pPr>
              <a:r>
                <a:rPr sz="1800"/>
                <a:t>Frequency Sweep</a:t>
              </a:r>
            </a:p>
          </p:txBody>
        </p:sp>
        <p:cxnSp>
          <p:nvCxnSpPr>
            <p:cNvPr id="371" name="Shape 371"/>
            <p:cNvCxnSpPr/>
            <p:nvPr/>
          </p:nvCxnSpPr>
          <p:spPr>
            <a:xfrm flipV="1">
              <a:off x="5582675" y="1429324"/>
              <a:ext cx="0" cy="1806300"/>
            </a:xfrm>
            <a:prstGeom prst="straightConnector1">
              <a:avLst/>
            </a:prstGeom>
            <a:noFill/>
            <a:ln w="19050" cap="flat">
              <a:solidFill>
                <a:schemeClr val="dk2"/>
              </a:solidFill>
              <a:prstDash val="solid"/>
              <a:round/>
              <a:headEnd type="none" w="med" len="med"/>
              <a:tailEnd type="triangle" w="med" len="med"/>
            </a:ln>
          </p:spPr>
        </p:cxnSp>
      </p:grpSp>
      <p:grpSp>
        <p:nvGrpSpPr>
          <p:cNvPr id="372" name="Shape 372"/>
          <p:cNvGrpSpPr/>
          <p:nvPr/>
        </p:nvGrpSpPr>
        <p:grpSpPr>
          <a:xfrm>
            <a:off x="338500" y="474077"/>
            <a:ext cx="3410199" cy="2509522"/>
            <a:chOff x="338500" y="1083677"/>
            <a:chExt cx="3410199" cy="2509522"/>
          </a:xfrm>
        </p:grpSpPr>
        <p:sp>
          <p:nvSpPr>
            <p:cNvPr id="373" name="Shape 373"/>
            <p:cNvSpPr/>
            <p:nvPr/>
          </p:nvSpPr>
          <p:spPr>
            <a:xfrm>
              <a:off x="338500" y="1090750"/>
              <a:ext cx="3397799" cy="2419799"/>
            </a:xfrm>
            <a:prstGeom prst="rect">
              <a:avLst/>
            </a:prstGeom>
            <a:noFill/>
            <a:ln w="19050" cap="flat">
              <a:solidFill>
                <a:schemeClr val="dk2"/>
              </a:solidFill>
              <a:prstDash val="solid"/>
              <a:round/>
              <a:headEnd type="none" w="sm" len="sm"/>
              <a:tailEnd type="none" w="sm" len="sm"/>
            </a:ln>
          </p:spPr>
          <p:txBody>
            <a:bodyPr lIns="91425" tIns="91425" rIns="91425" bIns="91425" anchor="ctr" anchorCtr="0"/>
            <a:lstStyle/>
            <a:p>
              <a:endParaRPr/>
            </a:p>
          </p:txBody>
        </p:sp>
        <p:cxnSp>
          <p:nvCxnSpPr>
            <p:cNvPr id="374" name="Shape 374"/>
            <p:cNvCxnSpPr/>
            <p:nvPr/>
          </p:nvCxnSpPr>
          <p:spPr>
            <a:xfrm flipV="1">
              <a:off x="2052400" y="1313525"/>
              <a:ext cx="0" cy="1922099"/>
            </a:xfrm>
            <a:prstGeom prst="straightConnector1">
              <a:avLst/>
            </a:prstGeom>
            <a:noFill/>
            <a:ln w="19050" cap="flat">
              <a:solidFill>
                <a:schemeClr val="dk2"/>
              </a:solidFill>
              <a:prstDash val="solid"/>
              <a:round/>
              <a:headEnd type="none" w="med" len="med"/>
              <a:tailEnd type="triangle" w="med" len="med"/>
            </a:ln>
          </p:spPr>
        </p:cxnSp>
        <p:cxnSp>
          <p:nvCxnSpPr>
            <p:cNvPr id="375" name="Shape 375"/>
            <p:cNvCxnSpPr/>
            <p:nvPr/>
          </p:nvCxnSpPr>
          <p:spPr>
            <a:xfrm flipV="1">
              <a:off x="2590375" y="2278925"/>
              <a:ext cx="0" cy="956699"/>
            </a:xfrm>
            <a:prstGeom prst="straightConnector1">
              <a:avLst/>
            </a:prstGeom>
            <a:noFill/>
            <a:ln w="19050" cap="flat">
              <a:solidFill>
                <a:schemeClr val="dk2"/>
              </a:solidFill>
              <a:prstDash val="solid"/>
              <a:round/>
              <a:headEnd type="none" w="med" len="med"/>
              <a:tailEnd type="triangle" w="med" len="med"/>
            </a:ln>
          </p:spPr>
        </p:cxnSp>
        <p:cxnSp>
          <p:nvCxnSpPr>
            <p:cNvPr id="376" name="Shape 376"/>
            <p:cNvCxnSpPr/>
            <p:nvPr/>
          </p:nvCxnSpPr>
          <p:spPr>
            <a:xfrm rot="10800000">
              <a:off x="350900" y="3251075"/>
              <a:ext cx="3397799" cy="0"/>
            </a:xfrm>
            <a:prstGeom prst="straightConnector1">
              <a:avLst/>
            </a:prstGeom>
            <a:noFill/>
            <a:ln w="19050" cap="flat">
              <a:solidFill>
                <a:schemeClr val="dk2"/>
              </a:solidFill>
              <a:prstDash val="solid"/>
              <a:round/>
              <a:headEnd type="none" w="med" len="med"/>
              <a:tailEnd type="none" w="med" len="med"/>
            </a:ln>
          </p:spPr>
        </p:cxnSp>
        <p:cxnSp>
          <p:nvCxnSpPr>
            <p:cNvPr id="377" name="Shape 377"/>
            <p:cNvCxnSpPr/>
            <p:nvPr/>
          </p:nvCxnSpPr>
          <p:spPr>
            <a:xfrm flipV="1">
              <a:off x="1752175" y="1313525"/>
              <a:ext cx="0" cy="1922099"/>
            </a:xfrm>
            <a:prstGeom prst="straightConnector1">
              <a:avLst/>
            </a:prstGeom>
            <a:noFill/>
            <a:ln w="19050" cap="flat">
              <a:solidFill>
                <a:schemeClr val="dk2"/>
              </a:solidFill>
              <a:prstDash val="solid"/>
              <a:round/>
              <a:headEnd type="none" w="med" len="med"/>
              <a:tailEnd type="triangle" w="med" len="med"/>
            </a:ln>
          </p:spPr>
        </p:cxnSp>
        <p:cxnSp>
          <p:nvCxnSpPr>
            <p:cNvPr id="378" name="Shape 378"/>
            <p:cNvCxnSpPr/>
            <p:nvPr/>
          </p:nvCxnSpPr>
          <p:spPr>
            <a:xfrm flipV="1">
              <a:off x="1251812" y="2278925"/>
              <a:ext cx="0" cy="956699"/>
            </a:xfrm>
            <a:prstGeom prst="straightConnector1">
              <a:avLst/>
            </a:prstGeom>
            <a:noFill/>
            <a:ln w="19050" cap="flat">
              <a:solidFill>
                <a:schemeClr val="dk2"/>
              </a:solidFill>
              <a:prstDash val="solid"/>
              <a:round/>
              <a:headEnd type="none" w="med" len="med"/>
              <a:tailEnd type="triangle" w="med" len="med"/>
            </a:ln>
          </p:spPr>
        </p:cxnSp>
        <p:sp>
          <p:nvSpPr>
            <p:cNvPr id="379" name="Shape 379"/>
            <p:cNvSpPr/>
            <p:nvPr/>
          </p:nvSpPr>
          <p:spPr>
            <a:xfrm>
              <a:off x="751707" y="3192100"/>
              <a:ext cx="842700" cy="401099"/>
            </a:xfrm>
            <a:prstGeom prst="rect">
              <a:avLst/>
            </a:prstGeom>
            <a:noFill/>
            <a:ln>
              <a:noFill/>
            </a:ln>
          </p:spPr>
          <p:txBody>
            <a:bodyPr lIns="91425" tIns="91425" rIns="91425" bIns="91425" anchor="t" anchorCtr="0"/>
            <a:lstStyle/>
            <a:p>
              <a:pPr>
                <a:buNone/>
              </a:pPr>
              <a:r>
                <a:rPr/>
                <a:t>2F1-F2</a:t>
              </a:r>
            </a:p>
          </p:txBody>
        </p:sp>
        <p:sp>
          <p:nvSpPr>
            <p:cNvPr id="380" name="Shape 380"/>
            <p:cNvSpPr/>
            <p:nvPr/>
          </p:nvSpPr>
          <p:spPr>
            <a:xfrm>
              <a:off x="1553800" y="3192100"/>
              <a:ext cx="413999" cy="401099"/>
            </a:xfrm>
            <a:prstGeom prst="rect">
              <a:avLst/>
            </a:prstGeom>
            <a:noFill/>
            <a:ln>
              <a:noFill/>
            </a:ln>
          </p:spPr>
          <p:txBody>
            <a:bodyPr lIns="91425" tIns="91425" rIns="91425" bIns="91425" anchor="t" anchorCtr="0"/>
            <a:lstStyle/>
            <a:p>
              <a:pPr lvl="0" rtl="0">
                <a:buNone/>
              </a:pPr>
              <a:r>
                <a:rPr/>
                <a:t>F1</a:t>
              </a:r>
            </a:p>
          </p:txBody>
        </p:sp>
        <p:sp>
          <p:nvSpPr>
            <p:cNvPr id="381" name="Shape 381"/>
            <p:cNvSpPr/>
            <p:nvPr/>
          </p:nvSpPr>
          <p:spPr>
            <a:xfrm>
              <a:off x="1846062" y="3192100"/>
              <a:ext cx="413999" cy="401099"/>
            </a:xfrm>
            <a:prstGeom prst="rect">
              <a:avLst/>
            </a:prstGeom>
            <a:noFill/>
            <a:ln>
              <a:noFill/>
            </a:ln>
          </p:spPr>
          <p:txBody>
            <a:bodyPr lIns="91425" tIns="91425" rIns="91425" bIns="91425" anchor="t" anchorCtr="0"/>
            <a:lstStyle/>
            <a:p>
              <a:pPr lvl="0" rtl="0">
                <a:buNone/>
              </a:pPr>
              <a:r>
                <a:rPr/>
                <a:t>F2</a:t>
              </a:r>
            </a:p>
          </p:txBody>
        </p:sp>
        <p:sp>
          <p:nvSpPr>
            <p:cNvPr id="382" name="Shape 382"/>
            <p:cNvSpPr/>
            <p:nvPr/>
          </p:nvSpPr>
          <p:spPr>
            <a:xfrm>
              <a:off x="2175937" y="3192100"/>
              <a:ext cx="833100" cy="401099"/>
            </a:xfrm>
            <a:prstGeom prst="rect">
              <a:avLst/>
            </a:prstGeom>
            <a:noFill/>
            <a:ln>
              <a:noFill/>
            </a:ln>
          </p:spPr>
          <p:txBody>
            <a:bodyPr lIns="91425" tIns="91425" rIns="91425" bIns="91425" anchor="t" anchorCtr="0"/>
            <a:lstStyle/>
            <a:p>
              <a:pPr lvl="0" rtl="0">
                <a:buNone/>
              </a:pPr>
              <a:r>
                <a:rPr/>
                <a:t>2F2-F1</a:t>
              </a:r>
            </a:p>
          </p:txBody>
        </p:sp>
        <p:cxnSp>
          <p:nvCxnSpPr>
            <p:cNvPr id="383" name="Shape 383"/>
            <p:cNvCxnSpPr/>
            <p:nvPr/>
          </p:nvCxnSpPr>
          <p:spPr>
            <a:xfrm flipH="1" flipV="1">
              <a:off x="609161" y="1325880"/>
              <a:ext cx="1153174" cy="1"/>
            </a:xfrm>
            <a:prstGeom prst="straightConnector1">
              <a:avLst/>
            </a:prstGeom>
            <a:noFill/>
            <a:ln w="19050" cap="flat">
              <a:solidFill>
                <a:schemeClr val="dk2"/>
              </a:solidFill>
              <a:prstDash val="solid"/>
              <a:round/>
              <a:headEnd type="none" w="med" len="med"/>
              <a:tailEnd type="none" w="med" len="med"/>
            </a:ln>
          </p:spPr>
        </p:cxnSp>
        <p:cxnSp>
          <p:nvCxnSpPr>
            <p:cNvPr id="384" name="Shape 384"/>
            <p:cNvCxnSpPr/>
            <p:nvPr/>
          </p:nvCxnSpPr>
          <p:spPr>
            <a:xfrm rot="10800000">
              <a:off x="599075" y="2259550"/>
              <a:ext cx="667199" cy="0"/>
            </a:xfrm>
            <a:prstGeom prst="straightConnector1">
              <a:avLst/>
            </a:prstGeom>
            <a:noFill/>
            <a:ln w="19050" cap="flat">
              <a:solidFill>
                <a:schemeClr val="dk2"/>
              </a:solidFill>
              <a:prstDash val="solid"/>
              <a:round/>
              <a:headEnd type="none" w="med" len="med"/>
              <a:tailEnd type="none" w="med" len="med"/>
            </a:ln>
          </p:spPr>
        </p:cxnSp>
        <p:cxnSp>
          <p:nvCxnSpPr>
            <p:cNvPr id="385" name="Shape 385"/>
            <p:cNvCxnSpPr/>
            <p:nvPr/>
          </p:nvCxnSpPr>
          <p:spPr>
            <a:xfrm>
              <a:off x="948425" y="1968375"/>
              <a:ext cx="0" cy="288599"/>
            </a:xfrm>
            <a:prstGeom prst="straightConnector1">
              <a:avLst/>
            </a:prstGeom>
            <a:noFill/>
            <a:ln w="19050" cap="flat">
              <a:solidFill>
                <a:schemeClr val="dk2"/>
              </a:solidFill>
              <a:prstDash val="solid"/>
              <a:round/>
              <a:headEnd type="none" w="med" len="med"/>
              <a:tailEnd type="none" w="med" len="med"/>
            </a:ln>
          </p:spPr>
        </p:cxnSp>
        <p:sp>
          <p:nvSpPr>
            <p:cNvPr id="386" name="Shape 386"/>
            <p:cNvSpPr/>
            <p:nvPr/>
          </p:nvSpPr>
          <p:spPr>
            <a:xfrm>
              <a:off x="2620730" y="1083677"/>
              <a:ext cx="1103100" cy="250799"/>
            </a:xfrm>
            <a:prstGeom prst="rect">
              <a:avLst/>
            </a:prstGeom>
            <a:noFill/>
            <a:ln>
              <a:noFill/>
            </a:ln>
          </p:spPr>
          <p:txBody>
            <a:bodyPr lIns="91425" tIns="91425" rIns="91425" bIns="91425" anchor="t" anchorCtr="0"/>
            <a:lstStyle/>
            <a:p>
              <a:pPr>
                <a:buNone/>
              </a:pPr>
              <a:r>
                <a:rPr sz="1800"/>
                <a:t>Linearity</a:t>
              </a:r>
            </a:p>
          </p:txBody>
        </p:sp>
        <p:cxnSp>
          <p:nvCxnSpPr>
            <p:cNvPr id="387" name="Shape 387"/>
            <p:cNvCxnSpPr/>
            <p:nvPr/>
          </p:nvCxnSpPr>
          <p:spPr>
            <a:xfrm>
              <a:off x="948425" y="1334675"/>
              <a:ext cx="0" cy="388800"/>
            </a:xfrm>
            <a:prstGeom prst="straightConnector1">
              <a:avLst/>
            </a:prstGeom>
            <a:noFill/>
            <a:ln w="19050" cap="flat">
              <a:solidFill>
                <a:schemeClr val="dk2"/>
              </a:solidFill>
              <a:prstDash val="solid"/>
              <a:round/>
              <a:headEnd type="none" w="med" len="med"/>
              <a:tailEnd type="none" w="med" len="med"/>
            </a:ln>
          </p:spPr>
        </p:cxnSp>
        <p:sp>
          <p:nvSpPr>
            <p:cNvPr id="388" name="Shape 388"/>
            <p:cNvSpPr/>
            <p:nvPr/>
          </p:nvSpPr>
          <p:spPr>
            <a:xfrm>
              <a:off x="752237" y="1640462"/>
              <a:ext cx="488700" cy="326099"/>
            </a:xfrm>
            <a:prstGeom prst="rect">
              <a:avLst/>
            </a:prstGeom>
            <a:noFill/>
            <a:ln>
              <a:noFill/>
            </a:ln>
          </p:spPr>
          <p:txBody>
            <a:bodyPr lIns="91425" tIns="91425" rIns="91425" bIns="91425" anchor="t" anchorCtr="0"/>
            <a:lstStyle/>
            <a:p>
              <a:pPr lvl="0" rtl="0">
                <a:buNone/>
              </a:pPr>
              <a:r>
                <a:rPr sz="1800"/>
                <a:t>ΔP</a:t>
              </a:r>
            </a:p>
          </p:txBody>
        </p:sp>
      </p:grpSp>
      <p:sp>
        <p:nvSpPr>
          <p:cNvPr id="389" name="Shape 389"/>
          <p:cNvSpPr>
            <a:spLocks noGrp="1"/>
          </p:cNvSpPr>
          <p:nvPr>
            <p:ph type="body"/>
          </p:nvPr>
        </p:nvSpPr>
        <p:spPr>
          <a:xfrm>
            <a:off x="274300" y="6035025"/>
            <a:ext cx="8595299" cy="548699"/>
          </a:xfrm>
          <a:prstGeom prst="rect">
            <a:avLst/>
          </a:prstGeom>
          <a:noFill/>
          <a:ln>
            <a:noFill/>
          </a:ln>
        </p:spPr>
        <p:txBody>
          <a:bodyPr lIns="91425" tIns="91425" rIns="91425" bIns="91425" anchor="ctr" anchorCtr="0"/>
          <a:lstStyle/>
          <a:p>
            <a:pPr>
              <a:buNone/>
            </a:pPr>
            <a:r>
              <a:rPr dirty="0">
                <a:latin typeface="+mj-lt"/>
              </a:rPr>
              <a:t>Calculation Circuit Measurement Diagrams</a:t>
            </a:r>
          </a:p>
        </p:txBody>
      </p:sp>
    </p:spTree>
  </p:cSld>
  <p:clrMapOvr>
    <a:masterClrMapping/>
  </p:clrMapOvr>
  <p:transition spd="slow">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4" name="Shape 394"/>
          <p:cNvSpPr>
            <a:spLocks noGrp="1"/>
          </p:cNvSpPr>
          <p:nvPr>
            <p:ph type="body"/>
          </p:nvPr>
        </p:nvSpPr>
        <p:spPr>
          <a:xfrm>
            <a:off x="274300" y="6035025"/>
            <a:ext cx="8595299" cy="548699"/>
          </a:xfrm>
          <a:prstGeom prst="rect">
            <a:avLst/>
          </a:prstGeom>
          <a:noFill/>
          <a:ln>
            <a:noFill/>
          </a:ln>
        </p:spPr>
        <p:txBody>
          <a:bodyPr lIns="91425" tIns="91425" rIns="91425" bIns="91425" anchor="ctr" anchorCtr="0"/>
          <a:lstStyle/>
          <a:p>
            <a:pPr>
              <a:buNone/>
            </a:pPr>
            <a:r>
              <a:rPr dirty="0">
                <a:latin typeface="+mj-lt"/>
              </a:rPr>
              <a:t>Original Calculation Circuit</a:t>
            </a:r>
          </a:p>
        </p:txBody>
      </p:sp>
      <p:sp>
        <p:nvSpPr>
          <p:cNvPr id="395" name="Shape 395"/>
          <p:cNvSpPr/>
          <p:nvPr/>
        </p:nvSpPr>
        <p:spPr>
          <a:xfrm rot="5400000">
            <a:off x="1943100" y="-1517050"/>
            <a:ext cx="5257800" cy="8905875"/>
          </a:xfrm>
          <a:prstGeom prst="rect">
            <a:avLst/>
          </a:prstGeom>
          <a:blipFill>
            <a:blip r:embed="rId3"/>
            <a:stretch>
              <a:fillRect/>
            </a:stretch>
          </a:blipFill>
          <a:ln>
            <a:noFill/>
          </a:ln>
        </p:spPr>
      </p:sp>
    </p:spTree>
  </p:cSld>
  <p:clrMapOvr>
    <a:masterClrMapping/>
  </p:clrMapOvr>
  <p:transition spd="slow">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99"/>
        <p:cNvGrpSpPr/>
        <p:nvPr/>
      </p:nvGrpSpPr>
      <p:grpSpPr>
        <a:xfrm>
          <a:off x="0" y="0"/>
          <a:ext cx="0" cy="0"/>
          <a:chOff x="0" y="0"/>
          <a:chExt cx="0" cy="0"/>
        </a:xfrm>
      </p:grpSpPr>
      <p:sp>
        <p:nvSpPr>
          <p:cNvPr id="400" name="Shape 400"/>
          <p:cNvSpPr>
            <a:spLocks noGrp="1"/>
          </p:cNvSpPr>
          <p:nvPr>
            <p:ph type="title"/>
          </p:nvPr>
        </p:nvSpPr>
        <p:spPr>
          <a:xfrm>
            <a:off x="274300" y="274300"/>
            <a:ext cx="8595299" cy="822900"/>
          </a:xfrm>
          <a:prstGeom prst="rect">
            <a:avLst/>
          </a:prstGeom>
          <a:noFill/>
          <a:ln>
            <a:noFill/>
          </a:ln>
        </p:spPr>
        <p:txBody>
          <a:bodyPr lIns="91425" tIns="91425" rIns="91425" bIns="91425" anchor="ctr" anchorCtr="0"/>
          <a:lstStyle/>
          <a:p>
            <a:pPr lvl="0">
              <a:buNone/>
            </a:pPr>
            <a:r>
              <a:rPr dirty="0"/>
              <a:t>Thesis Outline</a:t>
            </a:r>
          </a:p>
        </p:txBody>
      </p:sp>
      <p:sp>
        <p:nvSpPr>
          <p:cNvPr id="401" name="Shape 401"/>
          <p:cNvSpPr>
            <a:spLocks noGrp="1"/>
          </p:cNvSpPr>
          <p:nvPr>
            <p:ph type="body"/>
          </p:nvPr>
        </p:nvSpPr>
        <p:spPr>
          <a:xfrm>
            <a:off x="274300" y="1097280"/>
            <a:ext cx="8595299" cy="5420700"/>
          </a:xfrm>
          <a:prstGeom prst="rect">
            <a:avLst/>
          </a:prstGeom>
          <a:noFill/>
          <a:ln>
            <a:noFill/>
          </a:ln>
        </p:spPr>
        <p:txBody>
          <a:bodyPr lIns="91425" tIns="91425" rIns="91425" bIns="91425" anchor="t" anchorCtr="0"/>
          <a:lstStyle/>
          <a:p>
            <a:pPr marL="457200" lvl="0" indent="-381000" rtl="0">
              <a:buClr>
                <a:srgbClr val="000000"/>
              </a:buClr>
              <a:buSzPct val="166666"/>
              <a:buFont typeface="Arial"/>
              <a:buChar char="•"/>
            </a:pPr>
            <a:r>
              <a:rPr sz="2800" dirty="0">
                <a:latin typeface="+mn-lt"/>
              </a:rPr>
              <a:t>Background</a:t>
            </a:r>
          </a:p>
          <a:p>
            <a:pPr marL="914400" lvl="1" indent="-381000" rtl="0">
              <a:buClr>
                <a:srgbClr val="000000"/>
              </a:buClr>
              <a:buSzPct val="100000"/>
              <a:buFont typeface="Courier New"/>
              <a:buChar char="o"/>
            </a:pPr>
            <a:r>
              <a:rPr sz="2800" dirty="0">
                <a:latin typeface="+mn-lt"/>
              </a:rPr>
              <a:t>Testing Digital and Mixed-Signal Systems</a:t>
            </a:r>
          </a:p>
          <a:p>
            <a:pPr marL="914400" lvl="1" indent="-381000" rtl="0">
              <a:buClr>
                <a:srgbClr val="000000"/>
              </a:buClr>
              <a:buSzPct val="100000"/>
              <a:buFont typeface="Courier New"/>
              <a:buChar char="o"/>
            </a:pPr>
            <a:r>
              <a:rPr sz="2800" dirty="0">
                <a:latin typeface="+mn-lt"/>
              </a:rPr>
              <a:t>Fault Simulation</a:t>
            </a:r>
          </a:p>
          <a:p>
            <a:pPr marL="914400" lvl="1" indent="-381000" rtl="0">
              <a:buClr>
                <a:srgbClr val="000000"/>
              </a:buClr>
              <a:buSzPct val="100000"/>
              <a:buFont typeface="Courier New"/>
              <a:buChar char="o"/>
            </a:pPr>
            <a:r>
              <a:rPr sz="2800" dirty="0">
                <a:latin typeface="+mn-lt"/>
              </a:rPr>
              <a:t>The SSA BIST Architecture</a:t>
            </a:r>
          </a:p>
          <a:p>
            <a:pPr marL="457200" lvl="0" indent="-381000" rtl="0">
              <a:buClr>
                <a:srgbClr val="000000"/>
              </a:buClr>
              <a:buSzPct val="166666"/>
              <a:buFont typeface="Arial"/>
              <a:buChar char="•"/>
            </a:pPr>
            <a:r>
              <a:rPr sz="2800" b="1" dirty="0">
                <a:latin typeface="+mn-lt"/>
              </a:rPr>
              <a:t>Test Preparation</a:t>
            </a:r>
          </a:p>
          <a:p>
            <a:pPr marL="914400" lvl="1" indent="-381000" rtl="0">
              <a:buClr>
                <a:srgbClr val="000000"/>
              </a:buClr>
              <a:buSzPct val="100000"/>
              <a:buFont typeface="Courier New"/>
              <a:buChar char="o"/>
            </a:pPr>
            <a:r>
              <a:rPr sz="2800" dirty="0">
                <a:latin typeface="+mn-lt"/>
              </a:rPr>
              <a:t>Conversion to ASL</a:t>
            </a:r>
          </a:p>
          <a:p>
            <a:pPr marL="914400" lvl="1" indent="-381000" rtl="0">
              <a:buClr>
                <a:srgbClr val="000000"/>
              </a:buClr>
              <a:buSzPct val="100000"/>
              <a:buFont typeface="Courier New"/>
              <a:buChar char="o"/>
            </a:pPr>
            <a:r>
              <a:rPr sz="2800" dirty="0">
                <a:latin typeface="+mn-lt"/>
              </a:rPr>
              <a:t>Test Development and Verification</a:t>
            </a:r>
          </a:p>
          <a:p>
            <a:pPr marL="457200" lvl="0" indent="-381000" rtl="0">
              <a:buClr>
                <a:srgbClr val="000000"/>
              </a:buClr>
              <a:buSzPct val="166666"/>
              <a:buFont typeface="Arial"/>
              <a:buChar char="•"/>
            </a:pPr>
            <a:r>
              <a:rPr sz="2800" dirty="0">
                <a:latin typeface="+mn-lt"/>
              </a:rPr>
              <a:t>Fault Coverage and Results</a:t>
            </a:r>
          </a:p>
          <a:p>
            <a:pPr marL="914400" lvl="1" indent="-381000" rtl="0">
              <a:buClr>
                <a:srgbClr val="000000"/>
              </a:buClr>
              <a:buSzPct val="100000"/>
              <a:buFont typeface="Courier New"/>
              <a:buChar char="o"/>
            </a:pPr>
            <a:r>
              <a:rPr sz="2800" dirty="0">
                <a:latin typeface="+mn-lt"/>
              </a:rPr>
              <a:t>Simulation Performance and Results</a:t>
            </a:r>
          </a:p>
          <a:p>
            <a:pPr marL="914400" lvl="1" indent="-381000" rtl="0">
              <a:buClr>
                <a:srgbClr val="000000"/>
              </a:buClr>
              <a:buSzPct val="100000"/>
              <a:buFont typeface="Courier New"/>
              <a:buChar char="o"/>
            </a:pPr>
            <a:r>
              <a:rPr sz="2800" dirty="0">
                <a:latin typeface="+mn-lt"/>
              </a:rPr>
              <a:t>Experimental Results</a:t>
            </a:r>
          </a:p>
          <a:p>
            <a:pPr marL="457200" lvl="0" indent="-381000" rtl="0">
              <a:lnSpc>
                <a:spcPct val="150000"/>
              </a:lnSpc>
              <a:buClr>
                <a:srgbClr val="000000"/>
              </a:buClr>
              <a:buSzPct val="166666"/>
              <a:buFont typeface="Arial"/>
              <a:buChar char="•"/>
            </a:pPr>
            <a:r>
              <a:rPr sz="2800" dirty="0">
                <a:latin typeface="+mn-lt"/>
              </a:rPr>
              <a:t>Analysis and Summary</a:t>
            </a:r>
          </a:p>
          <a:p>
            <a:endParaRPr sz="2800" dirty="0">
              <a:latin typeface="+mn-lt"/>
            </a:endParaRPr>
          </a:p>
        </p:txBody>
      </p:sp>
    </p:spTree>
  </p:cSld>
  <p:clrMapOvr>
    <a:masterClrMapping/>
  </p:clrMapOvr>
  <p:transition spd="slow">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24"/>
        <p:cNvGrpSpPr/>
        <p:nvPr/>
      </p:nvGrpSpPr>
      <p:grpSpPr>
        <a:xfrm>
          <a:off x="0" y="0"/>
          <a:ext cx="0" cy="0"/>
          <a:chOff x="0" y="0"/>
          <a:chExt cx="0" cy="0"/>
        </a:xfrm>
      </p:grpSpPr>
      <p:sp>
        <p:nvSpPr>
          <p:cNvPr id="425" name="Shape 425"/>
          <p:cNvSpPr>
            <a:spLocks noGrp="1"/>
          </p:cNvSpPr>
          <p:nvPr>
            <p:ph type="title"/>
          </p:nvPr>
        </p:nvSpPr>
        <p:spPr>
          <a:xfrm>
            <a:off x="274300" y="274300"/>
            <a:ext cx="8595299" cy="822900"/>
          </a:xfrm>
          <a:prstGeom prst="rect">
            <a:avLst/>
          </a:prstGeom>
          <a:noFill/>
          <a:ln>
            <a:noFill/>
          </a:ln>
        </p:spPr>
        <p:txBody>
          <a:bodyPr lIns="91425" tIns="91425" rIns="91425" bIns="91425" anchor="ctr" anchorCtr="0"/>
          <a:lstStyle/>
          <a:p>
            <a:pPr>
              <a:buNone/>
            </a:pPr>
            <a:r>
              <a:rPr/>
              <a:t>Conversion to ASL from Verilog</a:t>
            </a:r>
          </a:p>
        </p:txBody>
      </p:sp>
      <p:sp>
        <p:nvSpPr>
          <p:cNvPr id="426" name="Shape 426"/>
          <p:cNvSpPr>
            <a:spLocks noGrp="1"/>
          </p:cNvSpPr>
          <p:nvPr>
            <p:ph type="body"/>
          </p:nvPr>
        </p:nvSpPr>
        <p:spPr>
          <a:xfrm>
            <a:off x="274300" y="1097280"/>
            <a:ext cx="8595299" cy="5225999"/>
          </a:xfrm>
          <a:prstGeom prst="rect">
            <a:avLst/>
          </a:prstGeom>
          <a:noFill/>
          <a:ln>
            <a:noFill/>
          </a:ln>
        </p:spPr>
        <p:txBody>
          <a:bodyPr lIns="91425" tIns="91425" rIns="91425" bIns="91425" anchor="t" anchorCtr="0"/>
          <a:lstStyle/>
          <a:p>
            <a:pPr marL="457200" lvl="0" indent="-381000" rtl="0">
              <a:buClr>
                <a:srgbClr val="000000"/>
              </a:buClr>
              <a:buSzPct val="166666"/>
              <a:buFont typeface="Arial"/>
              <a:buChar char="•"/>
            </a:pPr>
            <a:r>
              <a:rPr sz="2400" dirty="0">
                <a:latin typeface="+mn-lt"/>
              </a:rPr>
              <a:t>Production circuits are often written in a high level design language such as Verilog or VHDL.</a:t>
            </a:r>
          </a:p>
          <a:p>
            <a:pPr marL="457200" lvl="0" indent="-381000" rtl="0">
              <a:buClr>
                <a:srgbClr val="000000"/>
              </a:buClr>
              <a:buSzPct val="166666"/>
              <a:buFont typeface="Arial"/>
              <a:buChar char="•"/>
            </a:pPr>
            <a:r>
              <a:rPr sz="2400" dirty="0">
                <a:latin typeface="+mn-lt"/>
              </a:rPr>
              <a:t>AUSIM fault simulator requires an ASL </a:t>
            </a:r>
            <a:r>
              <a:rPr sz="2400" dirty="0" err="1">
                <a:latin typeface="+mn-lt"/>
              </a:rPr>
              <a:t>netlist</a:t>
            </a:r>
            <a:r>
              <a:rPr sz="2400" dirty="0">
                <a:latin typeface="+mn-lt"/>
              </a:rPr>
              <a:t>.</a:t>
            </a:r>
          </a:p>
          <a:p>
            <a:pPr marL="457200" lvl="0" indent="-381000" rtl="0">
              <a:buClr>
                <a:srgbClr val="000000"/>
              </a:buClr>
              <a:buSzPct val="166666"/>
              <a:buFont typeface="Arial"/>
              <a:buChar char="•"/>
            </a:pPr>
            <a:r>
              <a:rPr sz="2400" dirty="0">
                <a:latin typeface="+mn-lt"/>
              </a:rPr>
              <a:t>To simplify simulation of complex circuits a converter was written which converts a Verilog </a:t>
            </a:r>
            <a:r>
              <a:rPr sz="2400" dirty="0" err="1">
                <a:latin typeface="+mn-lt"/>
              </a:rPr>
              <a:t>netlist</a:t>
            </a:r>
            <a:r>
              <a:rPr sz="2400" dirty="0">
                <a:latin typeface="+mn-lt"/>
              </a:rPr>
              <a:t> to ASL.</a:t>
            </a:r>
          </a:p>
          <a:p>
            <a:pPr marL="914400" marR="0" lvl="1" indent="-381000" algn="l" rtl="0">
              <a:lnSpc>
                <a:spcPct val="100000"/>
              </a:lnSpc>
              <a:spcBef>
                <a:spcPts val="0"/>
              </a:spcBef>
              <a:spcAft>
                <a:spcPts val="0"/>
              </a:spcAft>
              <a:buClr>
                <a:srgbClr val="000000"/>
              </a:buClr>
              <a:buSzPct val="100000"/>
              <a:buFont typeface="Courier New"/>
              <a:buChar char="o"/>
            </a:pPr>
            <a:r>
              <a:rPr sz="2400" dirty="0">
                <a:latin typeface="+mn-lt"/>
              </a:rPr>
              <a:t>Conversion can be performed at any stage of development: pre or post-layout.</a:t>
            </a:r>
          </a:p>
          <a:p>
            <a:pPr marL="914400" lvl="1" indent="-381000" rtl="0">
              <a:buClr>
                <a:srgbClr val="000000"/>
              </a:buClr>
              <a:buSzPct val="100000"/>
              <a:buFont typeface="Courier New"/>
              <a:buChar char="o"/>
            </a:pPr>
            <a:r>
              <a:rPr sz="2400" dirty="0">
                <a:latin typeface="+mn-lt"/>
              </a:rPr>
              <a:t>Has been used to successfully convert and simulate ISCAS'89 for </a:t>
            </a:r>
            <a:r>
              <a:rPr sz="2400" dirty="0" smtClean="0">
                <a:latin typeface="+mn-lt"/>
              </a:rPr>
              <a:t>brid</a:t>
            </a:r>
            <a:r>
              <a:rPr lang="en-US" sz="2400" dirty="0" smtClean="0">
                <a:latin typeface="+mn-lt"/>
              </a:rPr>
              <a:t>g</a:t>
            </a:r>
            <a:r>
              <a:rPr sz="2400" dirty="0" smtClean="0">
                <a:latin typeface="+mn-lt"/>
              </a:rPr>
              <a:t>ing </a:t>
            </a:r>
            <a:r>
              <a:rPr sz="2400" dirty="0">
                <a:latin typeface="+mn-lt"/>
              </a:rPr>
              <a:t>faults (faults which occur between wires</a:t>
            </a:r>
            <a:r>
              <a:rPr sz="2400" dirty="0" smtClean="0">
                <a:latin typeface="+mn-lt"/>
              </a:rPr>
              <a:t>).</a:t>
            </a:r>
            <a:endParaRPr sz="3800" dirty="0" smtClean="0">
              <a:latin typeface="+mn-lt"/>
            </a:endParaRPr>
          </a:p>
          <a:p>
            <a:pPr marL="457200" lvl="0" indent="-381000">
              <a:buClr>
                <a:srgbClr val="000000"/>
              </a:buClr>
              <a:buSzPct val="166666"/>
              <a:buFont typeface="Arial"/>
              <a:buChar char="•"/>
            </a:pPr>
            <a:r>
              <a:rPr lang="en-US" sz="2400" dirty="0" smtClean="0">
                <a:latin typeface="+mn-lt"/>
              </a:rPr>
              <a:t>Written in C#, ~800 lines of (poorly written) code.  Took approximately 1 week to develop, and an additional 1 week to verify and fix several edge cases.</a:t>
            </a:r>
            <a:endParaRPr lang="en-US" sz="1000" dirty="0">
              <a:latin typeface="+mn-lt"/>
            </a:endParaRPr>
          </a:p>
          <a:p>
            <a:pPr marL="457200" lvl="0" indent="-381000">
              <a:buClr>
                <a:srgbClr val="000000"/>
              </a:buClr>
              <a:buSzPct val="166666"/>
              <a:buFont typeface="Arial"/>
              <a:buChar char="•"/>
            </a:pPr>
            <a:r>
              <a:rPr lang="en-US" sz="2400" dirty="0" smtClean="0">
                <a:latin typeface="+mn-lt"/>
              </a:rPr>
              <a:t>C</a:t>
            </a:r>
            <a:r>
              <a:rPr sz="2400" dirty="0" smtClean="0">
                <a:latin typeface="+mn-lt"/>
              </a:rPr>
              <a:t>onverted </a:t>
            </a:r>
            <a:r>
              <a:rPr sz="2400" dirty="0">
                <a:latin typeface="+mn-lt"/>
              </a:rPr>
              <a:t>circuits can be behaviorally verified against </a:t>
            </a:r>
            <a:r>
              <a:rPr sz="2400" dirty="0" err="1">
                <a:latin typeface="+mn-lt"/>
              </a:rPr>
              <a:t>ModelSIM</a:t>
            </a:r>
            <a:r>
              <a:rPr sz="2400" dirty="0">
                <a:latin typeface="+mn-lt"/>
              </a:rPr>
              <a:t> </a:t>
            </a:r>
            <a:r>
              <a:rPr sz="2400" dirty="0" smtClean="0">
                <a:latin typeface="+mn-lt"/>
              </a:rPr>
              <a:t>simulations</a:t>
            </a:r>
            <a:r>
              <a:rPr lang="en-US" sz="2400" dirty="0" smtClean="0">
                <a:latin typeface="+mn-lt"/>
              </a:rPr>
              <a:t>.</a:t>
            </a:r>
          </a:p>
        </p:txBody>
      </p:sp>
    </p:spTree>
    <p:extLst>
      <p:ext uri="{BB962C8B-B14F-4D97-AF65-F5344CB8AC3E}">
        <p14:creationId xmlns:p14="http://schemas.microsoft.com/office/powerpoint/2010/main" val="3869323702"/>
      </p:ext>
    </p:extLst>
  </p:cSld>
  <p:clrMapOvr>
    <a:masterClrMapping/>
  </p:clrMapOvr>
  <p:transition spd="slow">
    <p:cu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430"/>
        <p:cNvGrpSpPr/>
        <p:nvPr/>
      </p:nvGrpSpPr>
      <p:grpSpPr>
        <a:xfrm>
          <a:off x="0" y="0"/>
          <a:ext cx="0" cy="0"/>
          <a:chOff x="0" y="0"/>
          <a:chExt cx="0" cy="0"/>
        </a:xfrm>
      </p:grpSpPr>
      <p:sp>
        <p:nvSpPr>
          <p:cNvPr id="431" name="Shape 431"/>
          <p:cNvSpPr>
            <a:spLocks noGrp="1"/>
          </p:cNvSpPr>
          <p:nvPr>
            <p:ph type="title"/>
          </p:nvPr>
        </p:nvSpPr>
        <p:spPr>
          <a:xfrm>
            <a:off x="274300" y="274300"/>
            <a:ext cx="8595299" cy="822900"/>
          </a:xfrm>
          <a:prstGeom prst="rect">
            <a:avLst/>
          </a:prstGeom>
          <a:noFill/>
          <a:ln>
            <a:noFill/>
          </a:ln>
        </p:spPr>
        <p:txBody>
          <a:bodyPr lIns="91425" tIns="91425" rIns="91425" bIns="91425" anchor="ctr" anchorCtr="0"/>
          <a:lstStyle/>
          <a:p>
            <a:pPr>
              <a:buNone/>
            </a:pPr>
            <a:r>
              <a:rPr/>
              <a:t>ASL Conversion</a:t>
            </a:r>
          </a:p>
        </p:txBody>
      </p:sp>
      <p:sp>
        <p:nvSpPr>
          <p:cNvPr id="432" name="Shape 432"/>
          <p:cNvSpPr/>
          <p:nvPr/>
        </p:nvSpPr>
        <p:spPr>
          <a:xfrm>
            <a:off x="270821" y="1031550"/>
            <a:ext cx="8585599" cy="2104392"/>
          </a:xfrm>
          <a:prstGeom prst="rect">
            <a:avLst/>
          </a:prstGeom>
          <a:blipFill>
            <a:blip r:embed="rId3"/>
            <a:stretch>
              <a:fillRect/>
            </a:stretch>
          </a:blipFill>
          <a:ln>
            <a:noFill/>
          </a:ln>
        </p:spPr>
      </p:sp>
      <p:sp>
        <p:nvSpPr>
          <p:cNvPr id="433" name="Shape 433"/>
          <p:cNvSpPr/>
          <p:nvPr/>
        </p:nvSpPr>
        <p:spPr>
          <a:xfrm>
            <a:off x="276192" y="3435302"/>
            <a:ext cx="8593406" cy="3174597"/>
          </a:xfrm>
          <a:prstGeom prst="rect">
            <a:avLst/>
          </a:prstGeom>
          <a:blipFill>
            <a:blip r:embed="rId4"/>
            <a:stretch>
              <a:fillRect/>
            </a:stretch>
          </a:blipFill>
          <a:ln>
            <a:noFill/>
          </a:ln>
        </p:spPr>
      </p:sp>
    </p:spTree>
    <p:extLst>
      <p:ext uri="{BB962C8B-B14F-4D97-AF65-F5344CB8AC3E}">
        <p14:creationId xmlns:p14="http://schemas.microsoft.com/office/powerpoint/2010/main" val="326121967"/>
      </p:ext>
    </p:extLst>
  </p:cSld>
  <p:clrMapOvr>
    <a:masterClrMapping/>
  </p:clrMapOvr>
  <p:transition spd="slow">
    <p:cu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406" name="Shape 406"/>
          <p:cNvSpPr>
            <a:spLocks noGrp="1"/>
          </p:cNvSpPr>
          <p:nvPr>
            <p:ph type="title"/>
          </p:nvPr>
        </p:nvSpPr>
        <p:spPr>
          <a:xfrm>
            <a:off x="274300" y="274300"/>
            <a:ext cx="8595299" cy="822900"/>
          </a:xfrm>
          <a:prstGeom prst="rect">
            <a:avLst/>
          </a:prstGeom>
          <a:noFill/>
          <a:ln>
            <a:noFill/>
          </a:ln>
        </p:spPr>
        <p:txBody>
          <a:bodyPr lIns="91425" tIns="91425" rIns="91425" bIns="91425" anchor="ctr" anchorCtr="0"/>
          <a:lstStyle/>
          <a:p>
            <a:pPr>
              <a:buNone/>
            </a:pPr>
            <a:r>
              <a:rPr/>
              <a:t>The Test Procedures</a:t>
            </a:r>
          </a:p>
        </p:txBody>
      </p:sp>
      <p:sp>
        <p:nvSpPr>
          <p:cNvPr id="407" name="Shape 407"/>
          <p:cNvSpPr>
            <a:spLocks noGrp="1"/>
          </p:cNvSpPr>
          <p:nvPr>
            <p:ph type="body"/>
          </p:nvPr>
        </p:nvSpPr>
        <p:spPr>
          <a:xfrm>
            <a:off x="274300" y="1097280"/>
            <a:ext cx="8595299" cy="5351400"/>
          </a:xfrm>
          <a:prstGeom prst="rect">
            <a:avLst/>
          </a:prstGeom>
          <a:noFill/>
          <a:ln>
            <a:noFill/>
          </a:ln>
        </p:spPr>
        <p:txBody>
          <a:bodyPr lIns="91425" tIns="91425" rIns="91425" bIns="91425" anchor="t" anchorCtr="0"/>
          <a:lstStyle/>
          <a:p>
            <a:pPr marL="457200" marR="0" lvl="0" indent="-381000" algn="l" rtl="0">
              <a:lnSpc>
                <a:spcPct val="100000"/>
              </a:lnSpc>
              <a:spcBef>
                <a:spcPts val="0"/>
              </a:spcBef>
              <a:spcAft>
                <a:spcPts val="0"/>
              </a:spcAft>
              <a:buClr>
                <a:srgbClr val="000000"/>
              </a:buClr>
              <a:buSzPct val="166666"/>
              <a:buFont typeface="Arial"/>
              <a:buChar char="•"/>
            </a:pPr>
            <a:r>
              <a:rPr sz="2400" dirty="0">
                <a:latin typeface="+mn-lt"/>
              </a:rPr>
              <a:t>Goal is to determine how high of a fault coverage can be achieved by using the SSA BIST to test itself via the digital loopback path.</a:t>
            </a:r>
          </a:p>
          <a:p>
            <a:pPr marL="914400" marR="0" lvl="1" indent="-381000" algn="l" rtl="0">
              <a:lnSpc>
                <a:spcPct val="100000"/>
              </a:lnSpc>
              <a:spcBef>
                <a:spcPts val="0"/>
              </a:spcBef>
              <a:spcAft>
                <a:spcPts val="0"/>
              </a:spcAft>
              <a:buClr>
                <a:srgbClr val="000000"/>
              </a:buClr>
              <a:buSzPct val="100000"/>
              <a:buFont typeface="Courier New"/>
              <a:buChar char="o"/>
            </a:pPr>
            <a:r>
              <a:rPr sz="2400" dirty="0">
                <a:latin typeface="+mn-lt"/>
              </a:rPr>
              <a:t>Convert the SSA BIST to </a:t>
            </a:r>
            <a:r>
              <a:rPr lang="en-US" sz="2400" dirty="0" smtClean="0">
                <a:latin typeface="+mn-lt"/>
              </a:rPr>
              <a:t>the ASL</a:t>
            </a:r>
            <a:r>
              <a:rPr sz="2400" dirty="0" smtClean="0">
                <a:latin typeface="+mn-lt"/>
              </a:rPr>
              <a:t> </a:t>
            </a:r>
            <a:r>
              <a:rPr sz="2400" dirty="0">
                <a:latin typeface="+mn-lt"/>
              </a:rPr>
              <a:t>format </a:t>
            </a:r>
            <a:r>
              <a:rPr lang="en-US" sz="2400" dirty="0" smtClean="0">
                <a:latin typeface="+mn-lt"/>
              </a:rPr>
              <a:t>for simulation.</a:t>
            </a:r>
            <a:endParaRPr sz="2400" dirty="0" smtClean="0">
              <a:latin typeface="+mn-lt"/>
            </a:endParaRPr>
          </a:p>
          <a:p>
            <a:pPr marL="914400" marR="0" lvl="1" indent="-381000" algn="l" rtl="0">
              <a:lnSpc>
                <a:spcPct val="100000"/>
              </a:lnSpc>
              <a:spcBef>
                <a:spcPts val="0"/>
              </a:spcBef>
              <a:spcAft>
                <a:spcPts val="0"/>
              </a:spcAft>
              <a:buClr>
                <a:srgbClr val="000000"/>
              </a:buClr>
              <a:buSzPct val="100000"/>
              <a:buFont typeface="Courier New"/>
              <a:buChar char="o"/>
            </a:pPr>
            <a:r>
              <a:rPr sz="2400" dirty="0" smtClean="0">
                <a:latin typeface="+mn-lt"/>
              </a:rPr>
              <a:t>Verify the correctness of the converted circuit.</a:t>
            </a:r>
          </a:p>
          <a:p>
            <a:pPr marL="914400" marR="0" lvl="1" indent="-381000" algn="l" rtl="0">
              <a:lnSpc>
                <a:spcPct val="100000"/>
              </a:lnSpc>
              <a:spcBef>
                <a:spcPts val="0"/>
              </a:spcBef>
              <a:spcAft>
                <a:spcPts val="0"/>
              </a:spcAft>
              <a:buClr>
                <a:srgbClr val="000000"/>
              </a:buClr>
              <a:buSzPct val="100000"/>
              <a:buFont typeface="Courier New"/>
              <a:buChar char="o"/>
            </a:pPr>
            <a:r>
              <a:rPr sz="2400" dirty="0" smtClean="0">
                <a:latin typeface="+mn-lt"/>
              </a:rPr>
              <a:t>Develop </a:t>
            </a:r>
            <a:r>
              <a:rPr sz="2400" dirty="0">
                <a:latin typeface="+mn-lt"/>
              </a:rPr>
              <a:t>an initial set of measurements to function as test vectors.</a:t>
            </a:r>
          </a:p>
          <a:p>
            <a:pPr marL="914400" marR="0" lvl="1" indent="-381000" algn="l" rtl="0">
              <a:lnSpc>
                <a:spcPct val="100000"/>
              </a:lnSpc>
              <a:spcBef>
                <a:spcPts val="0"/>
              </a:spcBef>
              <a:spcAft>
                <a:spcPts val="0"/>
              </a:spcAft>
              <a:buClr>
                <a:srgbClr val="000000"/>
              </a:buClr>
              <a:buSzPct val="100000"/>
              <a:buFont typeface="Courier New"/>
              <a:buChar char="o"/>
            </a:pPr>
            <a:r>
              <a:rPr sz="2400" dirty="0">
                <a:latin typeface="+mn-lt"/>
              </a:rPr>
              <a:t>Simulate circuit to determine fault coverage.</a:t>
            </a:r>
          </a:p>
          <a:p>
            <a:pPr marL="914400" marR="0" lvl="1" indent="-381000" algn="l" rtl="0">
              <a:lnSpc>
                <a:spcPct val="100000"/>
              </a:lnSpc>
              <a:spcBef>
                <a:spcPts val="0"/>
              </a:spcBef>
              <a:spcAft>
                <a:spcPts val="0"/>
              </a:spcAft>
              <a:buClr>
                <a:srgbClr val="000000"/>
              </a:buClr>
              <a:buSzPct val="100000"/>
              <a:buFont typeface="Courier New"/>
              <a:buChar char="o"/>
            </a:pPr>
            <a:r>
              <a:rPr sz="2400" dirty="0">
                <a:latin typeface="+mn-lt"/>
              </a:rPr>
              <a:t>Analyze results and determine if changes to test vector set need to be made.</a:t>
            </a:r>
          </a:p>
          <a:p>
            <a:pPr marL="914400" marR="0" lvl="1" indent="-381000" algn="l" rtl="0">
              <a:lnSpc>
                <a:spcPct val="100000"/>
              </a:lnSpc>
              <a:spcBef>
                <a:spcPts val="0"/>
              </a:spcBef>
              <a:spcAft>
                <a:spcPts val="0"/>
              </a:spcAft>
              <a:buClr>
                <a:srgbClr val="000000"/>
              </a:buClr>
              <a:buSzPct val="100000"/>
              <a:buFont typeface="Courier New"/>
              <a:buChar char="o"/>
            </a:pPr>
            <a:r>
              <a:rPr sz="2400" dirty="0" smtClean="0">
                <a:latin typeface="+mn-lt"/>
              </a:rPr>
              <a:t>Re</a:t>
            </a:r>
            <a:r>
              <a:rPr lang="en-US" sz="2400" dirty="0" smtClean="0">
                <a:latin typeface="+mn-lt"/>
              </a:rPr>
              <a:t>-</a:t>
            </a:r>
            <a:r>
              <a:rPr sz="2400" dirty="0" smtClean="0">
                <a:latin typeface="+mn-lt"/>
              </a:rPr>
              <a:t>simulate </a:t>
            </a:r>
            <a:r>
              <a:rPr sz="2400" dirty="0">
                <a:latin typeface="+mn-lt"/>
              </a:rPr>
              <a:t>new test vectors until fault coverage is </a:t>
            </a:r>
            <a:r>
              <a:rPr sz="2400" dirty="0" smtClean="0">
                <a:latin typeface="+mn-lt"/>
              </a:rPr>
              <a:t>suffic</a:t>
            </a:r>
            <a:r>
              <a:rPr lang="en-US" sz="2400" dirty="0">
                <a:latin typeface="+mn-lt"/>
              </a:rPr>
              <a:t>i</a:t>
            </a:r>
            <a:r>
              <a:rPr sz="2400" dirty="0" smtClean="0">
                <a:latin typeface="+mn-lt"/>
              </a:rPr>
              <a:t>ent</a:t>
            </a:r>
            <a:r>
              <a:rPr sz="2400" dirty="0">
                <a:latin typeface="+mn-lt"/>
              </a:rPr>
              <a:t>.</a:t>
            </a:r>
          </a:p>
          <a:p>
            <a:pPr marL="914400" marR="0" lvl="1" indent="-381000" algn="l" rtl="0">
              <a:lnSpc>
                <a:spcPct val="100000"/>
              </a:lnSpc>
              <a:spcBef>
                <a:spcPts val="0"/>
              </a:spcBef>
              <a:spcAft>
                <a:spcPts val="0"/>
              </a:spcAft>
              <a:buClr>
                <a:srgbClr val="000000"/>
              </a:buClr>
              <a:buSzPct val="100000"/>
              <a:buFont typeface="Courier New"/>
              <a:buChar char="o"/>
            </a:pPr>
            <a:r>
              <a:rPr sz="2400" dirty="0">
                <a:latin typeface="+mn-lt"/>
              </a:rPr>
              <a:t>Verify experimentally.</a:t>
            </a:r>
          </a:p>
        </p:txBody>
      </p:sp>
    </p:spTree>
  </p:cSld>
  <p:clrMapOvr>
    <a:masterClrMapping/>
  </p:clrMapOvr>
  <p:transition spd="slow">
    <p:cu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411"/>
        <p:cNvGrpSpPr/>
        <p:nvPr/>
      </p:nvGrpSpPr>
      <p:grpSpPr>
        <a:xfrm>
          <a:off x="0" y="0"/>
          <a:ext cx="0" cy="0"/>
          <a:chOff x="0" y="0"/>
          <a:chExt cx="0" cy="0"/>
        </a:xfrm>
      </p:grpSpPr>
      <p:sp>
        <p:nvSpPr>
          <p:cNvPr id="412" name="Shape 412"/>
          <p:cNvSpPr>
            <a:spLocks noGrp="1"/>
          </p:cNvSpPr>
          <p:nvPr>
            <p:ph type="title"/>
          </p:nvPr>
        </p:nvSpPr>
        <p:spPr>
          <a:xfrm>
            <a:off x="274300" y="274300"/>
            <a:ext cx="8595299" cy="822900"/>
          </a:xfrm>
          <a:prstGeom prst="rect">
            <a:avLst/>
          </a:prstGeom>
          <a:noFill/>
          <a:ln>
            <a:noFill/>
          </a:ln>
        </p:spPr>
        <p:txBody>
          <a:bodyPr lIns="91425" tIns="91425" rIns="91425" bIns="91425" anchor="ctr" anchorCtr="0"/>
          <a:lstStyle/>
          <a:p>
            <a:pPr>
              <a:buNone/>
            </a:pPr>
            <a:r>
              <a:rPr/>
              <a:t>Test Development Process</a:t>
            </a:r>
          </a:p>
        </p:txBody>
      </p:sp>
      <p:graphicFrame>
        <p:nvGraphicFramePr>
          <p:cNvPr id="12" name="Diagram 11"/>
          <p:cNvGraphicFramePr/>
          <p:nvPr>
            <p:extLst>
              <p:ext uri="{D42A27DB-BD31-4B8C-83A1-F6EECF244321}">
                <p14:modId xmlns:p14="http://schemas.microsoft.com/office/powerpoint/2010/main" val="2032287257"/>
              </p:ext>
            </p:extLst>
          </p:nvPr>
        </p:nvGraphicFramePr>
        <p:xfrm>
          <a:off x="325848" y="990600"/>
          <a:ext cx="8127029" cy="54180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cu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437"/>
        <p:cNvGrpSpPr/>
        <p:nvPr/>
      </p:nvGrpSpPr>
      <p:grpSpPr>
        <a:xfrm>
          <a:off x="0" y="0"/>
          <a:ext cx="0" cy="0"/>
          <a:chOff x="0" y="0"/>
          <a:chExt cx="0" cy="0"/>
        </a:xfrm>
      </p:grpSpPr>
      <p:sp>
        <p:nvSpPr>
          <p:cNvPr id="438" name="Shape 438"/>
          <p:cNvSpPr>
            <a:spLocks noGrp="1"/>
          </p:cNvSpPr>
          <p:nvPr>
            <p:ph type="title"/>
          </p:nvPr>
        </p:nvSpPr>
        <p:spPr>
          <a:xfrm>
            <a:off x="274300" y="274300"/>
            <a:ext cx="8595299" cy="822900"/>
          </a:xfrm>
          <a:prstGeom prst="rect">
            <a:avLst/>
          </a:prstGeom>
          <a:noFill/>
          <a:ln>
            <a:noFill/>
          </a:ln>
        </p:spPr>
        <p:txBody>
          <a:bodyPr lIns="91425" tIns="91425" rIns="91425" bIns="91425" anchor="ctr" anchorCtr="0"/>
          <a:lstStyle/>
          <a:p>
            <a:pPr>
              <a:buNone/>
            </a:pPr>
            <a:r>
              <a:rPr/>
              <a:t>Initial Test Development</a:t>
            </a:r>
          </a:p>
        </p:txBody>
      </p:sp>
      <p:sp>
        <p:nvSpPr>
          <p:cNvPr id="439" name="Shape 439"/>
          <p:cNvSpPr>
            <a:spLocks noGrp="1"/>
          </p:cNvSpPr>
          <p:nvPr>
            <p:ph type="body"/>
          </p:nvPr>
        </p:nvSpPr>
        <p:spPr>
          <a:xfrm>
            <a:off x="274300" y="1097280"/>
            <a:ext cx="8595299" cy="5213400"/>
          </a:xfrm>
          <a:prstGeom prst="rect">
            <a:avLst/>
          </a:prstGeom>
          <a:noFill/>
          <a:ln>
            <a:noFill/>
          </a:ln>
        </p:spPr>
        <p:txBody>
          <a:bodyPr lIns="91425" tIns="91425" rIns="91425" bIns="91425" anchor="t" anchorCtr="0"/>
          <a:lstStyle/>
          <a:p>
            <a:pPr marL="457200" lvl="0" indent="-355600" rtl="0">
              <a:buClr>
                <a:srgbClr val="000000"/>
              </a:buClr>
              <a:buSzPct val="138888"/>
              <a:buFont typeface="Arial"/>
              <a:buChar char="•"/>
            </a:pPr>
            <a:r>
              <a:rPr sz="2400" dirty="0">
                <a:latin typeface="+mn-lt"/>
              </a:rPr>
              <a:t>Initial measurement set was developed based on underlying understanding of SSA BIST architecture.</a:t>
            </a:r>
          </a:p>
          <a:p>
            <a:pPr marL="457200" lvl="0" indent="-355600" rtl="0">
              <a:buClr>
                <a:srgbClr val="000000"/>
              </a:buClr>
              <a:buSzPct val="138888"/>
              <a:buFont typeface="Arial"/>
              <a:buChar char="•"/>
            </a:pPr>
            <a:r>
              <a:rPr sz="2400" dirty="0">
                <a:latin typeface="+mn-lt"/>
              </a:rPr>
              <a:t>Simple measurements of each type were developed in order to exercise as many sub-systems of the SSA BIST as possible.</a:t>
            </a:r>
          </a:p>
          <a:p>
            <a:pPr marL="457200" lvl="0" indent="-355600" rtl="0">
              <a:buClr>
                <a:srgbClr val="000000"/>
              </a:buClr>
              <a:buSzPct val="138888"/>
              <a:buFont typeface="Arial"/>
              <a:buChar char="•"/>
            </a:pPr>
            <a:r>
              <a:rPr sz="2400" dirty="0">
                <a:latin typeface="+mn-lt"/>
              </a:rPr>
              <a:t>Each measurement requires developing the correct SPI words to send to the SSA BIST test controller, and calculating the correct number of clock cycles to simulate the measurement (based on the IMP calculation discussed previously).</a:t>
            </a:r>
          </a:p>
          <a:p>
            <a:pPr marL="457200" lvl="0" indent="-355600">
              <a:buClr>
                <a:srgbClr val="000000"/>
              </a:buClr>
              <a:buSzPct val="138888"/>
              <a:buFont typeface="Arial"/>
              <a:buChar char="•"/>
            </a:pPr>
            <a:r>
              <a:rPr sz="2400" dirty="0">
                <a:latin typeface="+mn-lt"/>
              </a:rPr>
              <a:t>After several iterations a total of six measurements were developed and simulated.</a:t>
            </a:r>
          </a:p>
        </p:txBody>
      </p:sp>
    </p:spTree>
  </p:cSld>
  <p:clrMapOvr>
    <a:masterClrMapping/>
  </p:clrMapOvr>
  <p:transition spd="slow">
    <p:cu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443"/>
        <p:cNvGrpSpPr/>
        <p:nvPr/>
      </p:nvGrpSpPr>
      <p:grpSpPr>
        <a:xfrm>
          <a:off x="0" y="0"/>
          <a:ext cx="0" cy="0"/>
          <a:chOff x="0" y="0"/>
          <a:chExt cx="0" cy="0"/>
        </a:xfrm>
      </p:grpSpPr>
      <p:graphicFrame>
        <p:nvGraphicFramePr>
          <p:cNvPr id="444" name="Shape 444"/>
          <p:cNvGraphicFramePr/>
          <p:nvPr>
            <p:extLst>
              <p:ext uri="{D42A27DB-BD31-4B8C-83A1-F6EECF244321}">
                <p14:modId xmlns:p14="http://schemas.microsoft.com/office/powerpoint/2010/main" val="2582849375"/>
              </p:ext>
            </p:extLst>
          </p:nvPr>
        </p:nvGraphicFramePr>
        <p:xfrm>
          <a:off x="381000" y="152400"/>
          <a:ext cx="8393800" cy="6034800"/>
        </p:xfrm>
        <a:graphic>
          <a:graphicData uri="http://schemas.openxmlformats.org/drawingml/2006/table">
            <a:tbl>
              <a:tblPr>
                <a:tableStyleId>{F5E08B59-7C13-4A6A-A1F1-58CDF948AA23}</a:tableStyleId>
              </a:tblPr>
              <a:tblGrid>
                <a:gridCol w="1274900"/>
                <a:gridCol w="936400"/>
                <a:gridCol w="1011600"/>
                <a:gridCol w="1024150"/>
                <a:gridCol w="999075"/>
                <a:gridCol w="1049225"/>
                <a:gridCol w="1049225"/>
                <a:gridCol w="1049225"/>
              </a:tblGrid>
              <a:tr h="441900">
                <a:tc>
                  <a:txBody>
                    <a:bodyPr/>
                    <a:lstStyle/>
                    <a:p>
                      <a:pPr lvl="0" rtl="0">
                        <a:buNone/>
                      </a:pPr>
                      <a:r>
                        <a:rPr sz="2000" dirty="0"/>
                        <a:t>Type</a:t>
                      </a:r>
                      <a:endParaRPr sz="2000" b="1" dirty="0"/>
                    </a:p>
                  </a:txBody>
                  <a:tcPr marL="91425" marR="91425" marT="91425" marB="91425"/>
                </a:tc>
                <a:tc>
                  <a:txBody>
                    <a:bodyPr/>
                    <a:lstStyle/>
                    <a:p>
                      <a:pPr lvl="0" algn="ctr" rtl="0">
                        <a:buNone/>
                      </a:pPr>
                      <a:r>
                        <a:rPr sz="2000" dirty="0"/>
                        <a:t>FW1</a:t>
                      </a:r>
                      <a:endParaRPr sz="2000" b="1" dirty="0"/>
                    </a:p>
                  </a:txBody>
                  <a:tcPr marL="91425" marR="91425" marT="91425" marB="91425"/>
                </a:tc>
                <a:tc>
                  <a:txBody>
                    <a:bodyPr/>
                    <a:lstStyle/>
                    <a:p>
                      <a:pPr lvl="0" algn="ctr" rtl="0">
                        <a:buNone/>
                      </a:pPr>
                      <a:r>
                        <a:rPr sz="2000" dirty="0"/>
                        <a:t>FW2</a:t>
                      </a:r>
                      <a:endParaRPr sz="2000" b="1" dirty="0"/>
                    </a:p>
                  </a:txBody>
                  <a:tcPr marL="91425" marR="91425" marT="91425" marB="91425"/>
                </a:tc>
                <a:tc>
                  <a:txBody>
                    <a:bodyPr/>
                    <a:lstStyle/>
                    <a:p>
                      <a:pPr lvl="0" algn="ctr" rtl="0">
                        <a:buNone/>
                      </a:pPr>
                      <a:r>
                        <a:rPr sz="2000" dirty="0"/>
                        <a:t>FW3</a:t>
                      </a:r>
                      <a:endParaRPr sz="2000" b="1" dirty="0"/>
                    </a:p>
                  </a:txBody>
                  <a:tcPr marL="91425" marR="91425" marT="91425" marB="91425"/>
                </a:tc>
                <a:tc>
                  <a:txBody>
                    <a:bodyPr/>
                    <a:lstStyle/>
                    <a:p>
                      <a:pPr lvl="0" algn="ctr" rtl="0">
                        <a:buNone/>
                      </a:pPr>
                      <a:r>
                        <a:rPr sz="2000" dirty="0"/>
                        <a:t>FW4</a:t>
                      </a:r>
                      <a:endParaRPr sz="2000" b="1" dirty="0"/>
                    </a:p>
                  </a:txBody>
                  <a:tcPr marL="91425" marR="91425" marT="91425" marB="91425"/>
                </a:tc>
                <a:tc>
                  <a:txBody>
                    <a:bodyPr/>
                    <a:lstStyle/>
                    <a:p>
                      <a:pPr lvl="0" algn="ctr" rtl="0">
                        <a:buNone/>
                      </a:pPr>
                      <a:r>
                        <a:rPr sz="2000" dirty="0"/>
                        <a:t>TC Word</a:t>
                      </a:r>
                      <a:endParaRPr sz="2000" b="1" dirty="0"/>
                    </a:p>
                  </a:txBody>
                  <a:tcPr marL="91425" marR="91425" marT="91425" marB="91425"/>
                </a:tc>
                <a:tc>
                  <a:txBody>
                    <a:bodyPr/>
                    <a:lstStyle/>
                    <a:p>
                      <a:pPr lvl="0" algn="ctr" rtl="0">
                        <a:buNone/>
                      </a:pPr>
                      <a:r>
                        <a:rPr sz="2000" dirty="0"/>
                        <a:t>Sample</a:t>
                      </a:r>
                      <a:endParaRPr sz="2000" b="1" dirty="0"/>
                    </a:p>
                  </a:txBody>
                  <a:tcPr marL="91425" marR="91425" marT="91425" marB="91425"/>
                </a:tc>
                <a:tc>
                  <a:txBody>
                    <a:bodyPr/>
                    <a:lstStyle/>
                    <a:p>
                      <a:pPr lvl="0" algn="ctr" rtl="0">
                        <a:buNone/>
                      </a:pPr>
                      <a:r>
                        <a:rPr sz="2000" dirty="0"/>
                        <a:t>Clock Cycles</a:t>
                      </a:r>
                      <a:endParaRPr sz="2000" b="1" dirty="0"/>
                    </a:p>
                  </a:txBody>
                  <a:tcPr marL="91425" marR="91425" marT="91425" marB="91425"/>
                </a:tc>
              </a:tr>
              <a:tr h="441900">
                <a:tc>
                  <a:txBody>
                    <a:bodyPr/>
                    <a:lstStyle/>
                    <a:p>
                      <a:pPr lvl="0" rtl="0">
                        <a:buNone/>
                      </a:pPr>
                      <a:r>
                        <a:rPr sz="2000" dirty="0"/>
                        <a:t>SNR</a:t>
                      </a:r>
                    </a:p>
                  </a:txBody>
                  <a:tcPr marL="91425" marR="91425" marT="91425" marB="91425"/>
                </a:tc>
                <a:tc>
                  <a:txBody>
                    <a:bodyPr/>
                    <a:lstStyle/>
                    <a:p>
                      <a:pPr lvl="0" algn="ctr" rtl="0">
                        <a:buNone/>
                      </a:pPr>
                      <a:r>
                        <a:rPr sz="2000"/>
                        <a:t>1200</a:t>
                      </a:r>
                    </a:p>
                  </a:txBody>
                  <a:tcPr marL="91425" marR="91425" marT="91425" marB="91425"/>
                </a:tc>
                <a:tc>
                  <a:txBody>
                    <a:bodyPr/>
                    <a:lstStyle/>
                    <a:p>
                      <a:pPr lvl="0" algn="ctr" rtl="0">
                        <a:buNone/>
                      </a:pPr>
                      <a:r>
                        <a:rPr sz="2000"/>
                        <a:t>1400</a:t>
                      </a:r>
                    </a:p>
                  </a:txBody>
                  <a:tcPr marL="91425" marR="91425" marT="91425" marB="91425"/>
                </a:tc>
                <a:tc>
                  <a:txBody>
                    <a:bodyPr/>
                    <a:lstStyle/>
                    <a:p>
                      <a:pPr lvl="0" algn="ctr" rtl="0">
                        <a:buNone/>
                      </a:pPr>
                      <a:r>
                        <a:rPr sz="2000"/>
                        <a:t>600</a:t>
                      </a:r>
                    </a:p>
                  </a:txBody>
                  <a:tcPr marL="91425" marR="91425" marT="91425" marB="91425"/>
                </a:tc>
                <a:tc>
                  <a:txBody>
                    <a:bodyPr/>
                    <a:lstStyle/>
                    <a:p>
                      <a:pPr lvl="0" algn="ctr" rtl="0">
                        <a:buNone/>
                      </a:pPr>
                      <a:r>
                        <a:rPr sz="2000"/>
                        <a:t>200</a:t>
                      </a:r>
                    </a:p>
                  </a:txBody>
                  <a:tcPr marL="91425" marR="91425" marT="91425" marB="91425"/>
                </a:tc>
                <a:tc>
                  <a:txBody>
                    <a:bodyPr/>
                    <a:lstStyle/>
                    <a:p>
                      <a:pPr lvl="0" algn="ctr" rtl="0">
                        <a:buNone/>
                      </a:pPr>
                      <a:r>
                        <a:rPr sz="2000"/>
                        <a:t>13CC</a:t>
                      </a:r>
                    </a:p>
                  </a:txBody>
                  <a:tcPr marL="91425" marR="91425" marT="91425" marB="91425"/>
                </a:tc>
                <a:tc>
                  <a:txBody>
                    <a:bodyPr/>
                    <a:lstStyle/>
                    <a:p>
                      <a:pPr lvl="0" algn="ctr" rtl="0">
                        <a:buNone/>
                      </a:pPr>
                      <a:r>
                        <a:rPr sz="2000"/>
                        <a:t>513</a:t>
                      </a:r>
                    </a:p>
                  </a:txBody>
                  <a:tcPr marL="91425" marR="91425" marT="91425" marB="91425"/>
                </a:tc>
                <a:tc>
                  <a:txBody>
                    <a:bodyPr/>
                    <a:lstStyle/>
                    <a:p>
                      <a:pPr lvl="0" algn="ctr" rtl="0">
                        <a:buNone/>
                      </a:pPr>
                      <a:r>
                        <a:rPr sz="2000"/>
                        <a:t>103000</a:t>
                      </a:r>
                    </a:p>
                  </a:txBody>
                  <a:tcPr marL="91425" marR="91425" marT="91425" marB="91425"/>
                </a:tc>
              </a:tr>
              <a:tr h="441900">
                <a:tc>
                  <a:txBody>
                    <a:bodyPr/>
                    <a:lstStyle/>
                    <a:p>
                      <a:pPr lvl="0" rtl="0">
                        <a:buNone/>
                      </a:pPr>
                      <a:r>
                        <a:rPr sz="2000" dirty="0"/>
                        <a:t>Long Frequency Response</a:t>
                      </a:r>
                    </a:p>
                  </a:txBody>
                  <a:tcPr marL="91425" marR="91425" marT="91425" marB="91425"/>
                </a:tc>
                <a:tc>
                  <a:txBody>
                    <a:bodyPr/>
                    <a:lstStyle/>
                    <a:p>
                      <a:pPr lvl="0" algn="ctr" rtl="0">
                        <a:buNone/>
                      </a:pPr>
                      <a:r>
                        <a:rPr sz="2000" dirty="0"/>
                        <a:t>101</a:t>
                      </a:r>
                    </a:p>
                  </a:txBody>
                  <a:tcPr marL="91425" marR="91425" marT="91425" marB="91425"/>
                </a:tc>
                <a:tc>
                  <a:txBody>
                    <a:bodyPr/>
                    <a:lstStyle/>
                    <a:p>
                      <a:pPr lvl="0" algn="ctr" rtl="0">
                        <a:buNone/>
                      </a:pPr>
                      <a:r>
                        <a:rPr sz="2000"/>
                        <a:t>101</a:t>
                      </a:r>
                    </a:p>
                  </a:txBody>
                  <a:tcPr marL="91425" marR="91425" marT="91425" marB="91425"/>
                </a:tc>
                <a:tc>
                  <a:txBody>
                    <a:bodyPr/>
                    <a:lstStyle/>
                    <a:p>
                      <a:pPr lvl="0" algn="ctr" rtl="0">
                        <a:buNone/>
                      </a:pPr>
                      <a:r>
                        <a:rPr sz="2000"/>
                        <a:t>102</a:t>
                      </a:r>
                    </a:p>
                  </a:txBody>
                  <a:tcPr marL="91425" marR="91425" marT="91425" marB="91425"/>
                </a:tc>
                <a:tc>
                  <a:txBody>
                    <a:bodyPr/>
                    <a:lstStyle/>
                    <a:p>
                      <a:pPr lvl="0" algn="ctr" rtl="0">
                        <a:buNone/>
                      </a:pPr>
                      <a:r>
                        <a:rPr sz="2000"/>
                        <a:t>33</a:t>
                      </a:r>
                    </a:p>
                  </a:txBody>
                  <a:tcPr marL="91425" marR="91425" marT="91425" marB="91425"/>
                </a:tc>
                <a:tc>
                  <a:txBody>
                    <a:bodyPr/>
                    <a:lstStyle/>
                    <a:p>
                      <a:pPr lvl="0" algn="ctr" rtl="0">
                        <a:buNone/>
                      </a:pPr>
                      <a:r>
                        <a:rPr sz="2000"/>
                        <a:t>0D24</a:t>
                      </a:r>
                    </a:p>
                  </a:txBody>
                  <a:tcPr marL="91425" marR="91425" marT="91425" marB="91425"/>
                </a:tc>
                <a:tc>
                  <a:txBody>
                    <a:bodyPr/>
                    <a:lstStyle/>
                    <a:p>
                      <a:pPr lvl="0" algn="ctr" rtl="0">
                        <a:buNone/>
                      </a:pPr>
                      <a:r>
                        <a:rPr sz="2000"/>
                        <a:t>0</a:t>
                      </a:r>
                    </a:p>
                  </a:txBody>
                  <a:tcPr marL="91425" marR="91425" marT="91425" marB="91425"/>
                </a:tc>
                <a:tc>
                  <a:txBody>
                    <a:bodyPr/>
                    <a:lstStyle/>
                    <a:p>
                      <a:pPr lvl="0" algn="ctr" rtl="0">
                        <a:buNone/>
                      </a:pPr>
                      <a:r>
                        <a:rPr sz="2000"/>
                        <a:t>34500</a:t>
                      </a:r>
                    </a:p>
                  </a:txBody>
                  <a:tcPr marL="91425" marR="91425" marT="91425" marB="91425"/>
                </a:tc>
              </a:tr>
              <a:tr h="441900">
                <a:tc>
                  <a:txBody>
                    <a:bodyPr/>
                    <a:lstStyle/>
                    <a:p>
                      <a:pPr lvl="0" rtl="0">
                        <a:buNone/>
                      </a:pPr>
                      <a:r>
                        <a:rPr sz="2000"/>
                        <a:t>Frequency Sweep</a:t>
                      </a:r>
                    </a:p>
                  </a:txBody>
                  <a:tcPr marL="91425" marR="91425" marT="91425" marB="91425"/>
                </a:tc>
                <a:tc>
                  <a:txBody>
                    <a:bodyPr/>
                    <a:lstStyle/>
                    <a:p>
                      <a:pPr lvl="0" algn="ctr" rtl="0">
                        <a:buNone/>
                      </a:pPr>
                      <a:r>
                        <a:rPr sz="2000" dirty="0"/>
                        <a:t>1000</a:t>
                      </a:r>
                    </a:p>
                  </a:txBody>
                  <a:tcPr marL="91425" marR="91425" marT="91425" marB="91425"/>
                </a:tc>
                <a:tc>
                  <a:txBody>
                    <a:bodyPr/>
                    <a:lstStyle/>
                    <a:p>
                      <a:pPr lvl="0" algn="ctr" rtl="0">
                        <a:buNone/>
                      </a:pPr>
                      <a:r>
                        <a:rPr sz="2000" dirty="0"/>
                        <a:t>1500</a:t>
                      </a:r>
                    </a:p>
                  </a:txBody>
                  <a:tcPr marL="91425" marR="91425" marT="91425" marB="91425"/>
                </a:tc>
                <a:tc>
                  <a:txBody>
                    <a:bodyPr/>
                    <a:lstStyle/>
                    <a:p>
                      <a:pPr lvl="0" algn="ctr" rtl="0">
                        <a:buNone/>
                      </a:pPr>
                      <a:r>
                        <a:rPr sz="2000"/>
                        <a:t>100</a:t>
                      </a:r>
                    </a:p>
                  </a:txBody>
                  <a:tcPr marL="91425" marR="91425" marT="91425" marB="91425"/>
                </a:tc>
                <a:tc>
                  <a:txBody>
                    <a:bodyPr/>
                    <a:lstStyle/>
                    <a:p>
                      <a:pPr lvl="0" algn="ctr" rtl="0">
                        <a:buNone/>
                      </a:pPr>
                      <a:r>
                        <a:rPr sz="2000"/>
                        <a:t>100</a:t>
                      </a:r>
                    </a:p>
                  </a:txBody>
                  <a:tcPr marL="91425" marR="91425" marT="91425" marB="91425"/>
                </a:tc>
                <a:tc>
                  <a:txBody>
                    <a:bodyPr/>
                    <a:lstStyle/>
                    <a:p>
                      <a:pPr lvl="0" algn="ctr" rtl="0">
                        <a:buNone/>
                      </a:pPr>
                      <a:r>
                        <a:rPr sz="2000"/>
                        <a:t>0CA4</a:t>
                      </a:r>
                    </a:p>
                  </a:txBody>
                  <a:tcPr marL="91425" marR="91425" marT="91425" marB="91425"/>
                </a:tc>
                <a:tc>
                  <a:txBody>
                    <a:bodyPr/>
                    <a:lstStyle/>
                    <a:p>
                      <a:pPr lvl="0" algn="ctr" rtl="0">
                        <a:buNone/>
                      </a:pPr>
                      <a:r>
                        <a:rPr sz="2000"/>
                        <a:t>513</a:t>
                      </a:r>
                    </a:p>
                  </a:txBody>
                  <a:tcPr marL="91425" marR="91425" marT="91425" marB="91425"/>
                </a:tc>
                <a:tc>
                  <a:txBody>
                    <a:bodyPr/>
                    <a:lstStyle/>
                    <a:p>
                      <a:pPr lvl="0" algn="ctr" rtl="0">
                        <a:buNone/>
                      </a:pPr>
                      <a:r>
                        <a:rPr sz="2000"/>
                        <a:t>131500</a:t>
                      </a:r>
                    </a:p>
                  </a:txBody>
                  <a:tcPr marL="91425" marR="91425" marT="91425" marB="91425"/>
                </a:tc>
              </a:tr>
              <a:tr h="441900">
                <a:tc>
                  <a:txBody>
                    <a:bodyPr/>
                    <a:lstStyle/>
                    <a:p>
                      <a:pPr lvl="0" rtl="0">
                        <a:buNone/>
                      </a:pPr>
                      <a:r>
                        <a:rPr sz="2000"/>
                        <a:t>Linearity</a:t>
                      </a:r>
                    </a:p>
                  </a:txBody>
                  <a:tcPr marL="91425" marR="91425" marT="91425" marB="91425"/>
                </a:tc>
                <a:tc>
                  <a:txBody>
                    <a:bodyPr/>
                    <a:lstStyle/>
                    <a:p>
                      <a:pPr lvl="0" algn="ctr" rtl="0">
                        <a:buNone/>
                      </a:pPr>
                      <a:r>
                        <a:rPr sz="2000"/>
                        <a:t>3000</a:t>
                      </a:r>
                    </a:p>
                  </a:txBody>
                  <a:tcPr marL="91425" marR="91425" marT="91425" marB="91425"/>
                </a:tc>
                <a:tc>
                  <a:txBody>
                    <a:bodyPr/>
                    <a:lstStyle/>
                    <a:p>
                      <a:pPr lvl="0" algn="ctr" rtl="0">
                        <a:buNone/>
                      </a:pPr>
                      <a:r>
                        <a:rPr sz="2000" dirty="0"/>
                        <a:t>5000</a:t>
                      </a:r>
                    </a:p>
                  </a:txBody>
                  <a:tcPr marL="91425" marR="91425" marT="91425" marB="91425"/>
                </a:tc>
                <a:tc>
                  <a:txBody>
                    <a:bodyPr/>
                    <a:lstStyle/>
                    <a:p>
                      <a:pPr lvl="0" algn="ctr" rtl="0">
                        <a:buNone/>
                      </a:pPr>
                      <a:r>
                        <a:rPr sz="2000"/>
                        <a:t>800</a:t>
                      </a:r>
                    </a:p>
                  </a:txBody>
                  <a:tcPr marL="91425" marR="91425" marT="91425" marB="91425"/>
                </a:tc>
                <a:tc>
                  <a:txBody>
                    <a:bodyPr/>
                    <a:lstStyle/>
                    <a:p>
                      <a:pPr lvl="0" algn="ctr" rtl="0">
                        <a:buNone/>
                      </a:pPr>
                      <a:r>
                        <a:rPr sz="2000"/>
                        <a:t>0</a:t>
                      </a:r>
                    </a:p>
                  </a:txBody>
                  <a:tcPr marL="91425" marR="91425" marT="91425" marB="91425"/>
                </a:tc>
                <a:tc>
                  <a:txBody>
                    <a:bodyPr/>
                    <a:lstStyle/>
                    <a:p>
                      <a:pPr lvl="0" algn="ctr" rtl="0">
                        <a:buNone/>
                      </a:pPr>
                      <a:r>
                        <a:rPr sz="2000"/>
                        <a:t>070C</a:t>
                      </a:r>
                    </a:p>
                  </a:txBody>
                  <a:tcPr marL="91425" marR="91425" marT="91425" marB="91425"/>
                </a:tc>
                <a:tc>
                  <a:txBody>
                    <a:bodyPr/>
                    <a:lstStyle/>
                    <a:p>
                      <a:pPr lvl="0" algn="ctr" rtl="0">
                        <a:buNone/>
                      </a:pPr>
                      <a:r>
                        <a:rPr sz="2000"/>
                        <a:t>0</a:t>
                      </a:r>
                    </a:p>
                  </a:txBody>
                  <a:tcPr marL="91425" marR="91425" marT="91425" marB="91425"/>
                </a:tc>
                <a:tc>
                  <a:txBody>
                    <a:bodyPr/>
                    <a:lstStyle/>
                    <a:p>
                      <a:pPr lvl="0" algn="ctr" rtl="0">
                        <a:buNone/>
                      </a:pPr>
                      <a:r>
                        <a:rPr sz="2000"/>
                        <a:t>1050</a:t>
                      </a:r>
                    </a:p>
                  </a:txBody>
                  <a:tcPr marL="91425" marR="91425" marT="91425" marB="91425"/>
                </a:tc>
              </a:tr>
              <a:tr h="441900">
                <a:tc>
                  <a:txBody>
                    <a:bodyPr/>
                    <a:lstStyle/>
                    <a:p>
                      <a:pPr lvl="0" rtl="0">
                        <a:buNone/>
                      </a:pPr>
                      <a:r>
                        <a:rPr sz="2000"/>
                        <a:t>Short Frequency Response</a:t>
                      </a:r>
                    </a:p>
                  </a:txBody>
                  <a:tcPr marL="91425" marR="91425" marT="91425" marB="91425"/>
                </a:tc>
                <a:tc>
                  <a:txBody>
                    <a:bodyPr/>
                    <a:lstStyle/>
                    <a:p>
                      <a:pPr lvl="0" algn="ctr" rtl="0">
                        <a:buNone/>
                      </a:pPr>
                      <a:r>
                        <a:rPr sz="2000"/>
                        <a:t>4000</a:t>
                      </a:r>
                    </a:p>
                  </a:txBody>
                  <a:tcPr marL="91425" marR="91425" marT="91425" marB="91425"/>
                </a:tc>
                <a:tc>
                  <a:txBody>
                    <a:bodyPr/>
                    <a:lstStyle/>
                    <a:p>
                      <a:pPr lvl="0" algn="ctr" rtl="0">
                        <a:buNone/>
                      </a:pPr>
                      <a:r>
                        <a:rPr sz="2000"/>
                        <a:t>6000</a:t>
                      </a:r>
                    </a:p>
                  </a:txBody>
                  <a:tcPr marL="91425" marR="91425" marT="91425" marB="91425"/>
                </a:tc>
                <a:tc>
                  <a:txBody>
                    <a:bodyPr/>
                    <a:lstStyle/>
                    <a:p>
                      <a:pPr lvl="0" algn="ctr" rtl="0">
                        <a:buNone/>
                      </a:pPr>
                      <a:r>
                        <a:rPr sz="2000" dirty="0"/>
                        <a:t>2000</a:t>
                      </a:r>
                    </a:p>
                  </a:txBody>
                  <a:tcPr marL="91425" marR="91425" marT="91425" marB="91425"/>
                </a:tc>
                <a:tc>
                  <a:txBody>
                    <a:bodyPr/>
                    <a:lstStyle/>
                    <a:p>
                      <a:pPr lvl="0" algn="ctr" rtl="0">
                        <a:buNone/>
                      </a:pPr>
                      <a:r>
                        <a:rPr sz="2000" dirty="0"/>
                        <a:t>0</a:t>
                      </a:r>
                    </a:p>
                  </a:txBody>
                  <a:tcPr marL="91425" marR="91425" marT="91425" marB="91425"/>
                </a:tc>
                <a:tc>
                  <a:txBody>
                    <a:bodyPr/>
                    <a:lstStyle/>
                    <a:p>
                      <a:pPr lvl="0" algn="ctr" rtl="0">
                        <a:buNone/>
                      </a:pPr>
                      <a:r>
                        <a:rPr sz="2000"/>
                        <a:t>07A0</a:t>
                      </a:r>
                    </a:p>
                  </a:txBody>
                  <a:tcPr marL="91425" marR="91425" marT="91425" marB="91425"/>
                </a:tc>
                <a:tc>
                  <a:txBody>
                    <a:bodyPr/>
                    <a:lstStyle/>
                    <a:p>
                      <a:pPr lvl="0" algn="ctr" rtl="0">
                        <a:buNone/>
                      </a:pPr>
                      <a:r>
                        <a:rPr sz="2000"/>
                        <a:t>0</a:t>
                      </a:r>
                    </a:p>
                  </a:txBody>
                  <a:tcPr marL="91425" marR="91425" marT="91425" marB="91425"/>
                </a:tc>
                <a:tc>
                  <a:txBody>
                    <a:bodyPr/>
                    <a:lstStyle/>
                    <a:p>
                      <a:pPr lvl="0" algn="ctr" rtl="0">
                        <a:buNone/>
                      </a:pPr>
                      <a:r>
                        <a:rPr sz="2000"/>
                        <a:t>900</a:t>
                      </a:r>
                    </a:p>
                  </a:txBody>
                  <a:tcPr marL="91425" marR="91425" marT="91425" marB="91425"/>
                </a:tc>
              </a:tr>
              <a:tr h="441900">
                <a:tc>
                  <a:txBody>
                    <a:bodyPr/>
                    <a:lstStyle/>
                    <a:p>
                      <a:pPr lvl="0" rtl="0">
                        <a:buNone/>
                      </a:pPr>
                      <a:r>
                        <a:rPr sz="2000" dirty="0"/>
                        <a:t>Noise Figure</a:t>
                      </a:r>
                    </a:p>
                  </a:txBody>
                  <a:tcPr marL="91425" marR="91425" marT="91425" marB="91425"/>
                </a:tc>
                <a:tc>
                  <a:txBody>
                    <a:bodyPr/>
                    <a:lstStyle/>
                    <a:p>
                      <a:pPr lvl="0" algn="ctr" rtl="0">
                        <a:buNone/>
                      </a:pPr>
                      <a:r>
                        <a:rPr sz="2000"/>
                        <a:t>0CFC</a:t>
                      </a:r>
                    </a:p>
                  </a:txBody>
                  <a:tcPr marL="91425" marR="91425" marT="91425" marB="91425"/>
                </a:tc>
                <a:tc>
                  <a:txBody>
                    <a:bodyPr/>
                    <a:lstStyle/>
                    <a:p>
                      <a:pPr lvl="0" algn="ctr" rtl="0">
                        <a:buNone/>
                      </a:pPr>
                      <a:r>
                        <a:rPr sz="2000"/>
                        <a:t>0AFC</a:t>
                      </a:r>
                    </a:p>
                  </a:txBody>
                  <a:tcPr marL="91425" marR="91425" marT="91425" marB="91425"/>
                </a:tc>
                <a:tc>
                  <a:txBody>
                    <a:bodyPr/>
                    <a:lstStyle/>
                    <a:p>
                      <a:pPr lvl="0" algn="ctr" rtl="0">
                        <a:buNone/>
                      </a:pPr>
                      <a:r>
                        <a:rPr sz="2000"/>
                        <a:t>10FC</a:t>
                      </a:r>
                    </a:p>
                  </a:txBody>
                  <a:tcPr marL="91425" marR="91425" marT="91425" marB="91425"/>
                </a:tc>
                <a:tc>
                  <a:txBody>
                    <a:bodyPr/>
                    <a:lstStyle/>
                    <a:p>
                      <a:pPr lvl="0" algn="ctr" rtl="0">
                        <a:buNone/>
                      </a:pPr>
                      <a:r>
                        <a:rPr sz="2000"/>
                        <a:t>7CCC</a:t>
                      </a:r>
                    </a:p>
                  </a:txBody>
                  <a:tcPr marL="91425" marR="91425" marT="91425" marB="91425"/>
                </a:tc>
                <a:tc>
                  <a:txBody>
                    <a:bodyPr/>
                    <a:lstStyle/>
                    <a:p>
                      <a:pPr lvl="0" algn="ctr" rtl="0">
                        <a:buNone/>
                      </a:pPr>
                      <a:r>
                        <a:rPr sz="2000"/>
                        <a:t>1B60</a:t>
                      </a:r>
                    </a:p>
                  </a:txBody>
                  <a:tcPr marL="91425" marR="91425" marT="91425" marB="91425"/>
                </a:tc>
                <a:tc>
                  <a:txBody>
                    <a:bodyPr/>
                    <a:lstStyle/>
                    <a:p>
                      <a:pPr lvl="0" algn="ctr" rtl="0">
                        <a:buNone/>
                      </a:pPr>
                      <a:r>
                        <a:rPr sz="2000" dirty="0"/>
                        <a:t>2</a:t>
                      </a:r>
                    </a:p>
                  </a:txBody>
                  <a:tcPr marL="91425" marR="91425" marT="91425" marB="91425"/>
                </a:tc>
                <a:tc>
                  <a:txBody>
                    <a:bodyPr/>
                    <a:lstStyle/>
                    <a:p>
                      <a:pPr lvl="0" algn="ctr" rtl="0">
                        <a:buNone/>
                      </a:pPr>
                      <a:r>
                        <a:rPr sz="2000" dirty="0" smtClean="0"/>
                        <a:t>91601</a:t>
                      </a:r>
                      <a:endParaRPr sz="2000" dirty="0"/>
                    </a:p>
                  </a:txBody>
                  <a:tcPr marL="91425" marR="91425" marT="91425" marB="91425"/>
                </a:tc>
              </a:tr>
              <a:tr h="441900">
                <a:tc gridSpan="4">
                  <a:txBody>
                    <a:bodyPr/>
                    <a:lstStyle/>
                    <a:p>
                      <a:pPr lvl="0" rtl="0">
                        <a:buNone/>
                      </a:pPr>
                      <a:r>
                        <a:rPr lang="en-US" sz="2000" dirty="0" smtClean="0"/>
                        <a:t>Total Test</a:t>
                      </a:r>
                      <a:r>
                        <a:rPr lang="en-US" sz="2000" baseline="0" dirty="0" smtClean="0"/>
                        <a:t> Vectors:  725,102</a:t>
                      </a:r>
                      <a:endParaRPr lang="en-US" sz="2000" dirty="0"/>
                    </a:p>
                  </a:txBody>
                  <a:tcPr marL="91425" marR="91425" marT="91425" marB="91425"/>
                </a:tc>
                <a:tc hMerge="1">
                  <a:txBody>
                    <a:bodyPr/>
                    <a:lstStyle/>
                    <a:p>
                      <a:pPr lvl="0" algn="ctr" rtl="0">
                        <a:buNone/>
                      </a:pPr>
                      <a:endParaRPr sz="2000"/>
                    </a:p>
                  </a:txBody>
                  <a:tcPr marL="91425" marR="91425" marT="91425" marB="91425"/>
                </a:tc>
                <a:tc hMerge="1">
                  <a:txBody>
                    <a:bodyPr/>
                    <a:lstStyle/>
                    <a:p>
                      <a:pPr lvl="0" algn="ctr" rtl="0">
                        <a:buNone/>
                      </a:pPr>
                      <a:endParaRPr sz="2000"/>
                    </a:p>
                  </a:txBody>
                  <a:tcPr marL="91425" marR="91425" marT="91425" marB="91425"/>
                </a:tc>
                <a:tc hMerge="1">
                  <a:txBody>
                    <a:bodyPr/>
                    <a:lstStyle/>
                    <a:p>
                      <a:pPr lvl="0" algn="ctr" rtl="0">
                        <a:buNone/>
                      </a:pPr>
                      <a:endParaRPr sz="2000" dirty="0"/>
                    </a:p>
                  </a:txBody>
                  <a:tcPr marL="91425" marR="91425" marT="91425" marB="91425"/>
                </a:tc>
                <a:tc gridSpan="4">
                  <a:txBody>
                    <a:bodyPr/>
                    <a:lstStyle/>
                    <a:p>
                      <a:pPr lvl="0" algn="ctr" rtl="0">
                        <a:buNone/>
                      </a:pPr>
                      <a:r>
                        <a:rPr lang="en-US" sz="2000" dirty="0" smtClean="0"/>
                        <a:t>Total Clock Cycles: 362,501</a:t>
                      </a:r>
                      <a:endParaRPr sz="2000" dirty="0"/>
                    </a:p>
                  </a:txBody>
                  <a:tcPr marL="91425" marR="91425" marT="91425" marB="91425"/>
                </a:tc>
                <a:tc hMerge="1">
                  <a:txBody>
                    <a:bodyPr/>
                    <a:lstStyle/>
                    <a:p>
                      <a:pPr lvl="0" algn="ctr" rtl="0">
                        <a:buNone/>
                      </a:pPr>
                      <a:endParaRPr sz="2000"/>
                    </a:p>
                  </a:txBody>
                  <a:tcPr marL="91425" marR="91425" marT="91425" marB="91425"/>
                </a:tc>
                <a:tc hMerge="1">
                  <a:txBody>
                    <a:bodyPr/>
                    <a:lstStyle/>
                    <a:p>
                      <a:pPr lvl="0" algn="ctr" rtl="0">
                        <a:buNone/>
                      </a:pPr>
                      <a:endParaRPr sz="2000" dirty="0"/>
                    </a:p>
                  </a:txBody>
                  <a:tcPr marL="91425" marR="91425" marT="91425" marB="91425"/>
                </a:tc>
                <a:tc hMerge="1">
                  <a:txBody>
                    <a:bodyPr/>
                    <a:lstStyle/>
                    <a:p>
                      <a:pPr lvl="0" algn="ctr" rtl="0">
                        <a:buNone/>
                      </a:pPr>
                      <a:endParaRPr sz="2000" dirty="0"/>
                    </a:p>
                  </a:txBody>
                  <a:tcPr marL="91425" marR="91425" marT="91425" marB="91425"/>
                </a:tc>
              </a:tr>
            </a:tbl>
          </a:graphicData>
        </a:graphic>
      </p:graphicFrame>
      <p:sp>
        <p:nvSpPr>
          <p:cNvPr id="445" name="Shape 445"/>
          <p:cNvSpPr>
            <a:spLocks noGrp="1"/>
          </p:cNvSpPr>
          <p:nvPr>
            <p:ph type="body"/>
          </p:nvPr>
        </p:nvSpPr>
        <p:spPr>
          <a:xfrm>
            <a:off x="274300" y="6156901"/>
            <a:ext cx="8595299" cy="548699"/>
          </a:xfrm>
          <a:prstGeom prst="rect">
            <a:avLst/>
          </a:prstGeom>
          <a:noFill/>
          <a:ln>
            <a:noFill/>
          </a:ln>
        </p:spPr>
        <p:txBody>
          <a:bodyPr lIns="91425" tIns="91425" rIns="91425" bIns="91425" anchor="ctr" anchorCtr="0"/>
          <a:lstStyle/>
          <a:p>
            <a:pPr>
              <a:buNone/>
            </a:pPr>
            <a:r>
              <a:rPr sz="3000" dirty="0">
                <a:latin typeface="+mj-lt"/>
              </a:rPr>
              <a:t>Simulated Measurement Set</a:t>
            </a:r>
          </a:p>
        </p:txBody>
      </p:sp>
    </p:spTree>
  </p:cSld>
  <p:clrMapOvr>
    <a:masterClrMapping/>
  </p:clrMapOvr>
  <p:transition spd="slow">
    <p:cu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449"/>
        <p:cNvGrpSpPr/>
        <p:nvPr/>
      </p:nvGrpSpPr>
      <p:grpSpPr>
        <a:xfrm>
          <a:off x="0" y="0"/>
          <a:ext cx="0" cy="0"/>
          <a:chOff x="0" y="0"/>
          <a:chExt cx="0" cy="0"/>
        </a:xfrm>
      </p:grpSpPr>
      <p:sp>
        <p:nvSpPr>
          <p:cNvPr id="450" name="Shape 450"/>
          <p:cNvSpPr>
            <a:spLocks noGrp="1"/>
          </p:cNvSpPr>
          <p:nvPr>
            <p:ph type="title"/>
          </p:nvPr>
        </p:nvSpPr>
        <p:spPr>
          <a:xfrm>
            <a:off x="274300" y="274300"/>
            <a:ext cx="8595299" cy="822900"/>
          </a:xfrm>
          <a:prstGeom prst="rect">
            <a:avLst/>
          </a:prstGeom>
          <a:noFill/>
          <a:ln>
            <a:noFill/>
          </a:ln>
        </p:spPr>
        <p:txBody>
          <a:bodyPr lIns="91425" tIns="91425" rIns="91425" bIns="91425" anchor="ctr" anchorCtr="0"/>
          <a:lstStyle/>
          <a:p>
            <a:pPr lvl="0">
              <a:buNone/>
            </a:pPr>
            <a:r>
              <a:rPr/>
              <a:t>Thesis Outline</a:t>
            </a:r>
          </a:p>
        </p:txBody>
      </p:sp>
      <p:sp>
        <p:nvSpPr>
          <p:cNvPr id="451" name="Shape 451"/>
          <p:cNvSpPr>
            <a:spLocks noGrp="1"/>
          </p:cNvSpPr>
          <p:nvPr>
            <p:ph type="body"/>
          </p:nvPr>
        </p:nvSpPr>
        <p:spPr>
          <a:xfrm>
            <a:off x="274300" y="1097280"/>
            <a:ext cx="8595299" cy="5420700"/>
          </a:xfrm>
          <a:prstGeom prst="rect">
            <a:avLst/>
          </a:prstGeom>
          <a:noFill/>
          <a:ln>
            <a:noFill/>
          </a:ln>
        </p:spPr>
        <p:txBody>
          <a:bodyPr lIns="91425" tIns="91425" rIns="91425" bIns="91425" anchor="t" anchorCtr="0"/>
          <a:lstStyle/>
          <a:p>
            <a:pPr marL="457200" lvl="0" indent="-381000" rtl="0">
              <a:buClr>
                <a:srgbClr val="000000"/>
              </a:buClr>
              <a:buSzPct val="166666"/>
              <a:buFont typeface="Arial"/>
              <a:buChar char="•"/>
            </a:pPr>
            <a:r>
              <a:rPr sz="2800" dirty="0">
                <a:latin typeface="+mn-lt"/>
              </a:rPr>
              <a:t>Background</a:t>
            </a:r>
          </a:p>
          <a:p>
            <a:pPr marL="914400" lvl="1" indent="-381000" rtl="0">
              <a:buClr>
                <a:srgbClr val="000000"/>
              </a:buClr>
              <a:buSzPct val="100000"/>
              <a:buFont typeface="Courier New"/>
              <a:buChar char="o"/>
            </a:pPr>
            <a:r>
              <a:rPr sz="2800" dirty="0">
                <a:latin typeface="+mn-lt"/>
              </a:rPr>
              <a:t>Testing Digital and Mixed-Signal Systems</a:t>
            </a:r>
          </a:p>
          <a:p>
            <a:pPr marL="914400" lvl="1" indent="-381000" rtl="0">
              <a:buClr>
                <a:srgbClr val="000000"/>
              </a:buClr>
              <a:buSzPct val="100000"/>
              <a:buFont typeface="Courier New"/>
              <a:buChar char="o"/>
            </a:pPr>
            <a:r>
              <a:rPr sz="2800" dirty="0">
                <a:latin typeface="+mn-lt"/>
              </a:rPr>
              <a:t>Fault Simulation</a:t>
            </a:r>
          </a:p>
          <a:p>
            <a:pPr marL="914400" lvl="1" indent="-381000" rtl="0">
              <a:buClr>
                <a:srgbClr val="000000"/>
              </a:buClr>
              <a:buSzPct val="100000"/>
              <a:buFont typeface="Courier New"/>
              <a:buChar char="o"/>
            </a:pPr>
            <a:r>
              <a:rPr sz="2800" dirty="0">
                <a:latin typeface="+mn-lt"/>
              </a:rPr>
              <a:t>The SSA BIST Architecture</a:t>
            </a:r>
          </a:p>
          <a:p>
            <a:pPr marL="457200" lvl="0" indent="-381000" rtl="0">
              <a:buClr>
                <a:srgbClr val="000000"/>
              </a:buClr>
              <a:buSzPct val="166666"/>
              <a:buFont typeface="Arial"/>
              <a:buChar char="•"/>
            </a:pPr>
            <a:r>
              <a:rPr sz="2800" dirty="0">
                <a:latin typeface="+mn-lt"/>
              </a:rPr>
              <a:t>Test Preparation</a:t>
            </a:r>
          </a:p>
          <a:p>
            <a:pPr marL="914400" lvl="1" indent="-381000" rtl="0">
              <a:buClr>
                <a:srgbClr val="000000"/>
              </a:buClr>
              <a:buSzPct val="100000"/>
              <a:buFont typeface="Courier New"/>
              <a:buChar char="o"/>
            </a:pPr>
            <a:r>
              <a:rPr sz="2800" dirty="0">
                <a:latin typeface="+mn-lt"/>
              </a:rPr>
              <a:t>Conversion to ASL</a:t>
            </a:r>
          </a:p>
          <a:p>
            <a:pPr marL="914400" lvl="1" indent="-381000" rtl="0">
              <a:buClr>
                <a:srgbClr val="000000"/>
              </a:buClr>
              <a:buSzPct val="100000"/>
              <a:buFont typeface="Courier New"/>
              <a:buChar char="o"/>
            </a:pPr>
            <a:r>
              <a:rPr sz="2800" dirty="0">
                <a:latin typeface="+mn-lt"/>
              </a:rPr>
              <a:t>Test Development and Verification</a:t>
            </a:r>
          </a:p>
          <a:p>
            <a:pPr marL="457200" lvl="0" indent="-381000" rtl="0">
              <a:buClr>
                <a:srgbClr val="000000"/>
              </a:buClr>
              <a:buSzPct val="166666"/>
              <a:buFont typeface="Arial"/>
              <a:buChar char="•"/>
            </a:pPr>
            <a:r>
              <a:rPr sz="2800" b="1" dirty="0">
                <a:latin typeface="+mn-lt"/>
              </a:rPr>
              <a:t>Fault Coverage and Results</a:t>
            </a:r>
          </a:p>
          <a:p>
            <a:pPr marL="914400" lvl="1" indent="-381000" rtl="0">
              <a:buClr>
                <a:srgbClr val="000000"/>
              </a:buClr>
              <a:buSzPct val="100000"/>
              <a:buFont typeface="Courier New"/>
              <a:buChar char="o"/>
            </a:pPr>
            <a:r>
              <a:rPr sz="2800" dirty="0">
                <a:latin typeface="+mn-lt"/>
              </a:rPr>
              <a:t>Simulation Performance and Results</a:t>
            </a:r>
          </a:p>
          <a:p>
            <a:pPr marL="914400" lvl="1" indent="-381000" rtl="0">
              <a:buClr>
                <a:srgbClr val="000000"/>
              </a:buClr>
              <a:buSzPct val="100000"/>
              <a:buFont typeface="Courier New"/>
              <a:buChar char="o"/>
            </a:pPr>
            <a:r>
              <a:rPr sz="2800" dirty="0">
                <a:latin typeface="+mn-lt"/>
              </a:rPr>
              <a:t>Experimental Results</a:t>
            </a:r>
          </a:p>
          <a:p>
            <a:pPr marL="457200" lvl="0" indent="-381000" rtl="0">
              <a:lnSpc>
                <a:spcPct val="150000"/>
              </a:lnSpc>
              <a:buClr>
                <a:srgbClr val="000000"/>
              </a:buClr>
              <a:buSzPct val="166666"/>
              <a:buFont typeface="Arial"/>
              <a:buChar char="•"/>
            </a:pPr>
            <a:r>
              <a:rPr sz="2800" dirty="0">
                <a:latin typeface="+mn-lt"/>
              </a:rPr>
              <a:t>Analysis and Summary</a:t>
            </a:r>
          </a:p>
          <a:p>
            <a:endParaRPr sz="2800" dirty="0">
              <a:latin typeface="+mn-lt"/>
            </a:endParaRPr>
          </a:p>
        </p:txBody>
      </p:sp>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41" name="Shape 41"/>
          <p:cNvSpPr>
            <a:spLocks noGrp="1"/>
          </p:cNvSpPr>
          <p:nvPr>
            <p:ph type="title"/>
          </p:nvPr>
        </p:nvSpPr>
        <p:spPr>
          <a:xfrm>
            <a:off x="274300" y="274300"/>
            <a:ext cx="8595299" cy="822900"/>
          </a:xfrm>
          <a:prstGeom prst="rect">
            <a:avLst/>
          </a:prstGeom>
          <a:noFill/>
          <a:ln>
            <a:noFill/>
          </a:ln>
        </p:spPr>
        <p:txBody>
          <a:bodyPr lIns="91425" tIns="91425" rIns="91425" bIns="91425" anchor="ctr" anchorCtr="0"/>
          <a:lstStyle/>
          <a:p>
            <a:pPr>
              <a:buNone/>
            </a:pPr>
            <a:r>
              <a:rPr dirty="0">
                <a:latin typeface="+mj-lt"/>
              </a:rPr>
              <a:t>Thesis Statement</a:t>
            </a:r>
          </a:p>
        </p:txBody>
      </p:sp>
      <p:sp>
        <p:nvSpPr>
          <p:cNvPr id="42" name="Shape 42"/>
          <p:cNvSpPr>
            <a:spLocks noGrp="1"/>
          </p:cNvSpPr>
          <p:nvPr>
            <p:ph type="body"/>
          </p:nvPr>
        </p:nvSpPr>
        <p:spPr>
          <a:xfrm>
            <a:off x="274300" y="1188720"/>
            <a:ext cx="8595299" cy="5420700"/>
          </a:xfrm>
          <a:prstGeom prst="rect">
            <a:avLst/>
          </a:prstGeom>
          <a:noFill/>
          <a:ln>
            <a:noFill/>
          </a:ln>
        </p:spPr>
        <p:txBody>
          <a:bodyPr lIns="91425" tIns="91425" rIns="91425" bIns="91425" anchor="t" anchorCtr="0"/>
          <a:lstStyle/>
          <a:p>
            <a:pPr algn="l" rtl="0"/>
            <a:r>
              <a:rPr lang="en-US" sz="2400" dirty="0" smtClean="0"/>
              <a:t>A set of test procedures is evaluated </a:t>
            </a:r>
            <a:r>
              <a:rPr lang="en-US" sz="2400" dirty="0"/>
              <a:t>which test the digital portion of a mixed-signal BIST approach using the digital loopback </a:t>
            </a:r>
            <a:r>
              <a:rPr lang="en-US" sz="2400" dirty="0" smtClean="0"/>
              <a:t>path.  </a:t>
            </a:r>
            <a:r>
              <a:rPr sz="2400" dirty="0" smtClean="0">
                <a:solidFill>
                  <a:srgbClr val="000000"/>
                </a:solidFill>
                <a:latin typeface="+mj-lt"/>
                <a:cs typeface="Arial" pitchFamily="34" charset="0"/>
              </a:rPr>
              <a:t>To provide context for evaluation, the test procedures are used to create and simulate a set of measurements which test a Selective Signal Analysis (SSA) BIST implementation.  In addition to an analysis of the resulting fault coverage, the measurement set is also used to test actual manufactured chips and the results discussed.</a:t>
            </a:r>
            <a:endParaRPr sz="2400" dirty="0">
              <a:solidFill>
                <a:srgbClr val="000000"/>
              </a:solidFill>
              <a:latin typeface="+mj-lt"/>
              <a:cs typeface="Arial" pitchFamily="34" charset="0"/>
            </a:endParaRPr>
          </a:p>
        </p:txBody>
      </p:sp>
      <p:sp>
        <p:nvSpPr>
          <p:cNvPr id="43" name="Shape 43"/>
          <p:cNvSpPr/>
          <p:nvPr/>
        </p:nvSpPr>
        <p:spPr>
          <a:xfrm>
            <a:off x="152400" y="152400"/>
            <a:ext cx="3000000" cy="3000000"/>
          </a:xfrm>
          <a:prstGeom prst="rect">
            <a:avLst/>
          </a:prstGeom>
          <a:noFill/>
          <a:ln>
            <a:noFill/>
          </a:ln>
        </p:spPr>
        <p:txBody>
          <a:bodyPr lIns="91425" tIns="91425" rIns="91425" bIns="91425" anchor="ctr" anchorCtr="0"/>
          <a:lstStyle/>
          <a:p>
            <a:pPr lvl="0" rtl="0">
              <a:buNone/>
            </a:pPr>
            <a:r>
              <a:rPr/>
              <a:t>
</a:t>
            </a:r>
          </a:p>
        </p:txBody>
      </p:sp>
      <p:sp>
        <p:nvSpPr>
          <p:cNvPr id="44" name="Shape 44"/>
          <p:cNvSpPr/>
          <p:nvPr/>
        </p:nvSpPr>
        <p:spPr>
          <a:xfrm>
            <a:off x="304800" y="304800"/>
            <a:ext cx="8229600" cy="685800"/>
          </a:xfrm>
          <a:prstGeom prst="rect">
            <a:avLst/>
          </a:prstGeom>
          <a:noFill/>
          <a:ln>
            <a:noFill/>
          </a:ln>
        </p:spPr>
        <p:txBody>
          <a:bodyPr lIns="91425" tIns="91425" rIns="91425" bIns="91425" anchor="ctr" anchorCtr="0"/>
          <a:lstStyle/>
          <a:p>
            <a:pPr lvl="0" rtl="0">
              <a:buNone/>
            </a:pPr>
            <a:r>
              <a:rPr/>
              <a:t>
</a:t>
            </a:r>
          </a:p>
        </p:txBody>
      </p:sp>
    </p:spTree>
  </p:cSld>
  <p:clrMapOvr>
    <a:masterClrMapping/>
  </p:clrMapOvr>
  <p:transition spd="slow">
    <p:cu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455"/>
        <p:cNvGrpSpPr/>
        <p:nvPr/>
      </p:nvGrpSpPr>
      <p:grpSpPr>
        <a:xfrm>
          <a:off x="0" y="0"/>
          <a:ext cx="0" cy="0"/>
          <a:chOff x="0" y="0"/>
          <a:chExt cx="0" cy="0"/>
        </a:xfrm>
      </p:grpSpPr>
      <p:sp>
        <p:nvSpPr>
          <p:cNvPr id="456" name="Shape 456"/>
          <p:cNvSpPr>
            <a:spLocks noGrp="1"/>
          </p:cNvSpPr>
          <p:nvPr>
            <p:ph type="body"/>
          </p:nvPr>
        </p:nvSpPr>
        <p:spPr>
          <a:xfrm>
            <a:off x="274300" y="1097280"/>
            <a:ext cx="8595299" cy="5464200"/>
          </a:xfrm>
          <a:prstGeom prst="rect">
            <a:avLst/>
          </a:prstGeom>
          <a:noFill/>
          <a:ln>
            <a:noFill/>
          </a:ln>
        </p:spPr>
        <p:txBody>
          <a:bodyPr lIns="91425" tIns="91425" rIns="91425" bIns="91425" anchor="t" anchorCtr="0"/>
          <a:lstStyle/>
          <a:p>
            <a:pPr marL="457200" lvl="0" indent="-381000" rtl="0">
              <a:buClr>
                <a:srgbClr val="000000"/>
              </a:buClr>
              <a:buSzPct val="166666"/>
              <a:buFont typeface="Arial"/>
              <a:buChar char="•"/>
            </a:pPr>
            <a:r>
              <a:rPr sz="2400" dirty="0">
                <a:latin typeface="+mn-lt"/>
              </a:rPr>
              <a:t>Due to the number of faults in the SSA BIST (approximately </a:t>
            </a:r>
            <a:r>
              <a:rPr sz="2400" dirty="0" smtClean="0">
                <a:latin typeface="+mn-lt"/>
              </a:rPr>
              <a:t>40K</a:t>
            </a:r>
            <a:r>
              <a:rPr lang="en-US" sz="2400" dirty="0" smtClean="0">
                <a:latin typeface="+mn-lt"/>
              </a:rPr>
              <a:t> collapsed faults</a:t>
            </a:r>
            <a:r>
              <a:rPr sz="2400" dirty="0" smtClean="0">
                <a:latin typeface="+mn-lt"/>
              </a:rPr>
              <a:t>), </a:t>
            </a:r>
            <a:r>
              <a:rPr sz="2400" dirty="0">
                <a:latin typeface="+mn-lt"/>
              </a:rPr>
              <a:t>the simulation time required would be too long to facilitate rapid simulation of some of the longer measurements.</a:t>
            </a:r>
          </a:p>
          <a:p>
            <a:pPr marL="914400" lvl="1" indent="-381000" rtl="0">
              <a:buClr>
                <a:srgbClr val="000000"/>
              </a:buClr>
              <a:buSzPct val="100000"/>
              <a:buFont typeface="Courier New"/>
              <a:buChar char="o"/>
            </a:pPr>
            <a:r>
              <a:rPr sz="2400" dirty="0">
                <a:latin typeface="+mn-lt"/>
              </a:rPr>
              <a:t>The longest simulation (a combined simulation of all measurements) would take 6400 hours or ~9 months!</a:t>
            </a:r>
          </a:p>
          <a:p>
            <a:pPr marL="457200" lvl="0" indent="-381000" rtl="0">
              <a:buClr>
                <a:srgbClr val="000000"/>
              </a:buClr>
              <a:buSzPct val="166666"/>
              <a:buFont typeface="Arial"/>
              <a:buChar char="•"/>
            </a:pPr>
            <a:r>
              <a:rPr sz="2400" dirty="0">
                <a:latin typeface="+mn-lt"/>
              </a:rPr>
              <a:t>To greatly decrease the simulation time the Auburn University High-Performance Computing Cluster (HPCC) was used to perform a large number of simulations in parallel.</a:t>
            </a:r>
          </a:p>
          <a:p>
            <a:pPr marL="914400" lvl="1" indent="-381000" rtl="0">
              <a:buClr>
                <a:srgbClr val="000000"/>
              </a:buClr>
              <a:buSzPct val="100000"/>
              <a:buFont typeface="Courier New"/>
              <a:buChar char="o"/>
            </a:pPr>
            <a:r>
              <a:rPr sz="2400" dirty="0">
                <a:latin typeface="+mn-lt"/>
              </a:rPr>
              <a:t>Each parallel simulation simulated a much lower number of faults, approximately 350 faults each.</a:t>
            </a:r>
          </a:p>
          <a:p>
            <a:pPr marL="457200" lvl="0" indent="-381000">
              <a:buClr>
                <a:srgbClr val="000000"/>
              </a:buClr>
              <a:buSzPct val="166666"/>
              <a:buFont typeface="Arial"/>
              <a:buChar char="•"/>
            </a:pPr>
            <a:r>
              <a:rPr sz="2400" dirty="0">
                <a:latin typeface="+mn-lt"/>
              </a:rPr>
              <a:t>The graph on the next slide shows the approximate CPU time required in hours compared to the actual time required for </a:t>
            </a:r>
            <a:r>
              <a:rPr sz="2400" dirty="0" smtClean="0">
                <a:latin typeface="+mn-lt"/>
              </a:rPr>
              <a:t>simulation</a:t>
            </a:r>
            <a:r>
              <a:rPr lang="en-US" sz="2400" dirty="0" smtClean="0">
                <a:latin typeface="+mn-lt"/>
              </a:rPr>
              <a:t> (Wall Time)</a:t>
            </a:r>
            <a:r>
              <a:rPr sz="2400" dirty="0" smtClean="0">
                <a:latin typeface="+mn-lt"/>
              </a:rPr>
              <a:t>.</a:t>
            </a:r>
            <a:endParaRPr sz="2400" dirty="0">
              <a:latin typeface="+mn-lt"/>
            </a:endParaRPr>
          </a:p>
        </p:txBody>
      </p:sp>
      <p:sp>
        <p:nvSpPr>
          <p:cNvPr id="457" name="Shape 457"/>
          <p:cNvSpPr>
            <a:spLocks noGrp="1"/>
          </p:cNvSpPr>
          <p:nvPr>
            <p:ph type="title"/>
          </p:nvPr>
        </p:nvSpPr>
        <p:spPr>
          <a:xfrm>
            <a:off x="274300" y="274300"/>
            <a:ext cx="8595299" cy="822900"/>
          </a:xfrm>
          <a:prstGeom prst="rect">
            <a:avLst/>
          </a:prstGeom>
          <a:noFill/>
          <a:ln>
            <a:noFill/>
          </a:ln>
        </p:spPr>
        <p:txBody>
          <a:bodyPr lIns="91425" tIns="91425" rIns="91425" bIns="91425" anchor="ctr" anchorCtr="0"/>
          <a:lstStyle/>
          <a:p>
            <a:pPr>
              <a:buNone/>
            </a:pPr>
            <a:r>
              <a:rPr dirty="0"/>
              <a:t>Simulation Time</a:t>
            </a:r>
          </a:p>
        </p:txBody>
      </p:sp>
    </p:spTree>
  </p:cSld>
  <p:clrMapOvr>
    <a:masterClrMapping/>
  </p:clrMapOvr>
  <p:transition spd="slow">
    <p:cu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461"/>
        <p:cNvGrpSpPr/>
        <p:nvPr/>
      </p:nvGrpSpPr>
      <p:grpSpPr>
        <a:xfrm>
          <a:off x="0" y="0"/>
          <a:ext cx="0" cy="0"/>
          <a:chOff x="0" y="0"/>
          <a:chExt cx="0" cy="0"/>
        </a:xfrm>
      </p:grpSpPr>
      <p:sp>
        <p:nvSpPr>
          <p:cNvPr id="462" name="Shape 462"/>
          <p:cNvSpPr>
            <a:spLocks noGrp="1"/>
          </p:cNvSpPr>
          <p:nvPr>
            <p:ph type="body"/>
          </p:nvPr>
        </p:nvSpPr>
        <p:spPr>
          <a:xfrm>
            <a:off x="274300" y="6035025"/>
            <a:ext cx="8595299" cy="548699"/>
          </a:xfrm>
          <a:prstGeom prst="rect">
            <a:avLst/>
          </a:prstGeom>
          <a:noFill/>
          <a:ln>
            <a:noFill/>
          </a:ln>
        </p:spPr>
        <p:txBody>
          <a:bodyPr lIns="91425" tIns="91425" rIns="91425" bIns="91425" anchor="ctr" anchorCtr="0"/>
          <a:lstStyle/>
          <a:p>
            <a:pPr>
              <a:buNone/>
            </a:pPr>
            <a:r>
              <a:rPr dirty="0">
                <a:latin typeface="+mj-lt"/>
              </a:rPr>
              <a:t>Simulation Time in Hours </a:t>
            </a:r>
            <a:r>
              <a:rPr dirty="0" err="1">
                <a:latin typeface="+mj-lt"/>
              </a:rPr>
              <a:t>vs</a:t>
            </a:r>
            <a:r>
              <a:rPr dirty="0">
                <a:latin typeface="+mj-lt"/>
              </a:rPr>
              <a:t> CPU Time Required</a:t>
            </a:r>
          </a:p>
        </p:txBody>
      </p:sp>
      <p:graphicFrame>
        <p:nvGraphicFramePr>
          <p:cNvPr id="4" name="Chart 3"/>
          <p:cNvGraphicFramePr>
            <a:graphicFrameLocks/>
          </p:cNvGraphicFramePr>
          <p:nvPr>
            <p:extLst>
              <p:ext uri="{D42A27DB-BD31-4B8C-83A1-F6EECF244321}">
                <p14:modId xmlns:p14="http://schemas.microsoft.com/office/powerpoint/2010/main" val="825106431"/>
              </p:ext>
            </p:extLst>
          </p:nvPr>
        </p:nvGraphicFramePr>
        <p:xfrm>
          <a:off x="452374" y="228600"/>
          <a:ext cx="8239252" cy="576972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slow">
    <p:cu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67"/>
        <p:cNvGrpSpPr/>
        <p:nvPr/>
      </p:nvGrpSpPr>
      <p:grpSpPr>
        <a:xfrm>
          <a:off x="0" y="0"/>
          <a:ext cx="0" cy="0"/>
          <a:chOff x="0" y="0"/>
          <a:chExt cx="0" cy="0"/>
        </a:xfrm>
      </p:grpSpPr>
      <p:sp>
        <p:nvSpPr>
          <p:cNvPr id="468" name="Shape 468"/>
          <p:cNvSpPr>
            <a:spLocks noGrp="1"/>
          </p:cNvSpPr>
          <p:nvPr>
            <p:ph type="body"/>
          </p:nvPr>
        </p:nvSpPr>
        <p:spPr>
          <a:xfrm>
            <a:off x="274300" y="6035025"/>
            <a:ext cx="8595299" cy="548699"/>
          </a:xfrm>
          <a:prstGeom prst="rect">
            <a:avLst/>
          </a:prstGeom>
          <a:noFill/>
          <a:ln>
            <a:noFill/>
          </a:ln>
        </p:spPr>
        <p:txBody>
          <a:bodyPr lIns="91425" tIns="91425" rIns="91425" bIns="91425" anchor="ctr" anchorCtr="0"/>
          <a:lstStyle/>
          <a:p>
            <a:pPr lvl="0">
              <a:buNone/>
            </a:pPr>
            <a:r>
              <a:rPr dirty="0">
                <a:latin typeface="+mj-lt"/>
              </a:rPr>
              <a:t>The Fault Coverage of the Simulated Measurement Set</a:t>
            </a:r>
          </a:p>
        </p:txBody>
      </p:sp>
      <p:graphicFrame>
        <p:nvGraphicFramePr>
          <p:cNvPr id="5" name="Chart 4"/>
          <p:cNvGraphicFramePr>
            <a:graphicFrameLocks/>
          </p:cNvGraphicFramePr>
          <p:nvPr>
            <p:extLst>
              <p:ext uri="{D42A27DB-BD31-4B8C-83A1-F6EECF244321}">
                <p14:modId xmlns:p14="http://schemas.microsoft.com/office/powerpoint/2010/main" val="4174836178"/>
              </p:ext>
            </p:extLst>
          </p:nvPr>
        </p:nvGraphicFramePr>
        <p:xfrm>
          <a:off x="671443" y="304800"/>
          <a:ext cx="7801115" cy="532256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slow">
    <p:cu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473"/>
        <p:cNvGrpSpPr/>
        <p:nvPr/>
      </p:nvGrpSpPr>
      <p:grpSpPr>
        <a:xfrm>
          <a:off x="0" y="0"/>
          <a:ext cx="0" cy="0"/>
          <a:chOff x="0" y="0"/>
          <a:chExt cx="0" cy="0"/>
        </a:xfrm>
      </p:grpSpPr>
      <p:sp>
        <p:nvSpPr>
          <p:cNvPr id="474" name="Shape 474"/>
          <p:cNvSpPr>
            <a:spLocks noGrp="1"/>
          </p:cNvSpPr>
          <p:nvPr>
            <p:ph type="body"/>
          </p:nvPr>
        </p:nvSpPr>
        <p:spPr>
          <a:xfrm>
            <a:off x="274300" y="1112500"/>
            <a:ext cx="8595299" cy="1565100"/>
          </a:xfrm>
          <a:prstGeom prst="rect">
            <a:avLst/>
          </a:prstGeom>
          <a:noFill/>
          <a:ln>
            <a:noFill/>
          </a:ln>
        </p:spPr>
        <p:txBody>
          <a:bodyPr lIns="91425" tIns="91425" rIns="91425" bIns="91425" anchor="t" anchorCtr="0"/>
          <a:lstStyle/>
          <a:p>
            <a:pPr marL="457200" marR="0" lvl="0" indent="-381000" algn="l" rtl="0">
              <a:lnSpc>
                <a:spcPct val="100000"/>
              </a:lnSpc>
              <a:spcBef>
                <a:spcPts val="0"/>
              </a:spcBef>
              <a:spcAft>
                <a:spcPts val="0"/>
              </a:spcAft>
              <a:buClr>
                <a:srgbClr val="000000"/>
              </a:buClr>
              <a:buSzPct val="166666"/>
              <a:buFont typeface="Arial"/>
              <a:buChar char="•"/>
            </a:pPr>
            <a:r>
              <a:rPr sz="2400" dirty="0">
                <a:latin typeface="+mn-lt"/>
              </a:rPr>
              <a:t>An overall fault coverage achieved was 88.64%.   </a:t>
            </a:r>
          </a:p>
          <a:p>
            <a:pPr marL="914400" marR="0" lvl="1" indent="-381000" algn="l" rtl="0">
              <a:lnSpc>
                <a:spcPct val="100000"/>
              </a:lnSpc>
              <a:spcBef>
                <a:spcPts val="0"/>
              </a:spcBef>
              <a:spcAft>
                <a:spcPts val="0"/>
              </a:spcAft>
              <a:buClr>
                <a:srgbClr val="000000"/>
              </a:buClr>
              <a:buSzPct val="100000"/>
              <a:buFont typeface="Courier New"/>
              <a:buChar char="o"/>
            </a:pPr>
            <a:r>
              <a:rPr sz="2400" dirty="0">
                <a:latin typeface="+mn-lt"/>
              </a:rPr>
              <a:t>This fault coverage was lower than expected.</a:t>
            </a:r>
          </a:p>
          <a:p>
            <a:pPr marL="457200" lvl="0" indent="-381000" rtl="0">
              <a:buClr>
                <a:srgbClr val="000000"/>
              </a:buClr>
              <a:buSzPct val="166666"/>
              <a:buFont typeface="Arial"/>
              <a:buChar char="•"/>
            </a:pPr>
            <a:r>
              <a:rPr sz="2400" dirty="0">
                <a:latin typeface="+mn-lt"/>
              </a:rPr>
              <a:t>After analysis several sub-systems of the BIST were shown to have an unexpectedly low fault coverage.</a:t>
            </a:r>
          </a:p>
        </p:txBody>
      </p:sp>
      <p:sp>
        <p:nvSpPr>
          <p:cNvPr id="475" name="Shape 475"/>
          <p:cNvSpPr>
            <a:spLocks noGrp="1"/>
          </p:cNvSpPr>
          <p:nvPr>
            <p:ph type="title"/>
          </p:nvPr>
        </p:nvSpPr>
        <p:spPr>
          <a:xfrm>
            <a:off x="274300" y="274300"/>
            <a:ext cx="8595299" cy="822900"/>
          </a:xfrm>
          <a:prstGeom prst="rect">
            <a:avLst/>
          </a:prstGeom>
          <a:noFill/>
          <a:ln>
            <a:noFill/>
          </a:ln>
        </p:spPr>
        <p:txBody>
          <a:bodyPr lIns="91425" tIns="91425" rIns="91425" bIns="91425" anchor="ctr" anchorCtr="0"/>
          <a:lstStyle/>
          <a:p>
            <a:pPr>
              <a:buNone/>
            </a:pPr>
            <a:r>
              <a:rPr/>
              <a:t>Fault Coverage Analysis</a:t>
            </a:r>
          </a:p>
        </p:txBody>
      </p:sp>
      <p:graphicFrame>
        <p:nvGraphicFramePr>
          <p:cNvPr id="476" name="Shape 476"/>
          <p:cNvGraphicFramePr/>
          <p:nvPr>
            <p:extLst>
              <p:ext uri="{D42A27DB-BD31-4B8C-83A1-F6EECF244321}">
                <p14:modId xmlns:p14="http://schemas.microsoft.com/office/powerpoint/2010/main" val="1889772967"/>
              </p:ext>
            </p:extLst>
          </p:nvPr>
        </p:nvGraphicFramePr>
        <p:xfrm>
          <a:off x="1968037" y="2667000"/>
          <a:ext cx="5207925" cy="4155678"/>
        </p:xfrm>
        <a:graphic>
          <a:graphicData uri="http://schemas.openxmlformats.org/drawingml/2006/table">
            <a:tbl>
              <a:tblPr>
                <a:tableStyleId>{D2A2894E-29DF-43C3-BD46-DB0C6E869CFB}</a:tableStyleId>
              </a:tblPr>
              <a:tblGrid>
                <a:gridCol w="2413000"/>
                <a:gridCol w="1447600"/>
                <a:gridCol w="1347325"/>
              </a:tblGrid>
              <a:tr h="381000">
                <a:tc>
                  <a:txBody>
                    <a:bodyPr/>
                    <a:lstStyle/>
                    <a:p>
                      <a:pPr lvl="0" algn="ctr">
                        <a:buNone/>
                      </a:pPr>
                      <a:r>
                        <a:rPr sz="1800" dirty="0"/>
                        <a:t>Subsystem</a:t>
                      </a:r>
                      <a:endParaRPr sz="1800" b="1" dirty="0"/>
                    </a:p>
                  </a:txBody>
                  <a:tcPr marL="91425" marR="91425" marT="91425" marB="91425"/>
                </a:tc>
                <a:tc>
                  <a:txBody>
                    <a:bodyPr/>
                    <a:lstStyle/>
                    <a:p>
                      <a:pPr lvl="0" algn="ctr">
                        <a:buNone/>
                      </a:pPr>
                      <a:r>
                        <a:rPr sz="1800" dirty="0"/>
                        <a:t>Total Faults</a:t>
                      </a:r>
                      <a:endParaRPr sz="1800" b="1" dirty="0"/>
                    </a:p>
                  </a:txBody>
                  <a:tcPr marL="91425" marR="91425" marT="91425" marB="91425"/>
                </a:tc>
                <a:tc>
                  <a:txBody>
                    <a:bodyPr/>
                    <a:lstStyle/>
                    <a:p>
                      <a:pPr lvl="0" algn="ctr">
                        <a:buNone/>
                      </a:pPr>
                      <a:r>
                        <a:rPr sz="1800" dirty="0"/>
                        <a:t>Coverage</a:t>
                      </a:r>
                      <a:endParaRPr sz="1800" b="1" dirty="0"/>
                    </a:p>
                  </a:txBody>
                  <a:tcPr marL="91425" marR="91425" marT="91425" marB="91425"/>
                </a:tc>
              </a:tr>
              <a:tr h="381000">
                <a:tc>
                  <a:txBody>
                    <a:bodyPr/>
                    <a:lstStyle/>
                    <a:p>
                      <a:pPr lvl="0" algn="ctr">
                        <a:buNone/>
                      </a:pPr>
                      <a:r>
                        <a:rPr sz="1800"/>
                        <a:t>DDS</a:t>
                      </a:r>
                    </a:p>
                  </a:txBody>
                  <a:tcPr marL="91425" marR="91425" marT="91425" marB="91425"/>
                </a:tc>
                <a:tc>
                  <a:txBody>
                    <a:bodyPr/>
                    <a:lstStyle/>
                    <a:p>
                      <a:pPr lvl="0" algn="ctr">
                        <a:buNone/>
                      </a:pPr>
                      <a:r>
                        <a:rPr sz="1800"/>
                        <a:t>4995</a:t>
                      </a:r>
                    </a:p>
                  </a:txBody>
                  <a:tcPr marL="91425" marR="91425" marT="91425" marB="91425"/>
                </a:tc>
                <a:tc>
                  <a:txBody>
                    <a:bodyPr/>
                    <a:lstStyle/>
                    <a:p>
                      <a:pPr marR="0" lvl="0" algn="ctr" rtl="0">
                        <a:lnSpc>
                          <a:spcPct val="115000"/>
                        </a:lnSpc>
                        <a:spcBef>
                          <a:spcPts val="0"/>
                        </a:spcBef>
                        <a:spcAft>
                          <a:spcPts val="0"/>
                        </a:spcAft>
                        <a:buNone/>
                      </a:pPr>
                      <a:r>
                        <a:rPr sz="1800" dirty="0"/>
                        <a:t>99.7%</a:t>
                      </a:r>
                    </a:p>
                  </a:txBody>
                  <a:tcPr marL="91425" marR="91425" marT="91425" marB="91425"/>
                </a:tc>
              </a:tr>
              <a:tr h="381000">
                <a:tc>
                  <a:txBody>
                    <a:bodyPr/>
                    <a:lstStyle/>
                    <a:p>
                      <a:pPr lvl="0" algn="ctr">
                        <a:buNone/>
                      </a:pPr>
                      <a:r>
                        <a:rPr sz="1800"/>
                        <a:t>Fullswing Power</a:t>
                      </a:r>
                    </a:p>
                  </a:txBody>
                  <a:tcPr marL="91425" marR="91425" marT="91425" marB="91425"/>
                </a:tc>
                <a:tc>
                  <a:txBody>
                    <a:bodyPr/>
                    <a:lstStyle/>
                    <a:p>
                      <a:pPr lvl="0" algn="ctr">
                        <a:buNone/>
                      </a:pPr>
                      <a:r>
                        <a:rPr sz="1800"/>
                        <a:t>438</a:t>
                      </a:r>
                    </a:p>
                  </a:txBody>
                  <a:tcPr marL="91425" marR="91425" marT="91425" marB="91425"/>
                </a:tc>
                <a:tc>
                  <a:txBody>
                    <a:bodyPr/>
                    <a:lstStyle/>
                    <a:p>
                      <a:pPr lvl="0" algn="ctr">
                        <a:buNone/>
                      </a:pPr>
                      <a:r>
                        <a:rPr sz="1800"/>
                        <a:t>70.09%</a:t>
                      </a:r>
                    </a:p>
                  </a:txBody>
                  <a:tcPr marL="91425" marR="91425" marT="91425" marB="91425"/>
                </a:tc>
              </a:tr>
              <a:tr h="381000">
                <a:tc>
                  <a:txBody>
                    <a:bodyPr/>
                    <a:lstStyle/>
                    <a:p>
                      <a:pPr lvl="0" algn="ctr">
                        <a:buNone/>
                      </a:pPr>
                      <a:r>
                        <a:rPr sz="1800" dirty="0" smtClean="0"/>
                        <a:t>Calculation</a:t>
                      </a:r>
                      <a:r>
                        <a:rPr lang="en-US" sz="1800" dirty="0" smtClean="0"/>
                        <a:t> Circuit</a:t>
                      </a:r>
                      <a:endParaRPr sz="1800" dirty="0"/>
                    </a:p>
                  </a:txBody>
                  <a:tcPr marL="91425" marR="91425" marT="91425" marB="91425"/>
                </a:tc>
                <a:tc>
                  <a:txBody>
                    <a:bodyPr/>
                    <a:lstStyle/>
                    <a:p>
                      <a:pPr lvl="0" algn="ctr">
                        <a:buNone/>
                      </a:pPr>
                      <a:r>
                        <a:rPr sz="1800"/>
                        <a:t>11621</a:t>
                      </a:r>
                    </a:p>
                  </a:txBody>
                  <a:tcPr marL="91425" marR="91425" marT="91425" marB="91425"/>
                </a:tc>
                <a:tc>
                  <a:txBody>
                    <a:bodyPr/>
                    <a:lstStyle/>
                    <a:p>
                      <a:pPr lvl="0" algn="ctr">
                        <a:buNone/>
                      </a:pPr>
                      <a:r>
                        <a:rPr sz="1800"/>
                        <a:t>81.06%</a:t>
                      </a:r>
                    </a:p>
                  </a:txBody>
                  <a:tcPr marL="91425" marR="91425" marT="91425" marB="91425"/>
                </a:tc>
              </a:tr>
              <a:tr h="381000">
                <a:tc>
                  <a:txBody>
                    <a:bodyPr/>
                    <a:lstStyle/>
                    <a:p>
                      <a:pPr lvl="0" algn="ctr">
                        <a:buNone/>
                      </a:pPr>
                      <a:r>
                        <a:rPr sz="1800"/>
                        <a:t>ORA Accumulators</a:t>
                      </a:r>
                    </a:p>
                  </a:txBody>
                  <a:tcPr marL="91425" marR="91425" marT="91425" marB="91425"/>
                </a:tc>
                <a:tc>
                  <a:txBody>
                    <a:bodyPr/>
                    <a:lstStyle/>
                    <a:p>
                      <a:pPr lvl="0" algn="ctr">
                        <a:buNone/>
                      </a:pPr>
                      <a:r>
                        <a:rPr sz="1800"/>
                        <a:t>10608</a:t>
                      </a:r>
                    </a:p>
                  </a:txBody>
                  <a:tcPr marL="91425" marR="91425" marT="91425" marB="91425"/>
                </a:tc>
                <a:tc>
                  <a:txBody>
                    <a:bodyPr/>
                    <a:lstStyle/>
                    <a:p>
                      <a:pPr lvl="0" algn="ctr">
                        <a:buNone/>
                      </a:pPr>
                      <a:r>
                        <a:rPr sz="1800"/>
                        <a:t>98.37%</a:t>
                      </a:r>
                    </a:p>
                  </a:txBody>
                  <a:tcPr marL="91425" marR="91425" marT="91425" marB="91425"/>
                </a:tc>
              </a:tr>
              <a:tr h="381000">
                <a:tc>
                  <a:txBody>
                    <a:bodyPr/>
                    <a:lstStyle/>
                    <a:p>
                      <a:pPr lvl="0" algn="ctr">
                        <a:buNone/>
                      </a:pPr>
                      <a:r>
                        <a:rPr sz="1800"/>
                        <a:t>Reference CORDIC</a:t>
                      </a:r>
                    </a:p>
                  </a:txBody>
                  <a:tcPr marL="91425" marR="91425" marT="91425" marB="91425"/>
                </a:tc>
                <a:tc>
                  <a:txBody>
                    <a:bodyPr/>
                    <a:lstStyle/>
                    <a:p>
                      <a:pPr lvl="0" algn="ctr">
                        <a:buNone/>
                      </a:pPr>
                      <a:r>
                        <a:rPr sz="1800"/>
                        <a:t>3977</a:t>
                      </a:r>
                    </a:p>
                  </a:txBody>
                  <a:tcPr marL="91425" marR="91425" marT="91425" marB="91425"/>
                </a:tc>
                <a:tc>
                  <a:txBody>
                    <a:bodyPr/>
                    <a:lstStyle/>
                    <a:p>
                      <a:pPr lvl="0" algn="ctr">
                        <a:buNone/>
                      </a:pPr>
                      <a:r>
                        <a:rPr sz="1800"/>
                        <a:t>95.22%</a:t>
                      </a:r>
                    </a:p>
                  </a:txBody>
                  <a:tcPr marL="91425" marR="91425" marT="91425" marB="91425"/>
                </a:tc>
              </a:tr>
              <a:tr h="381000">
                <a:tc>
                  <a:txBody>
                    <a:bodyPr/>
                    <a:lstStyle/>
                    <a:p>
                      <a:pPr lvl="0" algn="ctr">
                        <a:buNone/>
                      </a:pPr>
                      <a:r>
                        <a:rPr sz="1800"/>
                        <a:t>Spur Calibration</a:t>
                      </a:r>
                    </a:p>
                  </a:txBody>
                  <a:tcPr marL="91425" marR="91425" marT="91425" marB="91425"/>
                </a:tc>
                <a:tc>
                  <a:txBody>
                    <a:bodyPr/>
                    <a:lstStyle/>
                    <a:p>
                      <a:pPr lvl="0" algn="ctr">
                        <a:buNone/>
                      </a:pPr>
                      <a:r>
                        <a:rPr sz="1800"/>
                        <a:t>660</a:t>
                      </a:r>
                    </a:p>
                  </a:txBody>
                  <a:tcPr marL="91425" marR="91425" marT="91425" marB="91425"/>
                </a:tc>
                <a:tc>
                  <a:txBody>
                    <a:bodyPr/>
                    <a:lstStyle/>
                    <a:p>
                      <a:pPr lvl="0" algn="ctr">
                        <a:buNone/>
                      </a:pPr>
                      <a:r>
                        <a:rPr sz="1800"/>
                        <a:t>71.06%</a:t>
                      </a:r>
                    </a:p>
                  </a:txBody>
                  <a:tcPr marL="91425" marR="91425" marT="91425" marB="91425"/>
                </a:tc>
              </a:tr>
              <a:tr h="381000">
                <a:tc>
                  <a:txBody>
                    <a:bodyPr/>
                    <a:lstStyle/>
                    <a:p>
                      <a:pPr lvl="0" algn="ctr">
                        <a:buNone/>
                      </a:pPr>
                      <a:r>
                        <a:rPr sz="1800"/>
                        <a:t>Test Controller</a:t>
                      </a:r>
                    </a:p>
                  </a:txBody>
                  <a:tcPr marL="91425" marR="91425" marT="91425" marB="91425"/>
                </a:tc>
                <a:tc>
                  <a:txBody>
                    <a:bodyPr/>
                    <a:lstStyle/>
                    <a:p>
                      <a:pPr lvl="0" algn="ctr">
                        <a:buNone/>
                      </a:pPr>
                      <a:r>
                        <a:rPr sz="1800"/>
                        <a:t>1829</a:t>
                      </a:r>
                    </a:p>
                  </a:txBody>
                  <a:tcPr marL="91425" marR="91425" marT="91425" marB="91425"/>
                </a:tc>
                <a:tc>
                  <a:txBody>
                    <a:bodyPr/>
                    <a:lstStyle/>
                    <a:p>
                      <a:pPr lvl="0" algn="ctr">
                        <a:buNone/>
                      </a:pPr>
                      <a:r>
                        <a:rPr sz="1800"/>
                        <a:t>85.27%</a:t>
                      </a:r>
                    </a:p>
                  </a:txBody>
                  <a:tcPr marL="91425" marR="91425" marT="91425" marB="91425"/>
                </a:tc>
              </a:tr>
              <a:tr h="381000">
                <a:tc>
                  <a:txBody>
                    <a:bodyPr/>
                    <a:lstStyle/>
                    <a:p>
                      <a:pPr lvl="0" algn="ctr">
                        <a:buNone/>
                      </a:pPr>
                      <a:r>
                        <a:rPr sz="1800"/>
                        <a:t>SPI Interface</a:t>
                      </a:r>
                    </a:p>
                  </a:txBody>
                  <a:tcPr marL="91425" marR="91425" marT="91425" marB="91425"/>
                </a:tc>
                <a:tc>
                  <a:txBody>
                    <a:bodyPr/>
                    <a:lstStyle/>
                    <a:p>
                      <a:pPr lvl="0" algn="ctr">
                        <a:buNone/>
                      </a:pPr>
                      <a:r>
                        <a:rPr sz="1800" dirty="0"/>
                        <a:t>4259</a:t>
                      </a:r>
                    </a:p>
                  </a:txBody>
                  <a:tcPr marL="91425" marR="91425" marT="91425" marB="91425"/>
                </a:tc>
                <a:tc>
                  <a:txBody>
                    <a:bodyPr/>
                    <a:lstStyle/>
                    <a:p>
                      <a:pPr lvl="0" algn="ctr">
                        <a:buNone/>
                      </a:pPr>
                      <a:r>
                        <a:rPr sz="1800" dirty="0"/>
                        <a:t>81.71%</a:t>
                      </a:r>
                    </a:p>
                  </a:txBody>
                  <a:tcPr marL="91425" marR="91425" marT="91425" marB="91425"/>
                </a:tc>
              </a:tr>
            </a:tbl>
          </a:graphicData>
        </a:graphic>
      </p:graphicFrame>
    </p:spTree>
  </p:cSld>
  <p:clrMapOvr>
    <a:masterClrMapping/>
  </p:clrMapOvr>
  <p:transition spd="slow">
    <p:cu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480"/>
        <p:cNvGrpSpPr/>
        <p:nvPr/>
      </p:nvGrpSpPr>
      <p:grpSpPr>
        <a:xfrm>
          <a:off x="0" y="0"/>
          <a:ext cx="0" cy="0"/>
          <a:chOff x="0" y="0"/>
          <a:chExt cx="0" cy="0"/>
        </a:xfrm>
      </p:grpSpPr>
      <p:sp>
        <p:nvSpPr>
          <p:cNvPr id="481" name="Shape 481"/>
          <p:cNvSpPr>
            <a:spLocks noGrp="1"/>
          </p:cNvSpPr>
          <p:nvPr>
            <p:ph type="title"/>
          </p:nvPr>
        </p:nvSpPr>
        <p:spPr>
          <a:xfrm>
            <a:off x="274300" y="274300"/>
            <a:ext cx="8595299" cy="822900"/>
          </a:xfrm>
          <a:prstGeom prst="rect">
            <a:avLst/>
          </a:prstGeom>
          <a:noFill/>
          <a:ln>
            <a:noFill/>
          </a:ln>
        </p:spPr>
        <p:txBody>
          <a:bodyPr lIns="91425" tIns="91425" rIns="91425" bIns="91425" anchor="ctr" anchorCtr="0"/>
          <a:lstStyle/>
          <a:p>
            <a:pPr>
              <a:buNone/>
            </a:pPr>
            <a:r>
              <a:rPr/>
              <a:t>Coverage Improvements</a:t>
            </a:r>
          </a:p>
        </p:txBody>
      </p:sp>
      <p:sp>
        <p:nvSpPr>
          <p:cNvPr id="482" name="Shape 482"/>
          <p:cNvSpPr>
            <a:spLocks noGrp="1"/>
          </p:cNvSpPr>
          <p:nvPr>
            <p:ph type="body"/>
          </p:nvPr>
        </p:nvSpPr>
        <p:spPr>
          <a:xfrm>
            <a:off x="274300" y="1097280"/>
            <a:ext cx="8595299" cy="5373000"/>
          </a:xfrm>
          <a:prstGeom prst="rect">
            <a:avLst/>
          </a:prstGeom>
          <a:noFill/>
          <a:ln>
            <a:noFill/>
          </a:ln>
        </p:spPr>
        <p:txBody>
          <a:bodyPr lIns="91425" tIns="91425" rIns="91425" bIns="91425" anchor="t" anchorCtr="0"/>
          <a:lstStyle/>
          <a:p>
            <a:pPr marL="457200" lvl="0" indent="-381000" rtl="0">
              <a:buClr>
                <a:srgbClr val="000000"/>
              </a:buClr>
              <a:buSzPct val="166666"/>
              <a:buFont typeface="Arial"/>
              <a:buChar char="•"/>
            </a:pPr>
            <a:r>
              <a:rPr sz="2400" dirty="0">
                <a:latin typeface="+mn-lt"/>
              </a:rPr>
              <a:t>In an effort to improve the fault coverage, modifications we're made to the SSA BIST to increase the testability of the circuit.</a:t>
            </a:r>
          </a:p>
          <a:p>
            <a:pPr marL="457200" lvl="0" indent="-381000" rtl="0">
              <a:buClr>
                <a:srgbClr val="000000"/>
              </a:buClr>
              <a:buSzPct val="166666"/>
              <a:buFont typeface="Arial"/>
              <a:buChar char="•"/>
            </a:pPr>
            <a:r>
              <a:rPr sz="2400" dirty="0">
                <a:latin typeface="+mn-lt"/>
              </a:rPr>
              <a:t>Modifications made include:</a:t>
            </a:r>
          </a:p>
          <a:p>
            <a:pPr marL="914400" lvl="1" indent="-381000" rtl="0">
              <a:buClr>
                <a:srgbClr val="000000"/>
              </a:buClr>
              <a:buSzPct val="100000"/>
              <a:buFont typeface="Courier New"/>
              <a:buChar char="o"/>
            </a:pPr>
            <a:r>
              <a:rPr sz="2400" dirty="0">
                <a:latin typeface="+mn-lt"/>
              </a:rPr>
              <a:t>Ability to disable certain output normalization circuitry.</a:t>
            </a:r>
          </a:p>
          <a:p>
            <a:pPr marL="914400" lvl="1" indent="-381000" rtl="0">
              <a:buClr>
                <a:srgbClr val="000000"/>
              </a:buClr>
              <a:buSzPct val="100000"/>
              <a:buFont typeface="Courier New"/>
              <a:buChar char="o"/>
            </a:pPr>
            <a:r>
              <a:rPr sz="2400" dirty="0">
                <a:latin typeface="+mn-lt"/>
              </a:rPr>
              <a:t>Ability to attenuate the magnitude of the DDS generated signal.</a:t>
            </a:r>
          </a:p>
          <a:p>
            <a:pPr marL="914400" lvl="1" indent="-381000" rtl="0">
              <a:buClr>
                <a:srgbClr val="000000"/>
              </a:buClr>
              <a:buSzPct val="100000"/>
              <a:buFont typeface="Courier New"/>
              <a:buChar char="o"/>
            </a:pPr>
            <a:r>
              <a:rPr sz="2400" dirty="0">
                <a:latin typeface="+mn-lt"/>
              </a:rPr>
              <a:t>Ability to clip the DDS signal so that noise can be introduced into the digital loopback path.</a:t>
            </a:r>
          </a:p>
          <a:p>
            <a:pPr marL="914400" lvl="1" indent="-381000" rtl="0">
              <a:buClr>
                <a:srgbClr val="000000"/>
              </a:buClr>
              <a:buSzPct val="100000"/>
              <a:buFont typeface="Courier New"/>
              <a:buChar char="o"/>
            </a:pPr>
            <a:r>
              <a:rPr sz="2400" dirty="0">
                <a:latin typeface="+mn-lt"/>
              </a:rPr>
              <a:t>Allow the testing of included preset circuitry.</a:t>
            </a:r>
          </a:p>
          <a:p>
            <a:pPr marL="914400" lvl="1" indent="-381000" rtl="0">
              <a:buClr>
                <a:srgbClr val="000000"/>
              </a:buClr>
              <a:buSzPct val="100000"/>
              <a:buFont typeface="Courier New"/>
              <a:buChar char="o"/>
            </a:pPr>
            <a:r>
              <a:rPr sz="2400" dirty="0">
                <a:latin typeface="+mn-lt"/>
              </a:rPr>
              <a:t>Expose internal registers to the SPI for increased testability.</a:t>
            </a:r>
          </a:p>
          <a:p>
            <a:pPr marL="457200" lvl="0" indent="-381000">
              <a:buClr>
                <a:srgbClr val="000000"/>
              </a:buClr>
              <a:buSzPct val="166666"/>
              <a:buFont typeface="Arial"/>
              <a:buChar char="•"/>
            </a:pPr>
            <a:r>
              <a:rPr sz="2400" dirty="0">
                <a:latin typeface="+mn-lt"/>
              </a:rPr>
              <a:t>Four additional measurements were developed to take advantage of the newly implement circuitry.</a:t>
            </a:r>
          </a:p>
        </p:txBody>
      </p:sp>
    </p:spTree>
  </p:cSld>
  <p:clrMapOvr>
    <a:masterClrMapping/>
  </p:clrMapOvr>
  <p:transition spd="slow">
    <p:cu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486"/>
        <p:cNvGrpSpPr/>
        <p:nvPr/>
      </p:nvGrpSpPr>
      <p:grpSpPr>
        <a:xfrm>
          <a:off x="0" y="0"/>
          <a:ext cx="0" cy="0"/>
          <a:chOff x="0" y="0"/>
          <a:chExt cx="0" cy="0"/>
        </a:xfrm>
      </p:grpSpPr>
      <p:sp>
        <p:nvSpPr>
          <p:cNvPr id="487" name="Shape 487"/>
          <p:cNvSpPr>
            <a:spLocks noGrp="1"/>
          </p:cNvSpPr>
          <p:nvPr>
            <p:ph type="title"/>
          </p:nvPr>
        </p:nvSpPr>
        <p:spPr>
          <a:xfrm>
            <a:off x="274300" y="274300"/>
            <a:ext cx="8595299" cy="822900"/>
          </a:xfrm>
          <a:prstGeom prst="rect">
            <a:avLst/>
          </a:prstGeom>
          <a:noFill/>
          <a:ln>
            <a:noFill/>
          </a:ln>
        </p:spPr>
        <p:txBody>
          <a:bodyPr lIns="91425" tIns="91425" rIns="91425" bIns="91425" anchor="ctr" anchorCtr="0"/>
          <a:lstStyle/>
          <a:p>
            <a:pPr>
              <a:buNone/>
            </a:pPr>
            <a:r>
              <a:rPr/>
              <a:t>Fault Coverage Results and Analysis</a:t>
            </a:r>
          </a:p>
        </p:txBody>
      </p:sp>
      <p:sp>
        <p:nvSpPr>
          <p:cNvPr id="488" name="Shape 488"/>
          <p:cNvSpPr>
            <a:spLocks noGrp="1"/>
          </p:cNvSpPr>
          <p:nvPr>
            <p:ph type="body"/>
          </p:nvPr>
        </p:nvSpPr>
        <p:spPr>
          <a:xfrm>
            <a:off x="274300" y="1174699"/>
            <a:ext cx="8595299" cy="5408999"/>
          </a:xfrm>
          <a:prstGeom prst="rect">
            <a:avLst/>
          </a:prstGeom>
          <a:noFill/>
          <a:ln>
            <a:noFill/>
          </a:ln>
        </p:spPr>
        <p:txBody>
          <a:bodyPr lIns="91425" tIns="91425" rIns="91425" bIns="91425" anchor="t" anchorCtr="0"/>
          <a:lstStyle/>
          <a:p>
            <a:pPr marL="457200" lvl="0" indent="-381000" rtl="0">
              <a:buClr>
                <a:srgbClr val="000000"/>
              </a:buClr>
              <a:buSzPct val="166666"/>
              <a:buFont typeface="Arial"/>
              <a:buChar char="•"/>
            </a:pPr>
            <a:r>
              <a:rPr sz="2400" dirty="0">
                <a:latin typeface="+mn-lt"/>
              </a:rPr>
              <a:t>A new measurement set consisting of 10 measurements was </a:t>
            </a:r>
            <a:r>
              <a:rPr sz="2400" dirty="0" smtClean="0">
                <a:latin typeface="+mn-lt"/>
              </a:rPr>
              <a:t>re</a:t>
            </a:r>
            <a:r>
              <a:rPr lang="en-US" sz="2400" dirty="0">
                <a:latin typeface="+mn-lt"/>
              </a:rPr>
              <a:t>-</a:t>
            </a:r>
            <a:r>
              <a:rPr sz="2400" dirty="0" smtClean="0">
                <a:latin typeface="+mn-lt"/>
              </a:rPr>
              <a:t>simulated </a:t>
            </a:r>
            <a:r>
              <a:rPr sz="2400" dirty="0">
                <a:latin typeface="+mn-lt"/>
              </a:rPr>
              <a:t>resulting in an </a:t>
            </a:r>
            <a:r>
              <a:rPr sz="2400" dirty="0" smtClean="0">
                <a:latin typeface="+mn-lt"/>
              </a:rPr>
              <a:t>inc</a:t>
            </a:r>
            <a:r>
              <a:rPr lang="en-US" sz="2400" dirty="0" smtClean="0">
                <a:latin typeface="+mn-lt"/>
              </a:rPr>
              <a:t>r</a:t>
            </a:r>
            <a:r>
              <a:rPr sz="2400" dirty="0" smtClean="0">
                <a:latin typeface="+mn-lt"/>
              </a:rPr>
              <a:t>ease </a:t>
            </a:r>
            <a:r>
              <a:rPr sz="2400" dirty="0">
                <a:latin typeface="+mn-lt"/>
              </a:rPr>
              <a:t>in fault coverage to 89.5%.</a:t>
            </a:r>
          </a:p>
          <a:p>
            <a:pPr marL="914400" lvl="1" indent="-381000" rtl="0">
              <a:buClr>
                <a:srgbClr val="000000"/>
              </a:buClr>
              <a:buSzPct val="100000"/>
              <a:buFont typeface="Courier New"/>
              <a:buChar char="o"/>
            </a:pPr>
            <a:r>
              <a:rPr sz="2400" dirty="0">
                <a:latin typeface="+mn-lt"/>
              </a:rPr>
              <a:t>Unfortunately this is a less than a 1% increase, and not very significant.</a:t>
            </a:r>
          </a:p>
          <a:p>
            <a:pPr marL="457200" marR="0" lvl="0" indent="-381000" algn="l" rtl="0">
              <a:lnSpc>
                <a:spcPct val="100000"/>
              </a:lnSpc>
              <a:spcBef>
                <a:spcPts val="0"/>
              </a:spcBef>
              <a:spcAft>
                <a:spcPts val="0"/>
              </a:spcAft>
              <a:buClr>
                <a:srgbClr val="000000"/>
              </a:buClr>
              <a:buSzPct val="166666"/>
              <a:buFont typeface="Arial"/>
              <a:buChar char="•"/>
            </a:pPr>
            <a:r>
              <a:rPr sz="2400" dirty="0">
                <a:latin typeface="+mn-lt"/>
              </a:rPr>
              <a:t>One factor contributing to the low fault coverage is the inability to test certain portions of the BIST circuitry while using the digital loopback path.</a:t>
            </a:r>
          </a:p>
          <a:p>
            <a:pPr marL="457200" marR="0" lvl="0" indent="-381000" algn="l" rtl="0">
              <a:lnSpc>
                <a:spcPct val="100000"/>
              </a:lnSpc>
              <a:spcBef>
                <a:spcPts val="0"/>
              </a:spcBef>
              <a:spcAft>
                <a:spcPts val="0"/>
              </a:spcAft>
              <a:buClr>
                <a:srgbClr val="000000"/>
              </a:buClr>
              <a:buSzPct val="166666"/>
              <a:buFont typeface="Arial"/>
              <a:buChar char="•"/>
            </a:pPr>
            <a:r>
              <a:rPr sz="2400" dirty="0">
                <a:latin typeface="+mn-lt"/>
              </a:rPr>
              <a:t>It is likely that with additional </a:t>
            </a:r>
            <a:r>
              <a:rPr sz="2400" dirty="0" smtClean="0">
                <a:latin typeface="+mn-lt"/>
              </a:rPr>
              <a:t>iterations </a:t>
            </a:r>
            <a:r>
              <a:rPr sz="2400" dirty="0">
                <a:latin typeface="+mn-lt"/>
              </a:rPr>
              <a:t>on the measurement set some improvement in fault coverage could be achieved.</a:t>
            </a:r>
          </a:p>
          <a:p>
            <a:pPr marL="457200" marR="0" lvl="0" indent="-381000" algn="l" rtl="0">
              <a:lnSpc>
                <a:spcPct val="100000"/>
              </a:lnSpc>
              <a:spcBef>
                <a:spcPts val="0"/>
              </a:spcBef>
              <a:spcAft>
                <a:spcPts val="0"/>
              </a:spcAft>
              <a:buClr>
                <a:srgbClr val="000000"/>
              </a:buClr>
              <a:buSzPct val="166666"/>
              <a:buFont typeface="Arial"/>
              <a:buChar char="•"/>
            </a:pPr>
            <a:r>
              <a:rPr sz="2400" dirty="0">
                <a:latin typeface="+mn-lt"/>
              </a:rPr>
              <a:t>Lastly some components of the SSA BIST may need to be redesigned for improved testability.</a:t>
            </a:r>
          </a:p>
          <a:p>
            <a:pPr marL="914400" lvl="1" indent="-381000" rtl="0">
              <a:buClr>
                <a:srgbClr val="000000"/>
              </a:buClr>
              <a:buSzPct val="100000"/>
              <a:buFont typeface="Courier New"/>
              <a:buChar char="o"/>
            </a:pPr>
            <a:r>
              <a:rPr sz="2400" dirty="0">
                <a:latin typeface="+mn-lt"/>
              </a:rPr>
              <a:t>When the SPI circuitry is removed the fault coverage of the BIST improves to 91.5%</a:t>
            </a:r>
          </a:p>
        </p:txBody>
      </p:sp>
    </p:spTree>
  </p:cSld>
  <p:clrMapOvr>
    <a:masterClrMapping/>
  </p:clrMapOvr>
  <p:transition spd="slow">
    <p:cu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492"/>
        <p:cNvGrpSpPr/>
        <p:nvPr/>
      </p:nvGrpSpPr>
      <p:grpSpPr>
        <a:xfrm>
          <a:off x="0" y="0"/>
          <a:ext cx="0" cy="0"/>
          <a:chOff x="0" y="0"/>
          <a:chExt cx="0" cy="0"/>
        </a:xfrm>
      </p:grpSpPr>
      <p:sp>
        <p:nvSpPr>
          <p:cNvPr id="493" name="Shape 493"/>
          <p:cNvSpPr>
            <a:spLocks noGrp="1"/>
          </p:cNvSpPr>
          <p:nvPr>
            <p:ph type="title"/>
          </p:nvPr>
        </p:nvSpPr>
        <p:spPr>
          <a:xfrm>
            <a:off x="274300" y="274300"/>
            <a:ext cx="8595299" cy="822900"/>
          </a:xfrm>
          <a:prstGeom prst="rect">
            <a:avLst/>
          </a:prstGeom>
          <a:noFill/>
          <a:ln>
            <a:noFill/>
          </a:ln>
        </p:spPr>
        <p:txBody>
          <a:bodyPr lIns="91425" tIns="91425" rIns="91425" bIns="91425" anchor="ctr" anchorCtr="0"/>
          <a:lstStyle/>
          <a:p>
            <a:pPr>
              <a:buNone/>
            </a:pPr>
            <a:r>
              <a:rPr/>
              <a:t>Experimental Verification</a:t>
            </a:r>
          </a:p>
        </p:txBody>
      </p:sp>
      <p:sp>
        <p:nvSpPr>
          <p:cNvPr id="494" name="Shape 494"/>
          <p:cNvSpPr>
            <a:spLocks noGrp="1"/>
          </p:cNvSpPr>
          <p:nvPr>
            <p:ph type="body"/>
          </p:nvPr>
        </p:nvSpPr>
        <p:spPr>
          <a:xfrm>
            <a:off x="274300" y="1097280"/>
            <a:ext cx="8595299" cy="5363999"/>
          </a:xfrm>
          <a:prstGeom prst="rect">
            <a:avLst/>
          </a:prstGeom>
          <a:noFill/>
          <a:ln>
            <a:noFill/>
          </a:ln>
        </p:spPr>
        <p:txBody>
          <a:bodyPr lIns="91425" tIns="91425" rIns="91425" bIns="91425" anchor="t" anchorCtr="0"/>
          <a:lstStyle/>
          <a:p>
            <a:pPr marL="457200" lvl="0" indent="-381000" rtl="0">
              <a:buClr>
                <a:srgbClr val="000000"/>
              </a:buClr>
              <a:buSzPct val="166666"/>
              <a:buFont typeface="Arial"/>
              <a:buChar char="•"/>
            </a:pPr>
            <a:r>
              <a:rPr sz="2400" dirty="0">
                <a:latin typeface="+mn-lt"/>
              </a:rPr>
              <a:t>The initial six measurements were used to experimentally verify a tape-out of the SSA BIST chips.</a:t>
            </a:r>
          </a:p>
          <a:p>
            <a:pPr marL="457200" lvl="0" indent="-381000" rtl="0">
              <a:buClr>
                <a:srgbClr val="000000"/>
              </a:buClr>
              <a:buSzPct val="166666"/>
              <a:buFont typeface="Arial"/>
              <a:buChar char="•"/>
            </a:pPr>
            <a:r>
              <a:rPr sz="2400" dirty="0">
                <a:latin typeface="+mn-lt"/>
              </a:rPr>
              <a:t>The six measurements developed require approximately </a:t>
            </a:r>
            <a:r>
              <a:rPr lang="en-US" sz="2400" dirty="0" smtClean="0">
                <a:latin typeface="+mn-lt"/>
              </a:rPr>
              <a:t>4</a:t>
            </a:r>
            <a:r>
              <a:rPr sz="2400" dirty="0" smtClean="0">
                <a:latin typeface="+mn-lt"/>
              </a:rPr>
              <a:t>00,000 </a:t>
            </a:r>
            <a:r>
              <a:rPr sz="2400" dirty="0">
                <a:latin typeface="+mn-lt"/>
              </a:rPr>
              <a:t>clock cycles to run.</a:t>
            </a:r>
          </a:p>
          <a:p>
            <a:pPr marL="914400" lvl="1" indent="-381000" rtl="0">
              <a:buClr>
                <a:srgbClr val="000000"/>
              </a:buClr>
              <a:buSzPct val="100000"/>
              <a:buFont typeface="Courier New"/>
              <a:buChar char="o"/>
            </a:pPr>
            <a:r>
              <a:rPr sz="2400" dirty="0">
                <a:latin typeface="+mn-lt"/>
              </a:rPr>
              <a:t>At an 80MHz system clock speed this requires around 10ms.</a:t>
            </a:r>
          </a:p>
          <a:p>
            <a:pPr marL="457200" lvl="0" indent="-381000" rtl="0">
              <a:buClr>
                <a:srgbClr val="000000"/>
              </a:buClr>
              <a:buSzPct val="166666"/>
              <a:buFont typeface="Arial"/>
              <a:buChar char="•"/>
            </a:pPr>
            <a:r>
              <a:rPr sz="2400" dirty="0">
                <a:latin typeface="+mn-lt"/>
              </a:rPr>
              <a:t>A number of chips did not produce the correct output, </a:t>
            </a:r>
            <a:r>
              <a:rPr sz="2400" dirty="0" smtClean="0">
                <a:latin typeface="+mn-lt"/>
              </a:rPr>
              <a:t>failing </a:t>
            </a:r>
            <a:r>
              <a:rPr sz="2400" dirty="0">
                <a:latin typeface="+mn-lt"/>
              </a:rPr>
              <a:t>the tests and proving to be faulty.</a:t>
            </a:r>
          </a:p>
          <a:p>
            <a:pPr marL="914400" lvl="1" indent="-381000" rtl="0">
              <a:buClr>
                <a:srgbClr val="000000"/>
              </a:buClr>
              <a:buSzPct val="100000"/>
              <a:buFont typeface="Courier New"/>
              <a:buChar char="o"/>
            </a:pPr>
            <a:r>
              <a:rPr sz="2400" dirty="0">
                <a:latin typeface="+mn-lt"/>
              </a:rPr>
              <a:t>In at least one case the location of the fault causing a chip to fail was diagnosed based on an analysis of the invalid BIST results.</a:t>
            </a:r>
          </a:p>
          <a:p>
            <a:pPr marL="457200" lvl="0" indent="-381000">
              <a:buClr>
                <a:srgbClr val="000000"/>
              </a:buClr>
              <a:buSzPct val="166666"/>
              <a:buFont typeface="Arial"/>
              <a:buChar char="•"/>
            </a:pPr>
            <a:r>
              <a:rPr sz="2400" dirty="0">
                <a:latin typeface="+mn-lt"/>
              </a:rPr>
              <a:t>The successful use of this test procedure proves that it is an </a:t>
            </a:r>
            <a:r>
              <a:rPr sz="2400" dirty="0" smtClean="0">
                <a:latin typeface="+mn-lt"/>
              </a:rPr>
              <a:t>efficient </a:t>
            </a:r>
            <a:r>
              <a:rPr sz="2400" dirty="0">
                <a:latin typeface="+mn-lt"/>
              </a:rPr>
              <a:t>and viable method for chip verification and in some cases fault diagnosis.</a:t>
            </a:r>
          </a:p>
        </p:txBody>
      </p:sp>
    </p:spTree>
  </p:cSld>
  <p:clrMapOvr>
    <a:masterClrMapping/>
  </p:clrMapOvr>
  <p:transition spd="slow">
    <p:cu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498"/>
        <p:cNvGrpSpPr/>
        <p:nvPr/>
      </p:nvGrpSpPr>
      <p:grpSpPr>
        <a:xfrm>
          <a:off x="0" y="0"/>
          <a:ext cx="0" cy="0"/>
          <a:chOff x="0" y="0"/>
          <a:chExt cx="0" cy="0"/>
        </a:xfrm>
      </p:grpSpPr>
      <p:sp>
        <p:nvSpPr>
          <p:cNvPr id="499" name="Shape 499"/>
          <p:cNvSpPr>
            <a:spLocks noGrp="1"/>
          </p:cNvSpPr>
          <p:nvPr>
            <p:ph type="title"/>
          </p:nvPr>
        </p:nvSpPr>
        <p:spPr>
          <a:xfrm>
            <a:off x="274300" y="274300"/>
            <a:ext cx="8595299" cy="822900"/>
          </a:xfrm>
          <a:prstGeom prst="rect">
            <a:avLst/>
          </a:prstGeom>
          <a:noFill/>
          <a:ln>
            <a:noFill/>
          </a:ln>
        </p:spPr>
        <p:txBody>
          <a:bodyPr lIns="91425" tIns="91425" rIns="91425" bIns="91425" anchor="ctr" anchorCtr="0"/>
          <a:lstStyle/>
          <a:p>
            <a:pPr lvl="0">
              <a:buNone/>
            </a:pPr>
            <a:r>
              <a:rPr/>
              <a:t>Thesis Outline</a:t>
            </a:r>
          </a:p>
        </p:txBody>
      </p:sp>
      <p:sp>
        <p:nvSpPr>
          <p:cNvPr id="500" name="Shape 500"/>
          <p:cNvSpPr>
            <a:spLocks noGrp="1"/>
          </p:cNvSpPr>
          <p:nvPr>
            <p:ph type="body"/>
          </p:nvPr>
        </p:nvSpPr>
        <p:spPr>
          <a:xfrm>
            <a:off x="274300" y="1097280"/>
            <a:ext cx="8595299" cy="5420700"/>
          </a:xfrm>
          <a:prstGeom prst="rect">
            <a:avLst/>
          </a:prstGeom>
          <a:noFill/>
          <a:ln>
            <a:noFill/>
          </a:ln>
        </p:spPr>
        <p:txBody>
          <a:bodyPr lIns="91425" tIns="91425" rIns="91425" bIns="91425" anchor="t" anchorCtr="0"/>
          <a:lstStyle/>
          <a:p>
            <a:pPr marL="457200" lvl="0" indent="-381000" rtl="0">
              <a:buClr>
                <a:srgbClr val="000000"/>
              </a:buClr>
              <a:buSzPct val="166666"/>
              <a:buFont typeface="Arial"/>
              <a:buChar char="•"/>
            </a:pPr>
            <a:r>
              <a:rPr sz="2800" dirty="0">
                <a:latin typeface="+mn-lt"/>
              </a:rPr>
              <a:t>Background</a:t>
            </a:r>
          </a:p>
          <a:p>
            <a:pPr marL="914400" lvl="1" indent="-381000" rtl="0">
              <a:buClr>
                <a:srgbClr val="000000"/>
              </a:buClr>
              <a:buSzPct val="100000"/>
              <a:buFont typeface="Courier New"/>
              <a:buChar char="o"/>
            </a:pPr>
            <a:r>
              <a:rPr sz="2800" dirty="0">
                <a:latin typeface="+mn-lt"/>
              </a:rPr>
              <a:t>Testing Digital and Mixed-Signal Systems</a:t>
            </a:r>
          </a:p>
          <a:p>
            <a:pPr marL="914400" lvl="1" indent="-381000" rtl="0">
              <a:buClr>
                <a:srgbClr val="000000"/>
              </a:buClr>
              <a:buSzPct val="100000"/>
              <a:buFont typeface="Courier New"/>
              <a:buChar char="o"/>
            </a:pPr>
            <a:r>
              <a:rPr sz="2800" dirty="0">
                <a:latin typeface="+mn-lt"/>
              </a:rPr>
              <a:t>Fault Simulation</a:t>
            </a:r>
          </a:p>
          <a:p>
            <a:pPr marL="914400" lvl="1" indent="-381000" rtl="0">
              <a:buClr>
                <a:srgbClr val="000000"/>
              </a:buClr>
              <a:buSzPct val="100000"/>
              <a:buFont typeface="Courier New"/>
              <a:buChar char="o"/>
            </a:pPr>
            <a:r>
              <a:rPr sz="2800" dirty="0">
                <a:latin typeface="+mn-lt"/>
              </a:rPr>
              <a:t>The SSA BIST Architecture</a:t>
            </a:r>
          </a:p>
          <a:p>
            <a:pPr marL="457200" lvl="0" indent="-381000" rtl="0">
              <a:buClr>
                <a:srgbClr val="000000"/>
              </a:buClr>
              <a:buSzPct val="166666"/>
              <a:buFont typeface="Arial"/>
              <a:buChar char="•"/>
            </a:pPr>
            <a:r>
              <a:rPr sz="2800" dirty="0">
                <a:latin typeface="+mn-lt"/>
              </a:rPr>
              <a:t>Test Preparation</a:t>
            </a:r>
          </a:p>
          <a:p>
            <a:pPr marL="914400" lvl="1" indent="-381000" rtl="0">
              <a:buClr>
                <a:srgbClr val="000000"/>
              </a:buClr>
              <a:buSzPct val="100000"/>
              <a:buFont typeface="Courier New"/>
              <a:buChar char="o"/>
            </a:pPr>
            <a:r>
              <a:rPr sz="2800" dirty="0">
                <a:latin typeface="+mn-lt"/>
              </a:rPr>
              <a:t>Conversion to ASL</a:t>
            </a:r>
          </a:p>
          <a:p>
            <a:pPr marL="914400" lvl="1" indent="-381000" rtl="0">
              <a:buClr>
                <a:srgbClr val="000000"/>
              </a:buClr>
              <a:buSzPct val="100000"/>
              <a:buFont typeface="Courier New"/>
              <a:buChar char="o"/>
            </a:pPr>
            <a:r>
              <a:rPr sz="2800" dirty="0">
                <a:latin typeface="+mn-lt"/>
              </a:rPr>
              <a:t>Test Development and Verification</a:t>
            </a:r>
          </a:p>
          <a:p>
            <a:pPr marL="457200" lvl="0" indent="-381000" rtl="0">
              <a:buClr>
                <a:srgbClr val="000000"/>
              </a:buClr>
              <a:buSzPct val="166666"/>
              <a:buFont typeface="Arial"/>
              <a:buChar char="•"/>
            </a:pPr>
            <a:r>
              <a:rPr sz="2800" dirty="0">
                <a:latin typeface="+mn-lt"/>
              </a:rPr>
              <a:t>Fault Coverage and Results</a:t>
            </a:r>
          </a:p>
          <a:p>
            <a:pPr marL="914400" lvl="1" indent="-381000" rtl="0">
              <a:buClr>
                <a:srgbClr val="000000"/>
              </a:buClr>
              <a:buSzPct val="100000"/>
              <a:buFont typeface="Courier New"/>
              <a:buChar char="o"/>
            </a:pPr>
            <a:r>
              <a:rPr sz="2800" dirty="0">
                <a:latin typeface="+mn-lt"/>
              </a:rPr>
              <a:t>Simulation Performance and Results</a:t>
            </a:r>
          </a:p>
          <a:p>
            <a:pPr marL="914400" lvl="1" indent="-381000" rtl="0">
              <a:buClr>
                <a:srgbClr val="000000"/>
              </a:buClr>
              <a:buSzPct val="100000"/>
              <a:buFont typeface="Courier New"/>
              <a:buChar char="o"/>
            </a:pPr>
            <a:r>
              <a:rPr sz="2800" dirty="0">
                <a:latin typeface="+mn-lt"/>
              </a:rPr>
              <a:t>Experimental Results</a:t>
            </a:r>
          </a:p>
          <a:p>
            <a:pPr marL="457200" lvl="0" indent="-381000" rtl="0">
              <a:lnSpc>
                <a:spcPct val="150000"/>
              </a:lnSpc>
              <a:buClr>
                <a:srgbClr val="000000"/>
              </a:buClr>
              <a:buSzPct val="166666"/>
              <a:buFont typeface="Arial"/>
              <a:buChar char="•"/>
            </a:pPr>
            <a:r>
              <a:rPr sz="2800" b="1" dirty="0">
                <a:latin typeface="+mn-lt"/>
              </a:rPr>
              <a:t>Analysis and Summary</a:t>
            </a:r>
          </a:p>
          <a:p>
            <a:endParaRPr sz="2800" b="1" dirty="0">
              <a:latin typeface="+mn-lt"/>
            </a:endParaRPr>
          </a:p>
        </p:txBody>
      </p:sp>
    </p:spTree>
  </p:cSld>
  <p:clrMapOvr>
    <a:masterClrMapping/>
  </p:clrMapOvr>
  <p:transition spd="slow">
    <p:cut/>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504"/>
        <p:cNvGrpSpPr/>
        <p:nvPr/>
      </p:nvGrpSpPr>
      <p:grpSpPr>
        <a:xfrm>
          <a:off x="0" y="0"/>
          <a:ext cx="0" cy="0"/>
          <a:chOff x="0" y="0"/>
          <a:chExt cx="0" cy="0"/>
        </a:xfrm>
      </p:grpSpPr>
      <p:sp>
        <p:nvSpPr>
          <p:cNvPr id="505" name="Shape 505"/>
          <p:cNvSpPr>
            <a:spLocks noGrp="1"/>
          </p:cNvSpPr>
          <p:nvPr>
            <p:ph type="title"/>
          </p:nvPr>
        </p:nvSpPr>
        <p:spPr>
          <a:xfrm>
            <a:off x="274300" y="274300"/>
            <a:ext cx="8595299" cy="822900"/>
          </a:xfrm>
          <a:prstGeom prst="rect">
            <a:avLst/>
          </a:prstGeom>
          <a:noFill/>
          <a:ln>
            <a:noFill/>
          </a:ln>
        </p:spPr>
        <p:txBody>
          <a:bodyPr lIns="91425" tIns="91425" rIns="91425" bIns="91425" anchor="ctr" anchorCtr="0"/>
          <a:lstStyle/>
          <a:p>
            <a:pPr>
              <a:buNone/>
            </a:pPr>
            <a:r>
              <a:rPr/>
              <a:t>Analysis and Summary</a:t>
            </a:r>
          </a:p>
        </p:txBody>
      </p:sp>
      <p:sp>
        <p:nvSpPr>
          <p:cNvPr id="506" name="Shape 506"/>
          <p:cNvSpPr>
            <a:spLocks noGrp="1"/>
          </p:cNvSpPr>
          <p:nvPr>
            <p:ph type="body"/>
          </p:nvPr>
        </p:nvSpPr>
        <p:spPr>
          <a:xfrm>
            <a:off x="274300" y="1097280"/>
            <a:ext cx="8595299" cy="5426699"/>
          </a:xfrm>
          <a:prstGeom prst="rect">
            <a:avLst/>
          </a:prstGeom>
          <a:noFill/>
          <a:ln>
            <a:noFill/>
          </a:ln>
        </p:spPr>
        <p:txBody>
          <a:bodyPr lIns="91425" tIns="91425" rIns="91425" bIns="91425" anchor="t" anchorCtr="0"/>
          <a:lstStyle/>
          <a:p>
            <a:pPr marL="457200" marR="0" lvl="0" indent="-381000" algn="l" rtl="0">
              <a:lnSpc>
                <a:spcPct val="100000"/>
              </a:lnSpc>
              <a:spcBef>
                <a:spcPts val="0"/>
              </a:spcBef>
              <a:spcAft>
                <a:spcPts val="0"/>
              </a:spcAft>
              <a:buClr>
                <a:srgbClr val="000000"/>
              </a:buClr>
              <a:buSzPct val="166666"/>
              <a:buFont typeface="Arial"/>
              <a:buChar char="•"/>
            </a:pPr>
            <a:r>
              <a:rPr sz="2400" dirty="0">
                <a:latin typeface="+mn-lt"/>
              </a:rPr>
              <a:t>Some difficulties were encountered when using this approach to a mixed-signal BIST </a:t>
            </a:r>
            <a:r>
              <a:rPr sz="2400" dirty="0" smtClean="0">
                <a:latin typeface="+mn-lt"/>
              </a:rPr>
              <a:t>ap</a:t>
            </a:r>
            <a:r>
              <a:rPr lang="en-US" sz="2400" dirty="0" smtClean="0">
                <a:latin typeface="+mn-lt"/>
              </a:rPr>
              <a:t>p</a:t>
            </a:r>
            <a:r>
              <a:rPr sz="2400" dirty="0" smtClean="0">
                <a:latin typeface="+mn-lt"/>
              </a:rPr>
              <a:t>roach</a:t>
            </a:r>
            <a:r>
              <a:rPr sz="2400" dirty="0">
                <a:latin typeface="+mn-lt"/>
              </a:rPr>
              <a:t>.</a:t>
            </a:r>
          </a:p>
          <a:p>
            <a:pPr marL="457200" lvl="0" indent="-381000" rtl="0">
              <a:buClr>
                <a:srgbClr val="000000"/>
              </a:buClr>
              <a:buSzPct val="166666"/>
              <a:buFont typeface="Arial"/>
              <a:buChar char="•"/>
            </a:pPr>
            <a:r>
              <a:rPr sz="2400" dirty="0">
                <a:latin typeface="+mn-lt"/>
              </a:rPr>
              <a:t>There is no automated tool to develop the test vector set.  Development requires some level of trial and error and time to iterate so that a sufficiently high fault coverage can be achieved.</a:t>
            </a:r>
          </a:p>
          <a:p>
            <a:pPr marL="457200" marR="0" lvl="0" indent="-381000" algn="l" rtl="0">
              <a:lnSpc>
                <a:spcPct val="100000"/>
              </a:lnSpc>
              <a:spcBef>
                <a:spcPts val="0"/>
              </a:spcBef>
              <a:spcAft>
                <a:spcPts val="0"/>
              </a:spcAft>
              <a:buClr>
                <a:srgbClr val="000000"/>
              </a:buClr>
              <a:buSzPct val="166666"/>
              <a:buFont typeface="Arial"/>
              <a:buChar char="•"/>
            </a:pPr>
            <a:r>
              <a:rPr sz="2400" dirty="0">
                <a:latin typeface="+mn-lt"/>
              </a:rPr>
              <a:t>Can be difficult to achieve the highest levels of fault coverage (&gt;95%) without the addition of some dedicated testing hardware.</a:t>
            </a:r>
          </a:p>
          <a:p>
            <a:pPr marL="457200" lvl="0" indent="-381000" rtl="0">
              <a:buClr>
                <a:srgbClr val="000000"/>
              </a:buClr>
              <a:buSzPct val="166666"/>
              <a:buFont typeface="Arial"/>
              <a:buChar char="•"/>
            </a:pPr>
            <a:r>
              <a:rPr sz="2400" dirty="0">
                <a:latin typeface="+mn-lt"/>
              </a:rPr>
              <a:t>Certain portions of the BIST circuitry will be untestable.</a:t>
            </a:r>
          </a:p>
          <a:p>
            <a:pPr marL="914400" lvl="1" indent="-381000" rtl="0">
              <a:buClr>
                <a:srgbClr val="000000"/>
              </a:buClr>
              <a:buSzPct val="100000"/>
              <a:buFont typeface="Courier New"/>
              <a:buChar char="o"/>
            </a:pPr>
            <a:r>
              <a:rPr sz="2400" dirty="0">
                <a:latin typeface="+mn-lt"/>
              </a:rPr>
              <a:t>External paths and components, such  as the bypass and analog loopback paths may prove especially difficult.</a:t>
            </a:r>
          </a:p>
          <a:p>
            <a:pPr marL="914400" lvl="1" indent="-381000">
              <a:buClr>
                <a:srgbClr val="000000"/>
              </a:buClr>
              <a:buSzPct val="100000"/>
              <a:buFont typeface="Courier New"/>
              <a:buChar char="o"/>
            </a:pPr>
            <a:r>
              <a:rPr sz="2400" dirty="0">
                <a:latin typeface="+mn-lt"/>
              </a:rPr>
              <a:t>Due to untestable components, additional test techniques may be required to fully test the circuit.</a:t>
            </a:r>
          </a:p>
        </p:txBody>
      </p:sp>
    </p:spTree>
  </p:cSld>
  <p:clrMapOvr>
    <a:masterClrMapping/>
  </p:clrMapOvr>
  <p:transition spd="slow">
    <p:cut/>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510"/>
        <p:cNvGrpSpPr/>
        <p:nvPr/>
      </p:nvGrpSpPr>
      <p:grpSpPr>
        <a:xfrm>
          <a:off x="0" y="0"/>
          <a:ext cx="0" cy="0"/>
          <a:chOff x="0" y="0"/>
          <a:chExt cx="0" cy="0"/>
        </a:xfrm>
      </p:grpSpPr>
      <p:sp>
        <p:nvSpPr>
          <p:cNvPr id="511" name="Shape 511"/>
          <p:cNvSpPr>
            <a:spLocks noGrp="1"/>
          </p:cNvSpPr>
          <p:nvPr>
            <p:ph type="title"/>
          </p:nvPr>
        </p:nvSpPr>
        <p:spPr>
          <a:xfrm>
            <a:off x="274300" y="274300"/>
            <a:ext cx="8595299" cy="822900"/>
          </a:xfrm>
          <a:prstGeom prst="rect">
            <a:avLst/>
          </a:prstGeom>
          <a:noFill/>
          <a:ln>
            <a:noFill/>
          </a:ln>
        </p:spPr>
        <p:txBody>
          <a:bodyPr lIns="91425" tIns="91425" rIns="91425" bIns="91425" anchor="ctr" anchorCtr="0"/>
          <a:lstStyle/>
          <a:p>
            <a:pPr>
              <a:buNone/>
            </a:pPr>
            <a:r>
              <a:rPr/>
              <a:t>Analysis and Summary (contd.)</a:t>
            </a:r>
          </a:p>
        </p:txBody>
      </p:sp>
      <p:sp>
        <p:nvSpPr>
          <p:cNvPr id="512" name="Shape 512"/>
          <p:cNvSpPr>
            <a:spLocks noGrp="1"/>
          </p:cNvSpPr>
          <p:nvPr>
            <p:ph type="body"/>
          </p:nvPr>
        </p:nvSpPr>
        <p:spPr>
          <a:xfrm>
            <a:off x="274301" y="1097280"/>
            <a:ext cx="8564900" cy="5532120"/>
          </a:xfrm>
          <a:prstGeom prst="rect">
            <a:avLst/>
          </a:prstGeom>
          <a:noFill/>
          <a:ln>
            <a:noFill/>
          </a:ln>
        </p:spPr>
        <p:txBody>
          <a:bodyPr lIns="91425" tIns="91425" rIns="91425" bIns="91425" anchor="t" anchorCtr="0"/>
          <a:lstStyle/>
          <a:p>
            <a:pPr marL="419100" lvl="0" indent="-342900" rtl="0">
              <a:buClr>
                <a:srgbClr val="000000"/>
              </a:buClr>
              <a:buSzPct val="166666"/>
              <a:buFont typeface="Arial" pitchFamily="34" charset="0"/>
              <a:buChar char="•"/>
            </a:pPr>
            <a:r>
              <a:rPr sz="2400" dirty="0">
                <a:latin typeface="+mn-lt"/>
              </a:rPr>
              <a:t>Even though a fault coverage of 88.6% was lower than </a:t>
            </a:r>
            <a:r>
              <a:rPr sz="2400" dirty="0" smtClean="0">
                <a:latin typeface="+mn-lt"/>
              </a:rPr>
              <a:t>expected</a:t>
            </a:r>
            <a:r>
              <a:rPr lang="en-US" sz="2400" dirty="0" smtClean="0">
                <a:latin typeface="+mn-lt"/>
              </a:rPr>
              <a:t> </a:t>
            </a:r>
            <a:r>
              <a:rPr sz="2400" dirty="0" smtClean="0">
                <a:latin typeface="+mn-lt"/>
              </a:rPr>
              <a:t>-- </a:t>
            </a:r>
            <a:r>
              <a:rPr sz="2400" dirty="0">
                <a:latin typeface="+mn-lt"/>
              </a:rPr>
              <a:t>a fault coverage </a:t>
            </a:r>
            <a:r>
              <a:rPr sz="2400" dirty="0" smtClean="0">
                <a:latin typeface="+mn-lt"/>
              </a:rPr>
              <a:t>of </a:t>
            </a:r>
            <a:r>
              <a:rPr sz="2400" dirty="0">
                <a:latin typeface="+mn-lt"/>
              </a:rPr>
              <a:t>almost 90% still was </a:t>
            </a:r>
            <a:r>
              <a:rPr sz="2400" dirty="0" smtClean="0">
                <a:latin typeface="+mn-lt"/>
              </a:rPr>
              <a:t>achieved</a:t>
            </a:r>
            <a:r>
              <a:rPr lang="en-US" sz="2400" dirty="0" smtClean="0">
                <a:latin typeface="+mn-lt"/>
              </a:rPr>
              <a:t>.</a:t>
            </a:r>
          </a:p>
          <a:p>
            <a:pPr marL="914400" marR="0" lvl="1" indent="-457200" algn="l" defTabSz="914400" rtl="0" eaLnBrk="1" fontAlgn="auto" latinLnBrk="0" hangingPunct="1">
              <a:lnSpc>
                <a:spcPct val="100000"/>
              </a:lnSpc>
              <a:spcBef>
                <a:spcPct val="20000"/>
              </a:spcBef>
              <a:spcAft>
                <a:spcPts val="0"/>
              </a:spcAft>
              <a:buClrTx/>
              <a:buSzTx/>
              <a:buFont typeface="Courier New" pitchFamily="49" charset="0"/>
              <a:buChar char="o"/>
              <a:tabLst/>
              <a:defRPr/>
            </a:pPr>
            <a:r>
              <a:rPr lang="en-US" sz="2400" dirty="0" smtClean="0">
                <a:latin typeface="+mn-lt"/>
              </a:rPr>
              <a:t>Compared to partial scan (900 FFs) which increased the chip area by almost 11% area and achieved only 62% coverage using pseudo-random vectors.</a:t>
            </a:r>
          </a:p>
          <a:p>
            <a:pPr marL="457200" lvl="1" indent="-381000" algn="l" rtl="0">
              <a:buClr>
                <a:srgbClr val="000000"/>
              </a:buClr>
              <a:buSzPct val="166666"/>
              <a:buFont typeface="Arial" pitchFamily="34" charset="0"/>
              <a:buChar char="•"/>
            </a:pPr>
            <a:r>
              <a:rPr lang="en-US" sz="2400" dirty="0" smtClean="0">
                <a:latin typeface="+mn-lt"/>
              </a:rPr>
              <a:t>T</a:t>
            </a:r>
            <a:r>
              <a:rPr sz="2400" dirty="0" smtClean="0">
                <a:latin typeface="+mn-lt"/>
              </a:rPr>
              <a:t>est </a:t>
            </a:r>
            <a:r>
              <a:rPr sz="2400" dirty="0">
                <a:latin typeface="+mn-lt"/>
              </a:rPr>
              <a:t>procedure is circuit agnostic and can be used to test a number of similar mixed-signal approaches.</a:t>
            </a:r>
          </a:p>
          <a:p>
            <a:pPr marL="914400" marR="0" lvl="1" indent="-381000" algn="l" rtl="0">
              <a:lnSpc>
                <a:spcPct val="100000"/>
              </a:lnSpc>
              <a:spcBef>
                <a:spcPts val="0"/>
              </a:spcBef>
              <a:spcAft>
                <a:spcPts val="0"/>
              </a:spcAft>
              <a:buClr>
                <a:srgbClr val="000000"/>
              </a:buClr>
              <a:buSzPct val="100000"/>
              <a:buFont typeface="Courier New"/>
              <a:buChar char="o"/>
            </a:pPr>
            <a:r>
              <a:rPr sz="2400" dirty="0" smtClean="0">
                <a:latin typeface="+mn-lt"/>
              </a:rPr>
              <a:t>It </a:t>
            </a:r>
            <a:r>
              <a:rPr sz="2400" dirty="0">
                <a:latin typeface="+mn-lt"/>
              </a:rPr>
              <a:t>requires only a Verilog </a:t>
            </a:r>
            <a:r>
              <a:rPr sz="2400" dirty="0" err="1">
                <a:latin typeface="+mn-lt"/>
              </a:rPr>
              <a:t>netlist</a:t>
            </a:r>
            <a:r>
              <a:rPr sz="2400" dirty="0">
                <a:latin typeface="+mn-lt"/>
              </a:rPr>
              <a:t> and a digital loopback path.</a:t>
            </a:r>
          </a:p>
          <a:p>
            <a:pPr marL="914400" marR="0" lvl="1" indent="-381000" algn="l" rtl="0">
              <a:lnSpc>
                <a:spcPct val="100000"/>
              </a:lnSpc>
              <a:spcBef>
                <a:spcPts val="0"/>
              </a:spcBef>
              <a:spcAft>
                <a:spcPts val="0"/>
              </a:spcAft>
              <a:buClr>
                <a:srgbClr val="000000"/>
              </a:buClr>
              <a:buSzPct val="100000"/>
              <a:buFont typeface="Courier New"/>
              <a:buChar char="o"/>
            </a:pPr>
            <a:r>
              <a:rPr sz="2400" dirty="0">
                <a:latin typeface="+mn-lt"/>
              </a:rPr>
              <a:t>It reuses test circuitry already meant to test the analog components keeping area down.</a:t>
            </a:r>
          </a:p>
          <a:p>
            <a:pPr marL="457200" lvl="0" indent="-381000" rtl="0">
              <a:buClr>
                <a:srgbClr val="000000"/>
              </a:buClr>
              <a:buSzPct val="166666"/>
              <a:buFont typeface="Arial"/>
              <a:buChar char="•"/>
            </a:pPr>
            <a:r>
              <a:rPr sz="2400" dirty="0">
                <a:latin typeface="+mn-lt"/>
              </a:rPr>
              <a:t>Since no dedicated circuitry is required, testing can occur at system speed and without costly area increases.</a:t>
            </a:r>
          </a:p>
          <a:p>
            <a:pPr marL="457200" marR="0" lvl="0" indent="-381000" algn="l" rtl="0">
              <a:lnSpc>
                <a:spcPct val="100000"/>
              </a:lnSpc>
              <a:spcBef>
                <a:spcPts val="0"/>
              </a:spcBef>
              <a:spcAft>
                <a:spcPts val="0"/>
              </a:spcAft>
              <a:buClr>
                <a:srgbClr val="000000"/>
              </a:buClr>
              <a:buSzPct val="166666"/>
              <a:buFont typeface="Arial"/>
              <a:buChar char="•"/>
            </a:pPr>
            <a:r>
              <a:rPr sz="2400" dirty="0" smtClean="0">
                <a:latin typeface="+mn-lt"/>
              </a:rPr>
              <a:t>Furthermore </a:t>
            </a:r>
            <a:r>
              <a:rPr sz="2400" dirty="0">
                <a:latin typeface="+mn-lt"/>
              </a:rPr>
              <a:t>it can also be performed at any stage of the circuit's lifetime including design, </a:t>
            </a:r>
            <a:r>
              <a:rPr sz="2400" dirty="0" smtClean="0">
                <a:latin typeface="+mn-lt"/>
              </a:rPr>
              <a:t>manufacturing, </a:t>
            </a:r>
            <a:r>
              <a:rPr sz="2400" dirty="0">
                <a:latin typeface="+mn-lt"/>
              </a:rPr>
              <a:t>and during system operation.</a:t>
            </a:r>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8"/>
        <p:cNvGrpSpPr/>
        <p:nvPr/>
      </p:nvGrpSpPr>
      <p:grpSpPr>
        <a:xfrm>
          <a:off x="0" y="0"/>
          <a:ext cx="0" cy="0"/>
          <a:chOff x="0" y="0"/>
          <a:chExt cx="0" cy="0"/>
        </a:xfrm>
      </p:grpSpPr>
      <p:sp>
        <p:nvSpPr>
          <p:cNvPr id="49" name="Shape 49"/>
          <p:cNvSpPr>
            <a:spLocks noGrp="1"/>
          </p:cNvSpPr>
          <p:nvPr>
            <p:ph type="title"/>
          </p:nvPr>
        </p:nvSpPr>
        <p:spPr>
          <a:xfrm>
            <a:off x="274300" y="274300"/>
            <a:ext cx="8595299" cy="822900"/>
          </a:xfrm>
          <a:prstGeom prst="rect">
            <a:avLst/>
          </a:prstGeom>
          <a:noFill/>
          <a:ln>
            <a:noFill/>
          </a:ln>
        </p:spPr>
        <p:txBody>
          <a:bodyPr lIns="91425" tIns="91425" rIns="91425" bIns="91425" anchor="ctr" anchorCtr="0"/>
          <a:lstStyle/>
          <a:p>
            <a:pPr lvl="0">
              <a:buNone/>
            </a:pPr>
            <a:r>
              <a:rPr/>
              <a:t>Thesis Outline</a:t>
            </a:r>
          </a:p>
        </p:txBody>
      </p:sp>
      <p:sp>
        <p:nvSpPr>
          <p:cNvPr id="50" name="Shape 50"/>
          <p:cNvSpPr>
            <a:spLocks noGrp="1"/>
          </p:cNvSpPr>
          <p:nvPr>
            <p:ph type="body"/>
          </p:nvPr>
        </p:nvSpPr>
        <p:spPr>
          <a:xfrm>
            <a:off x="274300" y="1097280"/>
            <a:ext cx="8595299" cy="5420700"/>
          </a:xfrm>
          <a:prstGeom prst="rect">
            <a:avLst/>
          </a:prstGeom>
          <a:noFill/>
          <a:ln>
            <a:noFill/>
          </a:ln>
        </p:spPr>
        <p:txBody>
          <a:bodyPr lIns="91425" tIns="91425" rIns="91425" bIns="91425" anchor="t" anchorCtr="0"/>
          <a:lstStyle/>
          <a:p>
            <a:pPr marL="457200" lvl="0" indent="-381000" rtl="0">
              <a:buClr>
                <a:srgbClr val="000000"/>
              </a:buClr>
              <a:buSzPct val="166666"/>
              <a:buFont typeface="Arial"/>
              <a:buChar char="•"/>
            </a:pPr>
            <a:r>
              <a:rPr sz="2800" b="1" dirty="0" smtClean="0">
                <a:latin typeface="+mj-lt"/>
                <a:cs typeface="Arial" pitchFamily="34" charset="0"/>
              </a:rPr>
              <a:t>Background</a:t>
            </a:r>
            <a:endParaRPr sz="2800" b="1" dirty="0">
              <a:latin typeface="+mj-lt"/>
              <a:cs typeface="Arial" pitchFamily="34" charset="0"/>
            </a:endParaRPr>
          </a:p>
          <a:p>
            <a:pPr marL="914400" lvl="1" indent="-381000" rtl="0">
              <a:buClr>
                <a:srgbClr val="000000"/>
              </a:buClr>
              <a:buSzPct val="100000"/>
              <a:buFont typeface="Courier New"/>
              <a:buChar char="o"/>
            </a:pPr>
            <a:r>
              <a:rPr sz="2800" dirty="0">
                <a:latin typeface="+mj-lt"/>
                <a:cs typeface="Arial" pitchFamily="34" charset="0"/>
              </a:rPr>
              <a:t>Testing Digital and Mixed-Signal Systems</a:t>
            </a:r>
          </a:p>
          <a:p>
            <a:pPr marL="914400" lvl="1" indent="-381000" rtl="0">
              <a:buClr>
                <a:srgbClr val="000000"/>
              </a:buClr>
              <a:buSzPct val="100000"/>
              <a:buFont typeface="Courier New"/>
              <a:buChar char="o"/>
            </a:pPr>
            <a:r>
              <a:rPr sz="2800" dirty="0">
                <a:latin typeface="+mj-lt"/>
                <a:cs typeface="Arial" pitchFamily="34" charset="0"/>
              </a:rPr>
              <a:t>Fault Simulation</a:t>
            </a:r>
          </a:p>
          <a:p>
            <a:pPr marL="914400" lvl="1" indent="-381000" rtl="0">
              <a:buClr>
                <a:srgbClr val="000000"/>
              </a:buClr>
              <a:buSzPct val="100000"/>
              <a:buFont typeface="Courier New"/>
              <a:buChar char="o"/>
            </a:pPr>
            <a:r>
              <a:rPr sz="2800" dirty="0">
                <a:latin typeface="+mj-lt"/>
                <a:cs typeface="Arial" pitchFamily="34" charset="0"/>
              </a:rPr>
              <a:t>The SSA BIST Architecture</a:t>
            </a:r>
          </a:p>
          <a:p>
            <a:pPr marL="457200" lvl="0" indent="-381000" rtl="0">
              <a:buClr>
                <a:srgbClr val="000000"/>
              </a:buClr>
              <a:buSzPct val="166666"/>
              <a:buFont typeface="Arial"/>
              <a:buChar char="•"/>
            </a:pPr>
            <a:r>
              <a:rPr sz="2800" dirty="0">
                <a:latin typeface="+mj-lt"/>
                <a:cs typeface="Arial" pitchFamily="34" charset="0"/>
              </a:rPr>
              <a:t>Test Preparation</a:t>
            </a:r>
          </a:p>
          <a:p>
            <a:pPr marL="914400" lvl="1" indent="-381000" rtl="0">
              <a:buClr>
                <a:srgbClr val="000000"/>
              </a:buClr>
              <a:buSzPct val="100000"/>
              <a:buFont typeface="Courier New"/>
              <a:buChar char="o"/>
            </a:pPr>
            <a:r>
              <a:rPr sz="2800" dirty="0">
                <a:latin typeface="+mj-lt"/>
                <a:cs typeface="Arial" pitchFamily="34" charset="0"/>
              </a:rPr>
              <a:t>Conversion to ASL</a:t>
            </a:r>
          </a:p>
          <a:p>
            <a:pPr marL="914400" lvl="1" indent="-381000" rtl="0">
              <a:buClr>
                <a:srgbClr val="000000"/>
              </a:buClr>
              <a:buSzPct val="100000"/>
              <a:buFont typeface="Courier New"/>
              <a:buChar char="o"/>
            </a:pPr>
            <a:r>
              <a:rPr sz="2800" dirty="0">
                <a:latin typeface="+mj-lt"/>
                <a:cs typeface="Arial" pitchFamily="34" charset="0"/>
              </a:rPr>
              <a:t>Test Development and Verification</a:t>
            </a:r>
          </a:p>
          <a:p>
            <a:pPr marL="457200" lvl="0" indent="-381000" rtl="0">
              <a:buClr>
                <a:srgbClr val="000000"/>
              </a:buClr>
              <a:buSzPct val="166666"/>
              <a:buFont typeface="Arial"/>
              <a:buChar char="•"/>
            </a:pPr>
            <a:r>
              <a:rPr sz="2800" dirty="0">
                <a:latin typeface="+mj-lt"/>
                <a:cs typeface="Arial" pitchFamily="34" charset="0"/>
              </a:rPr>
              <a:t>Fault Coverage and Results</a:t>
            </a:r>
          </a:p>
          <a:p>
            <a:pPr marL="914400" lvl="1" indent="-381000" rtl="0">
              <a:buClr>
                <a:srgbClr val="000000"/>
              </a:buClr>
              <a:buSzPct val="100000"/>
              <a:buFont typeface="Courier New"/>
              <a:buChar char="o"/>
            </a:pPr>
            <a:r>
              <a:rPr sz="2800" dirty="0">
                <a:latin typeface="+mj-lt"/>
                <a:cs typeface="Arial" pitchFamily="34" charset="0"/>
              </a:rPr>
              <a:t>Simulation Performance and Results</a:t>
            </a:r>
          </a:p>
          <a:p>
            <a:pPr marL="914400" lvl="1" indent="-381000" rtl="0">
              <a:buClr>
                <a:srgbClr val="000000"/>
              </a:buClr>
              <a:buSzPct val="100000"/>
              <a:buFont typeface="Courier New"/>
              <a:buChar char="o"/>
            </a:pPr>
            <a:r>
              <a:rPr sz="2800" dirty="0">
                <a:latin typeface="+mj-lt"/>
                <a:cs typeface="Arial" pitchFamily="34" charset="0"/>
              </a:rPr>
              <a:t>Experimental Results</a:t>
            </a:r>
          </a:p>
          <a:p>
            <a:pPr marL="457200" lvl="0" indent="-381000" rtl="0">
              <a:lnSpc>
                <a:spcPct val="150000"/>
              </a:lnSpc>
              <a:buClr>
                <a:srgbClr val="000000"/>
              </a:buClr>
              <a:buSzPct val="166666"/>
              <a:buFont typeface="Arial"/>
              <a:buChar char="•"/>
            </a:pPr>
            <a:r>
              <a:rPr sz="2800" dirty="0">
                <a:latin typeface="+mj-lt"/>
                <a:cs typeface="Arial" pitchFamily="34" charset="0"/>
              </a:rPr>
              <a:t>Analysis and </a:t>
            </a:r>
            <a:r>
              <a:rPr sz="2800" dirty="0" smtClean="0">
                <a:latin typeface="+mj-lt"/>
                <a:cs typeface="Arial" pitchFamily="34" charset="0"/>
              </a:rPr>
              <a:t>Summary</a:t>
            </a:r>
            <a:endParaRPr sz="2800" dirty="0">
              <a:latin typeface="+mj-lt"/>
              <a:cs typeface="Arial" pitchFamily="34" charset="0"/>
            </a:endParaRPr>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Shape 74"/>
          <p:cNvSpPr>
            <a:spLocks noGrp="1"/>
          </p:cNvSpPr>
          <p:nvPr>
            <p:ph type="body"/>
          </p:nvPr>
        </p:nvSpPr>
        <p:spPr>
          <a:xfrm>
            <a:off x="177161" y="1097280"/>
            <a:ext cx="8830500" cy="4846320"/>
          </a:xfrm>
          <a:prstGeom prst="rect">
            <a:avLst/>
          </a:prstGeom>
          <a:noFill/>
          <a:ln>
            <a:noFill/>
          </a:ln>
        </p:spPr>
        <p:txBody>
          <a:bodyPr lIns="91425" tIns="91425" rIns="91425" bIns="91425" anchor="t" anchorCtr="0"/>
          <a:lstStyle/>
          <a:p>
            <a:pPr marL="457200" lvl="0" indent="-381000" rtl="0">
              <a:buClr>
                <a:srgbClr val="000000"/>
              </a:buClr>
              <a:buSzPct val="166666"/>
              <a:buFont typeface="Arial"/>
              <a:buChar char="•"/>
            </a:pPr>
            <a:r>
              <a:rPr lang="en-US" sz="2400" dirty="0" smtClean="0">
                <a:latin typeface="+mn-lt"/>
                <a:cs typeface="Arial" pitchFamily="34" charset="0"/>
              </a:rPr>
              <a:t>Given a set of test vectors, a circuit can be simulated to deter</a:t>
            </a:r>
            <a:r>
              <a:rPr sz="2400" dirty="0" smtClean="0">
                <a:latin typeface="+mn-lt"/>
                <a:cs typeface="Arial" pitchFamily="34" charset="0"/>
              </a:rPr>
              <a:t>mine </a:t>
            </a:r>
            <a:r>
              <a:rPr sz="2400" dirty="0">
                <a:latin typeface="+mn-lt"/>
                <a:cs typeface="Arial" pitchFamily="34" charset="0"/>
              </a:rPr>
              <a:t>the fault </a:t>
            </a:r>
            <a:r>
              <a:rPr sz="2400" dirty="0" smtClean="0">
                <a:latin typeface="+mn-lt"/>
                <a:cs typeface="Arial" pitchFamily="34" charset="0"/>
              </a:rPr>
              <a:t>coverage</a:t>
            </a:r>
            <a:r>
              <a:rPr lang="en-US" sz="2400" dirty="0" smtClean="0">
                <a:latin typeface="+mn-lt"/>
                <a:cs typeface="Arial" pitchFamily="34" charset="0"/>
              </a:rPr>
              <a:t> or</a:t>
            </a:r>
            <a:r>
              <a:rPr sz="2400" dirty="0" smtClean="0">
                <a:latin typeface="+mn-lt"/>
                <a:cs typeface="Arial" pitchFamily="34" charset="0"/>
              </a:rPr>
              <a:t> percent</a:t>
            </a:r>
            <a:r>
              <a:rPr lang="en-US" sz="2400" dirty="0" smtClean="0">
                <a:latin typeface="+mn-lt"/>
                <a:cs typeface="Arial" pitchFamily="34" charset="0"/>
              </a:rPr>
              <a:t>age</a:t>
            </a:r>
            <a:r>
              <a:rPr sz="2400" dirty="0" smtClean="0">
                <a:latin typeface="+mn-lt"/>
                <a:cs typeface="Arial" pitchFamily="34" charset="0"/>
              </a:rPr>
              <a:t> </a:t>
            </a:r>
            <a:r>
              <a:rPr sz="2400" dirty="0">
                <a:latin typeface="+mn-lt"/>
                <a:cs typeface="Arial" pitchFamily="34" charset="0"/>
              </a:rPr>
              <a:t>of faults </a:t>
            </a:r>
            <a:r>
              <a:rPr sz="2400" dirty="0" smtClean="0">
                <a:latin typeface="+mn-lt"/>
                <a:cs typeface="Arial" pitchFamily="34" charset="0"/>
              </a:rPr>
              <a:t>detected</a:t>
            </a:r>
            <a:r>
              <a:rPr lang="en-US" sz="2400" dirty="0" smtClean="0">
                <a:latin typeface="+mn-lt"/>
                <a:cs typeface="Arial" pitchFamily="34" charset="0"/>
              </a:rPr>
              <a:t>.</a:t>
            </a:r>
            <a:endParaRPr sz="2400" dirty="0">
              <a:latin typeface="+mn-lt"/>
              <a:cs typeface="Arial" pitchFamily="34" charset="0"/>
            </a:endParaRPr>
          </a:p>
          <a:p>
            <a:pPr marL="914400" lvl="1" indent="-381000" rtl="0">
              <a:buClr>
                <a:srgbClr val="000000"/>
              </a:buClr>
              <a:buSzPct val="100000"/>
              <a:buFont typeface="Courier New"/>
              <a:buChar char="o"/>
            </a:pPr>
            <a:r>
              <a:rPr sz="2400" dirty="0">
                <a:latin typeface="+mn-lt"/>
                <a:cs typeface="Arial" pitchFamily="34" charset="0"/>
              </a:rPr>
              <a:t>The fault-free circuit is simulated with a set of test vectors.</a:t>
            </a:r>
          </a:p>
          <a:p>
            <a:pPr marL="914400" lvl="1" indent="-381000" rtl="0">
              <a:buClr>
                <a:srgbClr val="000000"/>
              </a:buClr>
              <a:buSzPct val="100000"/>
              <a:buFont typeface="Courier New"/>
              <a:buChar char="o"/>
            </a:pPr>
            <a:r>
              <a:rPr sz="2400" dirty="0">
                <a:latin typeface="+mn-lt"/>
                <a:cs typeface="Arial" pitchFamily="34" charset="0"/>
              </a:rPr>
              <a:t>A list of faults is generated based on the circuit design and fault model.</a:t>
            </a:r>
          </a:p>
          <a:p>
            <a:pPr marL="914400" lvl="1" indent="-381000" rtl="0">
              <a:buClr>
                <a:srgbClr val="000000"/>
              </a:buClr>
              <a:buSzPct val="100000"/>
              <a:buFont typeface="Courier New"/>
              <a:buChar char="o"/>
            </a:pPr>
            <a:r>
              <a:rPr sz="2400" dirty="0">
                <a:latin typeface="+mn-lt"/>
                <a:cs typeface="Arial" pitchFamily="34" charset="0"/>
              </a:rPr>
              <a:t>A fault is emulated in the circuit and then </a:t>
            </a:r>
            <a:r>
              <a:rPr sz="2400" dirty="0" err="1">
                <a:latin typeface="+mn-lt"/>
                <a:cs typeface="Arial" pitchFamily="34" charset="0"/>
              </a:rPr>
              <a:t>resimulated</a:t>
            </a:r>
            <a:r>
              <a:rPr sz="2400" dirty="0">
                <a:latin typeface="+mn-lt"/>
                <a:cs typeface="Arial" pitchFamily="34" charset="0"/>
              </a:rPr>
              <a:t>.</a:t>
            </a:r>
          </a:p>
          <a:p>
            <a:pPr marL="914400" lvl="1" indent="-381000" rtl="0">
              <a:buClr>
                <a:srgbClr val="000000"/>
              </a:buClr>
              <a:buSzPct val="100000"/>
              <a:buFont typeface="Courier New"/>
              <a:buChar char="o"/>
            </a:pPr>
            <a:r>
              <a:rPr sz="2400" dirty="0">
                <a:latin typeface="+mn-lt"/>
                <a:cs typeface="Arial" pitchFamily="34" charset="0"/>
              </a:rPr>
              <a:t>The output of the faulty circuit is compared to the fault-free output to determine if the fault was detected.</a:t>
            </a:r>
          </a:p>
          <a:p>
            <a:pPr marL="457200" lvl="0" indent="-381000" rtl="0">
              <a:buClr>
                <a:srgbClr val="000000"/>
              </a:buClr>
              <a:buSzPct val="166666"/>
              <a:buFont typeface="Arial"/>
              <a:buChar char="•"/>
            </a:pPr>
            <a:r>
              <a:rPr sz="2400" dirty="0">
                <a:latin typeface="+mn-lt"/>
                <a:cs typeface="Arial" pitchFamily="34" charset="0"/>
              </a:rPr>
              <a:t>Faults can be detected (D), potentially detected (</a:t>
            </a:r>
            <a:r>
              <a:rPr sz="2400" dirty="0" smtClean="0">
                <a:latin typeface="+mn-lt"/>
                <a:cs typeface="Arial" pitchFamily="34" charset="0"/>
              </a:rPr>
              <a:t>P), </a:t>
            </a:r>
            <a:r>
              <a:rPr sz="2400" dirty="0">
                <a:latin typeface="+mn-lt"/>
                <a:cs typeface="Arial" pitchFamily="34" charset="0"/>
              </a:rPr>
              <a:t>or undetected.  They can also be undetectable (X).</a:t>
            </a:r>
          </a:p>
          <a:p>
            <a:pPr marL="914400" lvl="1" indent="-381000" rtl="0">
              <a:buClr>
                <a:srgbClr val="000000"/>
              </a:buClr>
              <a:buSzPct val="100000"/>
              <a:buFont typeface="Courier New"/>
              <a:buChar char="o"/>
            </a:pPr>
            <a:r>
              <a:rPr sz="2400" dirty="0" smtClean="0">
                <a:latin typeface="+mn-lt"/>
                <a:cs typeface="Arial" pitchFamily="34" charset="0"/>
              </a:rPr>
              <a:t>P </a:t>
            </a:r>
            <a:r>
              <a:rPr sz="2400" dirty="0">
                <a:latin typeface="+mn-lt"/>
                <a:cs typeface="Arial" pitchFamily="34" charset="0"/>
              </a:rPr>
              <a:t>faults are caused by uninitialized logic values and are typically assumed to be detected 50% of the time (Y=.5</a:t>
            </a:r>
            <a:r>
              <a:rPr sz="2400" dirty="0" smtClean="0">
                <a:latin typeface="+mn-lt"/>
                <a:cs typeface="Arial" pitchFamily="34" charset="0"/>
              </a:rPr>
              <a:t>)</a:t>
            </a:r>
            <a:r>
              <a:rPr lang="en-US" sz="2400" dirty="0" smtClean="0">
                <a:latin typeface="+mn-lt"/>
                <a:cs typeface="Arial" pitchFamily="34" charset="0"/>
              </a:rPr>
              <a:t>.</a:t>
            </a:r>
            <a:endParaRPr sz="2400" dirty="0">
              <a:latin typeface="+mn-lt"/>
              <a:cs typeface="Arial" pitchFamily="34" charset="0"/>
            </a:endParaRPr>
          </a:p>
        </p:txBody>
      </p:sp>
      <p:sp>
        <p:nvSpPr>
          <p:cNvPr id="75" name="Shape 75"/>
          <p:cNvSpPr>
            <a:spLocks noGrp="1"/>
          </p:cNvSpPr>
          <p:nvPr>
            <p:ph type="title"/>
          </p:nvPr>
        </p:nvSpPr>
        <p:spPr>
          <a:xfrm>
            <a:off x="274300" y="274300"/>
            <a:ext cx="8595299" cy="822900"/>
          </a:xfrm>
          <a:prstGeom prst="rect">
            <a:avLst/>
          </a:prstGeom>
          <a:noFill/>
          <a:ln>
            <a:noFill/>
          </a:ln>
        </p:spPr>
        <p:txBody>
          <a:bodyPr lIns="91425" tIns="91425" rIns="91425" bIns="91425" anchor="ctr" anchorCtr="0"/>
          <a:lstStyle/>
          <a:p>
            <a:pPr>
              <a:buNone/>
            </a:pPr>
            <a:r>
              <a:rPr dirty="0"/>
              <a:t>Fault Simulation</a:t>
            </a:r>
          </a:p>
        </p:txBody>
      </p:sp>
      <p:sp>
        <p:nvSpPr>
          <p:cNvPr id="76" name="Shape 76"/>
          <p:cNvSpPr/>
          <p:nvPr/>
        </p:nvSpPr>
        <p:spPr>
          <a:xfrm>
            <a:off x="351025" y="6007913"/>
            <a:ext cx="3552068" cy="773887"/>
          </a:xfrm>
          <a:prstGeom prst="rect">
            <a:avLst/>
          </a:prstGeom>
          <a:blipFill>
            <a:blip r:embed="rId3"/>
            <a:stretch>
              <a:fillRect/>
            </a:stretch>
          </a:blipFill>
          <a:ln>
            <a:noFill/>
          </a:ln>
        </p:spPr>
      </p:sp>
      <p:sp>
        <p:nvSpPr>
          <p:cNvPr id="77" name="Shape 77"/>
          <p:cNvSpPr/>
          <p:nvPr/>
        </p:nvSpPr>
        <p:spPr>
          <a:xfrm>
            <a:off x="4463350" y="6162675"/>
            <a:ext cx="4248150" cy="390525"/>
          </a:xfrm>
          <a:prstGeom prst="rect">
            <a:avLst/>
          </a:prstGeom>
          <a:blipFill>
            <a:blip r:embed="rId4"/>
            <a:stretch>
              <a:fillRect/>
            </a:stretch>
          </a:blipFill>
          <a:ln>
            <a:noFill/>
          </a:ln>
        </p:spPr>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a:spLocks noGrp="1"/>
          </p:cNvSpPr>
          <p:nvPr>
            <p:ph type="title"/>
          </p:nvPr>
        </p:nvSpPr>
        <p:spPr>
          <a:xfrm>
            <a:off x="274300" y="274300"/>
            <a:ext cx="8595299" cy="822900"/>
          </a:xfrm>
          <a:prstGeom prst="rect">
            <a:avLst/>
          </a:prstGeom>
          <a:noFill/>
          <a:ln>
            <a:noFill/>
          </a:ln>
        </p:spPr>
        <p:txBody>
          <a:bodyPr lIns="91425" tIns="91425" rIns="91425" bIns="91425" anchor="ctr" anchorCtr="0"/>
          <a:lstStyle/>
          <a:p>
            <a:pPr>
              <a:buNone/>
            </a:pPr>
            <a:r>
              <a:rPr dirty="0"/>
              <a:t>Fault Simulation (contd.)</a:t>
            </a:r>
          </a:p>
        </p:txBody>
      </p:sp>
      <p:sp>
        <p:nvSpPr>
          <p:cNvPr id="83" name="Shape 83"/>
          <p:cNvSpPr>
            <a:spLocks noGrp="1"/>
          </p:cNvSpPr>
          <p:nvPr>
            <p:ph type="body"/>
          </p:nvPr>
        </p:nvSpPr>
        <p:spPr>
          <a:xfrm>
            <a:off x="177161" y="1097280"/>
            <a:ext cx="8809199" cy="3583799"/>
          </a:xfrm>
          <a:prstGeom prst="rect">
            <a:avLst/>
          </a:prstGeom>
          <a:noFill/>
          <a:ln>
            <a:noFill/>
          </a:ln>
        </p:spPr>
        <p:txBody>
          <a:bodyPr lIns="91425" tIns="91425" rIns="91425" bIns="91425" anchor="t" anchorCtr="0"/>
          <a:lstStyle/>
          <a:p>
            <a:pPr marL="419100" lvl="0" indent="-342900" rtl="0">
              <a:buClr>
                <a:srgbClr val="000000"/>
              </a:buClr>
              <a:buSzPct val="166666"/>
              <a:buFont typeface="Arial" pitchFamily="34" charset="0"/>
              <a:buChar char="•"/>
            </a:pPr>
            <a:r>
              <a:rPr sz="2400" dirty="0">
                <a:latin typeface="+mn-lt"/>
              </a:rPr>
              <a:t>For a large number of faults and/or test vectors simulation time can take prohibitively long.</a:t>
            </a:r>
          </a:p>
          <a:p>
            <a:pPr marL="914400" lvl="1" indent="-381000" rtl="0">
              <a:buClr>
                <a:srgbClr val="000000"/>
              </a:buClr>
              <a:buSzPct val="100000"/>
              <a:buFont typeface="Courier New"/>
              <a:buChar char="o"/>
            </a:pPr>
            <a:r>
              <a:rPr sz="2400" dirty="0">
                <a:latin typeface="+mn-lt"/>
              </a:rPr>
              <a:t>Faults can be dropped as soon as the fault is detected by the simulation.</a:t>
            </a:r>
          </a:p>
          <a:p>
            <a:pPr marL="914400" marR="0" lvl="1" indent="-381000" algn="l" rtl="0">
              <a:lnSpc>
                <a:spcPct val="100000"/>
              </a:lnSpc>
              <a:spcBef>
                <a:spcPts val="0"/>
              </a:spcBef>
              <a:spcAft>
                <a:spcPts val="0"/>
              </a:spcAft>
              <a:buClr>
                <a:srgbClr val="000000"/>
              </a:buClr>
              <a:buSzPct val="100000"/>
              <a:buFont typeface="Courier New"/>
              <a:buChar char="o"/>
            </a:pPr>
            <a:r>
              <a:rPr sz="2400" dirty="0">
                <a:latin typeface="+mn-lt"/>
              </a:rPr>
              <a:t>Faults can be simulated in parallel, usually in batches of 32 or 64.</a:t>
            </a:r>
          </a:p>
          <a:p>
            <a:pPr marL="914400" lvl="1" indent="-381000" rtl="0">
              <a:buClr>
                <a:srgbClr val="000000"/>
              </a:buClr>
              <a:buSzPct val="100000"/>
              <a:buFont typeface="Courier New"/>
              <a:buChar char="o"/>
            </a:pPr>
            <a:r>
              <a:rPr sz="2400" dirty="0">
                <a:latin typeface="+mn-lt"/>
              </a:rPr>
              <a:t>Faults can be collapsed; faults which produce identical behavior only need to be simulated once.</a:t>
            </a:r>
          </a:p>
          <a:p>
            <a:pPr marL="914400" lvl="1" indent="-381000" rtl="0">
              <a:buClr>
                <a:srgbClr val="000000"/>
              </a:buClr>
              <a:buSzPct val="100000"/>
              <a:buFont typeface="Courier New"/>
              <a:buChar char="o"/>
            </a:pPr>
            <a:r>
              <a:rPr sz="2400" dirty="0">
                <a:latin typeface="+mn-lt"/>
              </a:rPr>
              <a:t>Techniques can be combined to gain further speed up.</a:t>
            </a:r>
          </a:p>
          <a:p>
            <a:pPr marL="457200" lvl="0" indent="-381000">
              <a:buClr>
                <a:srgbClr val="000000"/>
              </a:buClr>
              <a:buSzPct val="166666"/>
              <a:buFont typeface="Arial"/>
              <a:buChar char="•"/>
            </a:pPr>
            <a:r>
              <a:rPr sz="2400" dirty="0">
                <a:latin typeface="+mn-lt"/>
              </a:rPr>
              <a:t>AUSIM by Dr. Stroud is the simulator used in this thesis.</a:t>
            </a:r>
          </a:p>
        </p:txBody>
      </p:sp>
      <p:sp>
        <p:nvSpPr>
          <p:cNvPr id="84" name="Shape 84"/>
          <p:cNvSpPr/>
          <p:nvPr/>
        </p:nvSpPr>
        <p:spPr>
          <a:xfrm>
            <a:off x="274300" y="4880025"/>
            <a:ext cx="4248150" cy="523875"/>
          </a:xfrm>
          <a:prstGeom prst="rect">
            <a:avLst/>
          </a:prstGeom>
          <a:blipFill>
            <a:blip r:embed="rId3"/>
            <a:stretch>
              <a:fillRect/>
            </a:stretch>
          </a:blipFill>
          <a:ln>
            <a:noFill/>
          </a:ln>
        </p:spPr>
      </p:sp>
      <p:sp>
        <p:nvSpPr>
          <p:cNvPr id="85" name="Shape 85"/>
          <p:cNvSpPr/>
          <p:nvPr/>
        </p:nvSpPr>
        <p:spPr>
          <a:xfrm>
            <a:off x="274300" y="5460420"/>
            <a:ext cx="5133975" cy="542925"/>
          </a:xfrm>
          <a:prstGeom prst="rect">
            <a:avLst/>
          </a:prstGeom>
          <a:blipFill>
            <a:blip r:embed="rId4"/>
            <a:stretch>
              <a:fillRect/>
            </a:stretch>
          </a:blipFill>
          <a:ln>
            <a:noFill/>
          </a:ln>
        </p:spPr>
      </p:sp>
      <p:sp>
        <p:nvSpPr>
          <p:cNvPr id="86" name="Shape 86"/>
          <p:cNvSpPr/>
          <p:nvPr/>
        </p:nvSpPr>
        <p:spPr>
          <a:xfrm>
            <a:off x="274300" y="6059865"/>
            <a:ext cx="5057775" cy="676275"/>
          </a:xfrm>
          <a:prstGeom prst="rect">
            <a:avLst/>
          </a:prstGeom>
          <a:blipFill>
            <a:blip r:embed="rId5"/>
            <a:stretch>
              <a:fillRect/>
            </a:stretch>
          </a:blipFill>
          <a:ln>
            <a:noFill/>
          </a:ln>
        </p:spPr>
      </p:sp>
      <p:sp>
        <p:nvSpPr>
          <p:cNvPr id="87" name="Shape 87"/>
          <p:cNvSpPr/>
          <p:nvPr/>
        </p:nvSpPr>
        <p:spPr>
          <a:xfrm>
            <a:off x="5631250" y="4923211"/>
            <a:ext cx="3347400" cy="510179"/>
          </a:xfrm>
          <a:prstGeom prst="rect">
            <a:avLst/>
          </a:prstGeom>
          <a:noFill/>
          <a:ln>
            <a:noFill/>
          </a:ln>
        </p:spPr>
        <p:txBody>
          <a:bodyPr lIns="91425" tIns="91425" rIns="91425" bIns="91425" anchor="t" anchorCtr="0"/>
          <a:lstStyle/>
          <a:p>
            <a:pPr>
              <a:buNone/>
            </a:pPr>
            <a:r>
              <a:rPr sz="2400" dirty="0"/>
              <a:t>With Fault Dropping</a:t>
            </a:r>
          </a:p>
        </p:txBody>
      </p:sp>
      <p:sp>
        <p:nvSpPr>
          <p:cNvPr id="88" name="Shape 88"/>
          <p:cNvSpPr/>
          <p:nvPr/>
        </p:nvSpPr>
        <p:spPr>
          <a:xfrm>
            <a:off x="5631250" y="5519956"/>
            <a:ext cx="3207950" cy="413699"/>
          </a:xfrm>
          <a:prstGeom prst="rect">
            <a:avLst/>
          </a:prstGeom>
          <a:noFill/>
          <a:ln>
            <a:noFill/>
          </a:ln>
        </p:spPr>
        <p:txBody>
          <a:bodyPr lIns="91425" tIns="91425" rIns="91425" bIns="91425" anchor="t" anchorCtr="0"/>
          <a:lstStyle/>
          <a:p>
            <a:pPr>
              <a:buNone/>
            </a:pPr>
            <a:r>
              <a:rPr sz="2400" dirty="0"/>
              <a:t>With Parallel Simulation</a:t>
            </a:r>
          </a:p>
        </p:txBody>
      </p:sp>
      <p:sp>
        <p:nvSpPr>
          <p:cNvPr id="89" name="Shape 89"/>
          <p:cNvSpPr/>
          <p:nvPr/>
        </p:nvSpPr>
        <p:spPr>
          <a:xfrm>
            <a:off x="5631250" y="6215468"/>
            <a:ext cx="3322499" cy="413699"/>
          </a:xfrm>
          <a:prstGeom prst="rect">
            <a:avLst/>
          </a:prstGeom>
          <a:noFill/>
          <a:ln>
            <a:noFill/>
          </a:ln>
        </p:spPr>
        <p:txBody>
          <a:bodyPr lIns="91425" tIns="91425" rIns="91425" bIns="91425" anchor="t" anchorCtr="0"/>
          <a:lstStyle/>
          <a:p>
            <a:pPr lvl="0" rtl="0">
              <a:buNone/>
            </a:pPr>
            <a:r>
              <a:rPr sz="2400" dirty="0"/>
              <a:t>With Both</a:t>
            </a:r>
          </a:p>
        </p:txBody>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a:spLocks noGrp="1"/>
          </p:cNvSpPr>
          <p:nvPr>
            <p:ph type="title"/>
          </p:nvPr>
        </p:nvSpPr>
        <p:spPr>
          <a:xfrm>
            <a:off x="274300" y="274300"/>
            <a:ext cx="8595299" cy="822900"/>
          </a:xfrm>
          <a:prstGeom prst="rect">
            <a:avLst/>
          </a:prstGeom>
          <a:noFill/>
          <a:ln>
            <a:noFill/>
          </a:ln>
        </p:spPr>
        <p:txBody>
          <a:bodyPr lIns="91425" tIns="91425" rIns="91425" bIns="91425" anchor="ctr" anchorCtr="0"/>
          <a:lstStyle/>
          <a:p>
            <a:pPr lvl="0">
              <a:buNone/>
            </a:pPr>
            <a:r>
              <a:rPr dirty="0"/>
              <a:t>Testing of Digital Systems</a:t>
            </a:r>
          </a:p>
        </p:txBody>
      </p:sp>
      <p:sp>
        <p:nvSpPr>
          <p:cNvPr id="95" name="Shape 95"/>
          <p:cNvSpPr>
            <a:spLocks noGrp="1"/>
          </p:cNvSpPr>
          <p:nvPr>
            <p:ph type="body"/>
          </p:nvPr>
        </p:nvSpPr>
        <p:spPr>
          <a:xfrm>
            <a:off x="274300" y="1097280"/>
            <a:ext cx="8595299" cy="3557999"/>
          </a:xfrm>
          <a:prstGeom prst="rect">
            <a:avLst/>
          </a:prstGeom>
          <a:noFill/>
          <a:ln>
            <a:noFill/>
          </a:ln>
        </p:spPr>
        <p:txBody>
          <a:bodyPr lIns="91425" tIns="91425" rIns="91425" bIns="91425" anchor="t" anchorCtr="0"/>
          <a:lstStyle/>
          <a:p>
            <a:pPr marL="457200" marR="0" lvl="0" indent="-381000" algn="l" rtl="0">
              <a:lnSpc>
                <a:spcPct val="100000"/>
              </a:lnSpc>
              <a:spcBef>
                <a:spcPts val="0"/>
              </a:spcBef>
              <a:spcAft>
                <a:spcPts val="0"/>
              </a:spcAft>
              <a:buClr>
                <a:srgbClr val="000000"/>
              </a:buClr>
              <a:buSzPct val="166666"/>
              <a:buFont typeface="Arial"/>
              <a:buChar char="•"/>
            </a:pPr>
            <a:r>
              <a:rPr sz="2400" dirty="0">
                <a:latin typeface="+mn-lt"/>
                <a:ea typeface="Times New Roman" panose="00000000000000000000"/>
                <a:cs typeface="Times New Roman" panose="00000000000000000000"/>
                <a:sym typeface="Times New Roman" panose="00000000000000000000"/>
              </a:rPr>
              <a:t>Digital systems operate at a discrete logic level of '1' or '0'.</a:t>
            </a:r>
          </a:p>
          <a:p>
            <a:pPr marL="457200" marR="0" lvl="0" indent="-381000" algn="l" rtl="0">
              <a:lnSpc>
                <a:spcPct val="100000"/>
              </a:lnSpc>
              <a:spcBef>
                <a:spcPts val="0"/>
              </a:spcBef>
              <a:spcAft>
                <a:spcPts val="0"/>
              </a:spcAft>
              <a:buClr>
                <a:srgbClr val="000000"/>
              </a:buClr>
              <a:buSzPct val="166666"/>
              <a:buFont typeface="Arial"/>
              <a:buChar char="•"/>
            </a:pPr>
            <a:r>
              <a:rPr sz="2400" dirty="0">
                <a:latin typeface="+mn-lt"/>
                <a:ea typeface="Times New Roman" panose="00000000000000000000"/>
                <a:cs typeface="Times New Roman" panose="00000000000000000000"/>
                <a:sym typeface="Times New Roman" panose="00000000000000000000"/>
              </a:rPr>
              <a:t>There are many different models for describing faults in a digital system.  Each having it's own advantages and disadvantages.</a:t>
            </a:r>
          </a:p>
          <a:p>
            <a:pPr marL="457200" marR="0" lvl="0" indent="-381000" algn="l" rtl="0">
              <a:lnSpc>
                <a:spcPct val="100000"/>
              </a:lnSpc>
              <a:spcBef>
                <a:spcPts val="0"/>
              </a:spcBef>
              <a:spcAft>
                <a:spcPts val="0"/>
              </a:spcAft>
              <a:buClr>
                <a:srgbClr val="000000"/>
              </a:buClr>
              <a:buSzPct val="166666"/>
              <a:buFont typeface="Arial"/>
              <a:buChar char="•"/>
            </a:pPr>
            <a:r>
              <a:rPr sz="2400" dirty="0">
                <a:latin typeface="+mn-lt"/>
                <a:ea typeface="Times New Roman" panose="00000000000000000000"/>
                <a:cs typeface="Times New Roman" panose="00000000000000000000"/>
                <a:sym typeface="Times New Roman" panose="00000000000000000000"/>
              </a:rPr>
              <a:t>In this thesis the gate-level, single, stuck-at fault model is used since it is computationally efficient and </a:t>
            </a:r>
            <a:r>
              <a:rPr sz="2400" dirty="0" smtClean="0">
                <a:latin typeface="+mn-lt"/>
                <a:ea typeface="Times New Roman" panose="00000000000000000000"/>
                <a:cs typeface="Times New Roman" panose="00000000000000000000"/>
                <a:sym typeface="Times New Roman" panose="00000000000000000000"/>
              </a:rPr>
              <a:t>reasonably </a:t>
            </a:r>
            <a:r>
              <a:rPr sz="2400" dirty="0">
                <a:latin typeface="+mn-lt"/>
                <a:ea typeface="Times New Roman" panose="00000000000000000000"/>
                <a:cs typeface="Times New Roman" panose="00000000000000000000"/>
                <a:sym typeface="Times New Roman" panose="00000000000000000000"/>
              </a:rPr>
              <a:t>accurate.</a:t>
            </a:r>
          </a:p>
          <a:p>
            <a:pPr marL="914400" marR="0" lvl="1" indent="-381000" algn="l" rtl="0">
              <a:lnSpc>
                <a:spcPct val="100000"/>
              </a:lnSpc>
              <a:spcBef>
                <a:spcPts val="0"/>
              </a:spcBef>
              <a:spcAft>
                <a:spcPts val="0"/>
              </a:spcAft>
              <a:buClr>
                <a:srgbClr val="000000"/>
              </a:buClr>
              <a:buSzPct val="100000"/>
              <a:buFont typeface="Courier New"/>
              <a:buChar char="o"/>
            </a:pPr>
            <a:r>
              <a:rPr sz="2400" dirty="0">
                <a:latin typeface="+mn-lt"/>
                <a:ea typeface="Times New Roman" panose="00000000000000000000"/>
                <a:cs typeface="Times New Roman" panose="00000000000000000000"/>
                <a:sym typeface="Times New Roman" panose="00000000000000000000"/>
              </a:rPr>
              <a:t>Faults can occur at the gate level on inputs and outputs (IO).</a:t>
            </a:r>
          </a:p>
          <a:p>
            <a:pPr marL="914400" marR="0" lvl="1" indent="-381000" algn="l" rtl="0">
              <a:lnSpc>
                <a:spcPct val="100000"/>
              </a:lnSpc>
              <a:spcBef>
                <a:spcPts val="0"/>
              </a:spcBef>
              <a:spcAft>
                <a:spcPts val="0"/>
              </a:spcAft>
              <a:buClr>
                <a:srgbClr val="000000"/>
              </a:buClr>
              <a:buSzPct val="100000"/>
              <a:buFont typeface="Courier New"/>
              <a:buChar char="o"/>
            </a:pPr>
            <a:r>
              <a:rPr sz="2400" dirty="0">
                <a:latin typeface="+mn-lt"/>
                <a:ea typeface="Times New Roman" panose="00000000000000000000"/>
                <a:cs typeface="Times New Roman" panose="00000000000000000000"/>
                <a:sym typeface="Times New Roman" panose="00000000000000000000"/>
              </a:rPr>
              <a:t>Any gate IO can be stuck-at logic '0' or stuck-at logic '1'.</a:t>
            </a:r>
          </a:p>
          <a:p>
            <a:pPr marL="914400" marR="0" lvl="1" indent="-381000" algn="l" rtl="0">
              <a:lnSpc>
                <a:spcPct val="100000"/>
              </a:lnSpc>
              <a:spcBef>
                <a:spcPts val="0"/>
              </a:spcBef>
              <a:spcAft>
                <a:spcPts val="0"/>
              </a:spcAft>
              <a:buClr>
                <a:srgbClr val="000000"/>
              </a:buClr>
              <a:buSzPct val="100000"/>
              <a:buFont typeface="Courier New"/>
              <a:buChar char="o"/>
            </a:pPr>
            <a:r>
              <a:rPr sz="2400" dirty="0">
                <a:latin typeface="+mn-lt"/>
                <a:ea typeface="Times New Roman" panose="00000000000000000000"/>
                <a:cs typeface="Times New Roman" panose="00000000000000000000"/>
                <a:sym typeface="Times New Roman" panose="00000000000000000000"/>
              </a:rPr>
              <a:t>As shown in the figure a fault is denoted by an 'X' over the input or output with the SA </a:t>
            </a:r>
            <a:r>
              <a:rPr lang="en-US" sz="2400" dirty="0" smtClean="0">
                <a:latin typeface="+mn-lt"/>
                <a:ea typeface="Times New Roman" panose="00000000000000000000"/>
                <a:cs typeface="Times New Roman" panose="00000000000000000000"/>
                <a:sym typeface="Times New Roman" panose="00000000000000000000"/>
              </a:rPr>
              <a:t/>
            </a:r>
            <a:br>
              <a:rPr lang="en-US" sz="2400" dirty="0" smtClean="0">
                <a:latin typeface="+mn-lt"/>
                <a:ea typeface="Times New Roman" panose="00000000000000000000"/>
                <a:cs typeface="Times New Roman" panose="00000000000000000000"/>
                <a:sym typeface="Times New Roman" panose="00000000000000000000"/>
              </a:rPr>
            </a:br>
            <a:r>
              <a:rPr sz="2400" dirty="0" smtClean="0">
                <a:latin typeface="+mn-lt"/>
                <a:ea typeface="Times New Roman" panose="00000000000000000000"/>
                <a:cs typeface="Times New Roman" panose="00000000000000000000"/>
                <a:sym typeface="Times New Roman" panose="00000000000000000000"/>
              </a:rPr>
              <a:t>abbreviation </a:t>
            </a:r>
            <a:r>
              <a:rPr sz="2400" dirty="0">
                <a:latin typeface="+mn-lt"/>
                <a:ea typeface="Times New Roman" panose="00000000000000000000"/>
                <a:cs typeface="Times New Roman" panose="00000000000000000000"/>
                <a:sym typeface="Times New Roman" panose="00000000000000000000"/>
              </a:rPr>
              <a:t>denoting the fault.</a:t>
            </a:r>
          </a:p>
        </p:txBody>
      </p:sp>
      <p:graphicFrame>
        <p:nvGraphicFramePr>
          <p:cNvPr id="96" name="Shape 96"/>
          <p:cNvGraphicFramePr/>
          <p:nvPr>
            <p:extLst>
              <p:ext uri="{D42A27DB-BD31-4B8C-83A1-F6EECF244321}">
                <p14:modId xmlns:p14="http://schemas.microsoft.com/office/powerpoint/2010/main" val="3146491076"/>
              </p:ext>
            </p:extLst>
          </p:nvPr>
        </p:nvGraphicFramePr>
        <p:xfrm>
          <a:off x="5334000" y="4114800"/>
          <a:ext cx="3483900" cy="2560170"/>
        </p:xfrm>
        <a:graphic>
          <a:graphicData uri="http://schemas.openxmlformats.org/drawingml/2006/table">
            <a:tbl>
              <a:tblPr>
                <a:tableStyleId>{D2A2894E-29DF-43C3-BD46-DB0C6E869CFB}</a:tableStyleId>
              </a:tblPr>
              <a:tblGrid>
                <a:gridCol w="1161300"/>
                <a:gridCol w="1161300"/>
                <a:gridCol w="1161300"/>
              </a:tblGrid>
              <a:tr h="381000">
                <a:tc>
                  <a:txBody>
                    <a:bodyPr/>
                    <a:lstStyle/>
                    <a:p>
                      <a:pPr algn="ctr">
                        <a:buNone/>
                      </a:pPr>
                      <a:r>
                        <a:rPr dirty="0"/>
                        <a:t>Inputs</a:t>
                      </a:r>
                      <a:br>
                        <a:rPr dirty="0"/>
                      </a:br>
                      <a:r>
                        <a:rPr dirty="0"/>
                        <a:t>(AB)</a:t>
                      </a:r>
                    </a:p>
                  </a:txBody>
                  <a:tcPr marL="91425" marR="91425" marT="91425" marB="91425"/>
                </a:tc>
                <a:tc>
                  <a:txBody>
                    <a:bodyPr/>
                    <a:lstStyle/>
                    <a:p>
                      <a:pPr algn="ctr">
                        <a:buNone/>
                      </a:pPr>
                      <a:r>
                        <a:rPr dirty="0"/>
                        <a:t>Fault-Free Output (Z)</a:t>
                      </a:r>
                    </a:p>
                  </a:txBody>
                  <a:tcPr marL="91425" marR="91425" marT="91425" marB="91425"/>
                </a:tc>
                <a:tc>
                  <a:txBody>
                    <a:bodyPr/>
                    <a:lstStyle/>
                    <a:p>
                      <a:pPr algn="ctr">
                        <a:buNone/>
                      </a:pPr>
                      <a:r>
                        <a:rPr dirty="0"/>
                        <a:t>Faulty Output (Z)</a:t>
                      </a:r>
                    </a:p>
                  </a:txBody>
                  <a:tcPr marL="91425" marR="91425" marT="91425" marB="91425"/>
                </a:tc>
              </a:tr>
              <a:tr h="381000">
                <a:tc>
                  <a:txBody>
                    <a:bodyPr/>
                    <a:lstStyle/>
                    <a:p>
                      <a:pPr algn="ctr">
                        <a:buNone/>
                      </a:pPr>
                      <a:r>
                        <a:rPr/>
                        <a:t>00</a:t>
                      </a:r>
                    </a:p>
                  </a:txBody>
                  <a:tcPr marL="91425" marR="91425" marT="91425" marB="91425"/>
                </a:tc>
                <a:tc>
                  <a:txBody>
                    <a:bodyPr/>
                    <a:lstStyle/>
                    <a:p>
                      <a:pPr algn="ctr">
                        <a:buNone/>
                      </a:pPr>
                      <a:r>
                        <a:rPr dirty="0"/>
                        <a:t>0</a:t>
                      </a:r>
                    </a:p>
                  </a:txBody>
                  <a:tcPr marL="91425" marR="91425" marT="91425" marB="91425"/>
                </a:tc>
                <a:tc>
                  <a:txBody>
                    <a:bodyPr/>
                    <a:lstStyle/>
                    <a:p>
                      <a:pPr algn="ctr">
                        <a:buNone/>
                      </a:pPr>
                      <a:r>
                        <a:rPr/>
                        <a:t>0</a:t>
                      </a:r>
                    </a:p>
                  </a:txBody>
                  <a:tcPr marL="91425" marR="91425" marT="91425" marB="91425"/>
                </a:tc>
              </a:tr>
              <a:tr h="381000">
                <a:tc>
                  <a:txBody>
                    <a:bodyPr/>
                    <a:lstStyle/>
                    <a:p>
                      <a:pPr algn="ctr">
                        <a:buNone/>
                      </a:pPr>
                      <a:r>
                        <a:rPr/>
                        <a:t>01</a:t>
                      </a:r>
                    </a:p>
                  </a:txBody>
                  <a:tcPr marL="91425" marR="91425" marT="91425" marB="91425"/>
                </a:tc>
                <a:tc>
                  <a:txBody>
                    <a:bodyPr/>
                    <a:lstStyle/>
                    <a:p>
                      <a:pPr algn="ctr">
                        <a:buNone/>
                      </a:pPr>
                      <a:r>
                        <a:rPr dirty="0"/>
                        <a:t>0</a:t>
                      </a:r>
                    </a:p>
                  </a:txBody>
                  <a:tcPr marL="91425" marR="91425" marT="91425" marB="91425"/>
                </a:tc>
                <a:tc>
                  <a:txBody>
                    <a:bodyPr/>
                    <a:lstStyle/>
                    <a:p>
                      <a:pPr algn="ctr">
                        <a:buNone/>
                      </a:pPr>
                      <a:r>
                        <a:rPr dirty="0">
                          <a:solidFill>
                            <a:schemeClr val="tx1"/>
                          </a:solidFill>
                        </a:rPr>
                        <a:t>1</a:t>
                      </a:r>
                      <a:endParaRPr b="1" dirty="0">
                        <a:solidFill>
                          <a:schemeClr val="tx1"/>
                        </a:solidFill>
                      </a:endParaRPr>
                    </a:p>
                  </a:txBody>
                  <a:tcPr marL="91425" marR="91425" marT="91425" marB="91425">
                    <a:solidFill>
                      <a:schemeClr val="accent3">
                        <a:lumMod val="60000"/>
                        <a:lumOff val="40000"/>
                      </a:schemeClr>
                    </a:solidFill>
                  </a:tcPr>
                </a:tc>
              </a:tr>
              <a:tr h="381000">
                <a:tc>
                  <a:txBody>
                    <a:bodyPr/>
                    <a:lstStyle/>
                    <a:p>
                      <a:pPr algn="ctr">
                        <a:buNone/>
                      </a:pPr>
                      <a:r>
                        <a:rPr/>
                        <a:t>10</a:t>
                      </a:r>
                    </a:p>
                  </a:txBody>
                  <a:tcPr marL="91425" marR="91425" marT="91425" marB="91425"/>
                </a:tc>
                <a:tc>
                  <a:txBody>
                    <a:bodyPr/>
                    <a:lstStyle/>
                    <a:p>
                      <a:pPr algn="ctr">
                        <a:buNone/>
                      </a:pPr>
                      <a:r>
                        <a:rPr/>
                        <a:t>0</a:t>
                      </a:r>
                    </a:p>
                  </a:txBody>
                  <a:tcPr marL="91425" marR="91425" marT="91425" marB="91425"/>
                </a:tc>
                <a:tc>
                  <a:txBody>
                    <a:bodyPr/>
                    <a:lstStyle/>
                    <a:p>
                      <a:pPr algn="ctr">
                        <a:buNone/>
                      </a:pPr>
                      <a:r>
                        <a:rPr/>
                        <a:t>0</a:t>
                      </a:r>
                    </a:p>
                  </a:txBody>
                  <a:tcPr marL="91425" marR="91425" marT="91425" marB="91425"/>
                </a:tc>
              </a:tr>
              <a:tr h="381000">
                <a:tc>
                  <a:txBody>
                    <a:bodyPr/>
                    <a:lstStyle/>
                    <a:p>
                      <a:pPr algn="ctr">
                        <a:buNone/>
                      </a:pPr>
                      <a:r>
                        <a:rPr/>
                        <a:t>11</a:t>
                      </a:r>
                    </a:p>
                  </a:txBody>
                  <a:tcPr marL="91425" marR="91425" marT="91425" marB="91425"/>
                </a:tc>
                <a:tc>
                  <a:txBody>
                    <a:bodyPr/>
                    <a:lstStyle/>
                    <a:p>
                      <a:pPr algn="ctr">
                        <a:buNone/>
                      </a:pPr>
                      <a:r>
                        <a:rPr/>
                        <a:t>1</a:t>
                      </a:r>
                    </a:p>
                  </a:txBody>
                  <a:tcPr marL="91425" marR="91425" marT="91425" marB="91425"/>
                </a:tc>
                <a:tc>
                  <a:txBody>
                    <a:bodyPr/>
                    <a:lstStyle/>
                    <a:p>
                      <a:pPr algn="ctr">
                        <a:buNone/>
                      </a:pPr>
                      <a:r>
                        <a:rPr dirty="0"/>
                        <a:t>1</a:t>
                      </a:r>
                    </a:p>
                  </a:txBody>
                  <a:tcPr marL="91425" marR="91425" marT="91425" marB="91425"/>
                </a:tc>
              </a:tr>
            </a:tbl>
          </a:graphicData>
        </a:graphic>
      </p:graphicFrame>
      <p:sp>
        <p:nvSpPr>
          <p:cNvPr id="97" name="Shape 97"/>
          <p:cNvSpPr/>
          <p:nvPr/>
        </p:nvSpPr>
        <p:spPr>
          <a:xfrm>
            <a:off x="990600" y="4839300"/>
            <a:ext cx="3735600" cy="342300"/>
          </a:xfrm>
          <a:prstGeom prst="rect">
            <a:avLst/>
          </a:prstGeom>
          <a:noFill/>
          <a:ln>
            <a:noFill/>
          </a:ln>
        </p:spPr>
        <p:txBody>
          <a:bodyPr lIns="91425" tIns="91425" rIns="91425" bIns="91425" anchor="t" anchorCtr="0"/>
          <a:lstStyle/>
          <a:p>
            <a:pPr algn="ctr">
              <a:buNone/>
            </a:pPr>
            <a:r>
              <a:rPr sz="1800" dirty="0"/>
              <a:t>AND Gate with input stuck-at '1'</a:t>
            </a:r>
          </a:p>
        </p:txBody>
      </p:sp>
      <p:grpSp>
        <p:nvGrpSpPr>
          <p:cNvPr id="98" name="Shape 98"/>
          <p:cNvGrpSpPr/>
          <p:nvPr/>
        </p:nvGrpSpPr>
        <p:grpSpPr>
          <a:xfrm>
            <a:off x="1219200" y="5262100"/>
            <a:ext cx="3118281" cy="1343699"/>
            <a:chOff x="1331100" y="5205075"/>
            <a:chExt cx="3118281" cy="1343699"/>
          </a:xfrm>
        </p:grpSpPr>
        <p:sp>
          <p:nvSpPr>
            <p:cNvPr id="99" name="Shape 99"/>
            <p:cNvSpPr/>
            <p:nvPr/>
          </p:nvSpPr>
          <p:spPr>
            <a:xfrm>
              <a:off x="2218425" y="5205075"/>
              <a:ext cx="1343699" cy="1343699"/>
            </a:xfrm>
            <a:prstGeom prst="flowChartDelay">
              <a:avLst/>
            </a:prstGeom>
            <a:solidFill>
              <a:schemeClr val="lt2"/>
            </a:solidFill>
            <a:ln w="19050" cap="flat">
              <a:solidFill>
                <a:schemeClr val="dk2"/>
              </a:solidFill>
              <a:prstDash val="solid"/>
              <a:round/>
              <a:headEnd type="none" w="sm" len="sm"/>
              <a:tailEnd type="none" w="sm" len="sm"/>
            </a:ln>
          </p:spPr>
          <p:txBody>
            <a:bodyPr lIns="91425" tIns="91425" rIns="91425" bIns="91425" anchor="ctr" anchorCtr="0"/>
            <a:lstStyle/>
            <a:p>
              <a:endParaRPr/>
            </a:p>
          </p:txBody>
        </p:sp>
        <p:cxnSp>
          <p:nvCxnSpPr>
            <p:cNvPr id="100" name="Shape 100"/>
            <p:cNvCxnSpPr/>
            <p:nvPr/>
          </p:nvCxnSpPr>
          <p:spPr>
            <a:xfrm rot="10800000">
              <a:off x="1609799" y="5458600"/>
              <a:ext cx="621300" cy="0"/>
            </a:xfrm>
            <a:prstGeom prst="straightConnector1">
              <a:avLst/>
            </a:prstGeom>
            <a:noFill/>
            <a:ln w="19050" cap="flat">
              <a:solidFill>
                <a:schemeClr val="dk2"/>
              </a:solidFill>
              <a:prstDash val="solid"/>
              <a:round/>
              <a:headEnd type="none" w="med" len="med"/>
              <a:tailEnd type="none" w="med" len="med"/>
            </a:ln>
          </p:spPr>
        </p:cxnSp>
        <p:cxnSp>
          <p:nvCxnSpPr>
            <p:cNvPr id="101" name="Shape 101"/>
            <p:cNvCxnSpPr>
              <a:stCxn id="99" idx="3"/>
            </p:cNvCxnSpPr>
            <p:nvPr/>
          </p:nvCxnSpPr>
          <p:spPr>
            <a:xfrm>
              <a:off x="3562124" y="5876924"/>
              <a:ext cx="532499" cy="0"/>
            </a:xfrm>
            <a:prstGeom prst="straightConnector1">
              <a:avLst/>
            </a:prstGeom>
            <a:noFill/>
            <a:ln w="19050" cap="flat">
              <a:solidFill>
                <a:schemeClr val="dk2"/>
              </a:solidFill>
              <a:prstDash val="solid"/>
              <a:round/>
              <a:headEnd type="none" w="med" len="med"/>
              <a:tailEnd type="none" w="med" len="med"/>
            </a:ln>
          </p:spPr>
        </p:cxnSp>
        <p:cxnSp>
          <p:nvCxnSpPr>
            <p:cNvPr id="102" name="Shape 102"/>
            <p:cNvCxnSpPr/>
            <p:nvPr/>
          </p:nvCxnSpPr>
          <p:spPr>
            <a:xfrm rot="10800000">
              <a:off x="1609799" y="6296800"/>
              <a:ext cx="621300" cy="0"/>
            </a:xfrm>
            <a:prstGeom prst="straightConnector1">
              <a:avLst/>
            </a:prstGeom>
            <a:noFill/>
            <a:ln w="19050" cap="flat">
              <a:solidFill>
                <a:schemeClr val="dk2"/>
              </a:solidFill>
              <a:prstDash val="solid"/>
              <a:round/>
              <a:headEnd type="none" w="med" len="med"/>
              <a:tailEnd type="none" w="med" len="med"/>
            </a:ln>
          </p:spPr>
        </p:cxnSp>
        <p:sp>
          <p:nvSpPr>
            <p:cNvPr id="103" name="Shape 103"/>
            <p:cNvSpPr/>
            <p:nvPr/>
          </p:nvSpPr>
          <p:spPr>
            <a:xfrm>
              <a:off x="1749300" y="5217553"/>
              <a:ext cx="342300" cy="392999"/>
            </a:xfrm>
            <a:prstGeom prst="rect">
              <a:avLst/>
            </a:prstGeom>
            <a:noFill/>
            <a:ln>
              <a:noFill/>
            </a:ln>
          </p:spPr>
          <p:txBody>
            <a:bodyPr lIns="91425" tIns="91425" rIns="91425" bIns="91425" anchor="t" anchorCtr="0"/>
            <a:lstStyle/>
            <a:p>
              <a:pPr>
                <a:buNone/>
              </a:pPr>
              <a:r>
                <a:rPr sz="1800" b="1" dirty="0"/>
                <a:t>X</a:t>
              </a:r>
            </a:p>
          </p:txBody>
        </p:sp>
        <p:sp>
          <p:nvSpPr>
            <p:cNvPr id="104" name="Shape 104"/>
            <p:cNvSpPr/>
            <p:nvPr/>
          </p:nvSpPr>
          <p:spPr>
            <a:xfrm>
              <a:off x="1620285" y="5458600"/>
              <a:ext cx="661050" cy="367500"/>
            </a:xfrm>
            <a:prstGeom prst="rect">
              <a:avLst/>
            </a:prstGeom>
            <a:noFill/>
            <a:ln>
              <a:noFill/>
            </a:ln>
          </p:spPr>
          <p:txBody>
            <a:bodyPr lIns="91425" tIns="91425" rIns="91425" bIns="91425" anchor="t" anchorCtr="0"/>
            <a:lstStyle/>
            <a:p>
              <a:pPr>
                <a:buNone/>
              </a:pPr>
              <a:r>
                <a:rPr dirty="0"/>
                <a:t>SA1</a:t>
              </a:r>
            </a:p>
          </p:txBody>
        </p:sp>
        <p:sp>
          <p:nvSpPr>
            <p:cNvPr id="105" name="Shape 105"/>
            <p:cNvSpPr/>
            <p:nvPr/>
          </p:nvSpPr>
          <p:spPr>
            <a:xfrm>
              <a:off x="1331100" y="5249500"/>
              <a:ext cx="418200" cy="418200"/>
            </a:xfrm>
            <a:prstGeom prst="rect">
              <a:avLst/>
            </a:prstGeom>
            <a:noFill/>
            <a:ln>
              <a:noFill/>
            </a:ln>
          </p:spPr>
          <p:txBody>
            <a:bodyPr lIns="91425" tIns="91425" rIns="91425" bIns="91425" anchor="t" anchorCtr="0"/>
            <a:lstStyle/>
            <a:p>
              <a:pPr>
                <a:buNone/>
              </a:pPr>
              <a:r>
                <a:rPr sz="1800"/>
                <a:t>A</a:t>
              </a:r>
            </a:p>
          </p:txBody>
        </p:sp>
        <p:sp>
          <p:nvSpPr>
            <p:cNvPr id="106" name="Shape 106"/>
            <p:cNvSpPr/>
            <p:nvPr/>
          </p:nvSpPr>
          <p:spPr>
            <a:xfrm>
              <a:off x="1331100" y="6087700"/>
              <a:ext cx="418200" cy="418200"/>
            </a:xfrm>
            <a:prstGeom prst="rect">
              <a:avLst/>
            </a:prstGeom>
            <a:noFill/>
            <a:ln>
              <a:noFill/>
            </a:ln>
          </p:spPr>
          <p:txBody>
            <a:bodyPr lIns="91425" tIns="91425" rIns="91425" bIns="91425" anchor="t" anchorCtr="0"/>
            <a:lstStyle/>
            <a:p>
              <a:pPr lvl="0" rtl="0">
                <a:buNone/>
              </a:pPr>
              <a:r>
                <a:rPr sz="1800"/>
                <a:t>B</a:t>
              </a:r>
            </a:p>
          </p:txBody>
        </p:sp>
        <p:sp>
          <p:nvSpPr>
            <p:cNvPr id="107" name="Shape 107"/>
            <p:cNvSpPr/>
            <p:nvPr/>
          </p:nvSpPr>
          <p:spPr>
            <a:xfrm>
              <a:off x="4056682" y="5667825"/>
              <a:ext cx="392699" cy="418200"/>
            </a:xfrm>
            <a:prstGeom prst="rect">
              <a:avLst/>
            </a:prstGeom>
            <a:noFill/>
            <a:ln>
              <a:noFill/>
            </a:ln>
          </p:spPr>
          <p:txBody>
            <a:bodyPr lIns="91425" tIns="91425" rIns="91425" bIns="91425" anchor="t" anchorCtr="0"/>
            <a:lstStyle/>
            <a:p>
              <a:pPr lvl="0" rtl="0">
                <a:buNone/>
              </a:pPr>
              <a:r>
                <a:rPr sz="1800"/>
                <a:t>Z</a:t>
              </a:r>
            </a:p>
          </p:txBody>
        </p:sp>
      </p:gr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a:spLocks noGrp="1"/>
          </p:cNvSpPr>
          <p:nvPr>
            <p:ph type="title"/>
          </p:nvPr>
        </p:nvSpPr>
        <p:spPr>
          <a:xfrm>
            <a:off x="274300" y="274300"/>
            <a:ext cx="8595299" cy="822900"/>
          </a:xfrm>
          <a:prstGeom prst="rect">
            <a:avLst/>
          </a:prstGeom>
          <a:noFill/>
          <a:ln>
            <a:noFill/>
          </a:ln>
        </p:spPr>
        <p:txBody>
          <a:bodyPr lIns="91425" tIns="91425" rIns="91425" bIns="91425" anchor="ctr" anchorCtr="0"/>
          <a:lstStyle/>
          <a:p>
            <a:pPr>
              <a:buNone/>
            </a:pPr>
            <a:r>
              <a:rPr dirty="0"/>
              <a:t>Testing of Mixed-Signal Systems</a:t>
            </a:r>
          </a:p>
        </p:txBody>
      </p:sp>
      <p:sp>
        <p:nvSpPr>
          <p:cNvPr id="113" name="Shape 113"/>
          <p:cNvSpPr>
            <a:spLocks noGrp="1"/>
          </p:cNvSpPr>
          <p:nvPr>
            <p:ph type="body"/>
          </p:nvPr>
        </p:nvSpPr>
        <p:spPr>
          <a:xfrm>
            <a:off x="274300" y="1097280"/>
            <a:ext cx="8595299" cy="5335799"/>
          </a:xfrm>
          <a:prstGeom prst="rect">
            <a:avLst/>
          </a:prstGeom>
          <a:noFill/>
          <a:ln>
            <a:noFill/>
          </a:ln>
        </p:spPr>
        <p:txBody>
          <a:bodyPr lIns="91425" tIns="91425" rIns="91425" bIns="91425" anchor="t" anchorCtr="0"/>
          <a:lstStyle/>
          <a:p>
            <a:pPr marL="457200" marR="0" lvl="0" indent="-381000" algn="l" rtl="0">
              <a:lnSpc>
                <a:spcPct val="100000"/>
              </a:lnSpc>
              <a:spcBef>
                <a:spcPts val="0"/>
              </a:spcBef>
              <a:spcAft>
                <a:spcPts val="0"/>
              </a:spcAft>
              <a:buClr>
                <a:srgbClr val="000000"/>
              </a:buClr>
              <a:buSzPct val="166666"/>
              <a:buFont typeface="Arial"/>
              <a:buChar char="•"/>
            </a:pPr>
            <a:r>
              <a:rPr sz="2400" dirty="0">
                <a:latin typeface="+mn-lt"/>
              </a:rPr>
              <a:t>Includes both digital and analog components in the same system.</a:t>
            </a:r>
          </a:p>
          <a:p>
            <a:pPr marL="914400" marR="0" lvl="1" indent="-381000" algn="l" rtl="0">
              <a:lnSpc>
                <a:spcPct val="100000"/>
              </a:lnSpc>
              <a:spcBef>
                <a:spcPts val="0"/>
              </a:spcBef>
              <a:spcAft>
                <a:spcPts val="0"/>
              </a:spcAft>
              <a:buClr>
                <a:srgbClr val="000000"/>
              </a:buClr>
              <a:buSzPct val="100000"/>
              <a:buFont typeface="Courier New"/>
              <a:buChar char="o"/>
            </a:pPr>
            <a:r>
              <a:rPr sz="2400" dirty="0">
                <a:latin typeface="+mn-lt"/>
              </a:rPr>
              <a:t>Signals are usually converted back and forth from the analog to digital domain using both analog-to-digital (ADC) and digital-to-analog (DAC) </a:t>
            </a:r>
            <a:r>
              <a:rPr sz="2400" dirty="0" smtClean="0">
                <a:latin typeface="+mn-lt"/>
              </a:rPr>
              <a:t>conve</a:t>
            </a:r>
            <a:r>
              <a:rPr lang="en-US" sz="2400" dirty="0">
                <a:latin typeface="+mn-lt"/>
              </a:rPr>
              <a:t>r</a:t>
            </a:r>
            <a:r>
              <a:rPr sz="2400" dirty="0" smtClean="0">
                <a:latin typeface="+mn-lt"/>
              </a:rPr>
              <a:t>ters</a:t>
            </a:r>
            <a:r>
              <a:rPr sz="2400" dirty="0">
                <a:latin typeface="+mn-lt"/>
              </a:rPr>
              <a:t>.</a:t>
            </a:r>
          </a:p>
          <a:p>
            <a:pPr marL="914400" marR="0" lvl="1" indent="-381000" algn="l" rtl="0">
              <a:lnSpc>
                <a:spcPct val="100000"/>
              </a:lnSpc>
              <a:spcBef>
                <a:spcPts val="0"/>
              </a:spcBef>
              <a:spcAft>
                <a:spcPts val="0"/>
              </a:spcAft>
              <a:buClr>
                <a:srgbClr val="000000"/>
              </a:buClr>
              <a:buSzPct val="100000"/>
              <a:buFont typeface="Courier New"/>
              <a:buChar char="o"/>
            </a:pPr>
            <a:r>
              <a:rPr sz="2400" dirty="0">
                <a:latin typeface="+mn-lt"/>
              </a:rPr>
              <a:t>Unlike digital devices, analog components operate in range of acceptable values complicating testing.</a:t>
            </a:r>
          </a:p>
          <a:p>
            <a:pPr marL="1371600" lvl="2" indent="-381000" rtl="0">
              <a:buClr>
                <a:srgbClr val="000000"/>
              </a:buClr>
              <a:buSzPct val="100000"/>
              <a:buFont typeface="Wingdings"/>
              <a:buChar char="§"/>
            </a:pPr>
            <a:r>
              <a:rPr sz="2400" dirty="0">
                <a:latin typeface="+mn-lt"/>
              </a:rPr>
              <a:t>This prevents the exact circuit response from being known during testing.</a:t>
            </a:r>
          </a:p>
          <a:p>
            <a:pPr marL="457200" marR="0" lvl="0" indent="-381000" algn="l" rtl="0">
              <a:lnSpc>
                <a:spcPct val="100000"/>
              </a:lnSpc>
              <a:spcBef>
                <a:spcPts val="0"/>
              </a:spcBef>
              <a:spcAft>
                <a:spcPts val="0"/>
              </a:spcAft>
              <a:buClr>
                <a:srgbClr val="000000"/>
              </a:buClr>
              <a:buSzPct val="166666"/>
              <a:buFont typeface="Arial"/>
              <a:buChar char="•"/>
            </a:pPr>
            <a:r>
              <a:rPr sz="2400" dirty="0">
                <a:latin typeface="+mn-lt"/>
              </a:rPr>
              <a:t>Traditionally the digital and analog portions of the device are tested separately using different techniques.</a:t>
            </a:r>
          </a:p>
          <a:p>
            <a:pPr marL="914400" marR="0" lvl="1" indent="-381000" algn="l" rtl="0">
              <a:lnSpc>
                <a:spcPct val="100000"/>
              </a:lnSpc>
              <a:spcBef>
                <a:spcPts val="0"/>
              </a:spcBef>
              <a:spcAft>
                <a:spcPts val="0"/>
              </a:spcAft>
              <a:buClr>
                <a:srgbClr val="000000"/>
              </a:buClr>
              <a:buSzPct val="100000"/>
              <a:buFont typeface="Courier New"/>
              <a:buChar char="o"/>
            </a:pPr>
            <a:r>
              <a:rPr sz="2400" dirty="0">
                <a:latin typeface="+mn-lt"/>
              </a:rPr>
              <a:t>Allows for the use of testing techniques best suited for each sub-system.</a:t>
            </a:r>
          </a:p>
          <a:p>
            <a:pPr marL="457200" marR="0" lvl="0" indent="-381000" algn="l" rtl="0">
              <a:lnSpc>
                <a:spcPct val="100000"/>
              </a:lnSpc>
              <a:spcBef>
                <a:spcPts val="0"/>
              </a:spcBef>
              <a:spcAft>
                <a:spcPts val="0"/>
              </a:spcAft>
              <a:buClr>
                <a:srgbClr val="000000"/>
              </a:buClr>
              <a:buSzPct val="166666"/>
              <a:buFont typeface="Arial"/>
              <a:buChar char="•"/>
            </a:pPr>
            <a:r>
              <a:rPr sz="2400" dirty="0">
                <a:latin typeface="+mn-lt"/>
              </a:rPr>
              <a:t>Effectively testing the digital components requires them to be isolated from the analog system.</a:t>
            </a:r>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Shape 125"/>
          <p:cNvSpPr>
            <a:spLocks noGrp="1"/>
          </p:cNvSpPr>
          <p:nvPr>
            <p:ph type="body"/>
          </p:nvPr>
        </p:nvSpPr>
        <p:spPr>
          <a:xfrm>
            <a:off x="274300" y="6035025"/>
            <a:ext cx="8595299" cy="548699"/>
          </a:xfrm>
          <a:prstGeom prst="rect">
            <a:avLst/>
          </a:prstGeom>
          <a:noFill/>
          <a:ln>
            <a:noFill/>
          </a:ln>
        </p:spPr>
        <p:txBody>
          <a:bodyPr lIns="91425" tIns="91425" rIns="91425" bIns="91425" anchor="ctr" anchorCtr="0"/>
          <a:lstStyle/>
          <a:p>
            <a:pPr lvl="0">
              <a:buNone/>
            </a:pPr>
            <a:r>
              <a:rPr/>
              <a:t>Typical Mixed-Signal System</a:t>
            </a:r>
          </a:p>
        </p:txBody>
      </p:sp>
      <p:sp>
        <p:nvSpPr>
          <p:cNvPr id="126" name="Shape 126"/>
          <p:cNvSpPr/>
          <p:nvPr/>
        </p:nvSpPr>
        <p:spPr>
          <a:xfrm>
            <a:off x="1805567" y="4279350"/>
            <a:ext cx="1609200" cy="929699"/>
          </a:xfrm>
          <a:prstGeom prst="rect">
            <a:avLst/>
          </a:prstGeom>
          <a:solidFill>
            <a:schemeClr val="lt2"/>
          </a:solidFill>
          <a:ln w="19050" cap="flat">
            <a:solidFill>
              <a:schemeClr val="dk2"/>
            </a:solidFill>
            <a:prstDash val="solid"/>
            <a:round/>
            <a:headEnd type="none" w="sm" len="sm"/>
            <a:tailEnd type="none" w="sm" len="sm"/>
          </a:ln>
        </p:spPr>
        <p:txBody>
          <a:bodyPr lIns="91425" tIns="91425" rIns="91425" bIns="91425" anchor="ctr" anchorCtr="0"/>
          <a:lstStyle/>
          <a:p>
            <a:pPr lvl="0" algn="ctr" rtl="0">
              <a:buNone/>
            </a:pPr>
            <a:r>
              <a:rPr sz="2400" b="1"/>
              <a:t>Digital</a:t>
            </a:r>
            <a:br>
              <a:rPr sz="2400" b="1"/>
            </a:br>
            <a:r>
              <a:rPr sz="2400" b="1"/>
              <a:t>System</a:t>
            </a:r>
          </a:p>
        </p:txBody>
      </p:sp>
      <p:sp>
        <p:nvSpPr>
          <p:cNvPr id="127" name="Shape 127"/>
          <p:cNvSpPr/>
          <p:nvPr/>
        </p:nvSpPr>
        <p:spPr>
          <a:xfrm>
            <a:off x="5623002" y="4279350"/>
            <a:ext cx="1622699" cy="929699"/>
          </a:xfrm>
          <a:prstGeom prst="rect">
            <a:avLst/>
          </a:prstGeom>
          <a:solidFill>
            <a:schemeClr val="lt2"/>
          </a:solidFill>
          <a:ln w="19050" cap="flat">
            <a:solidFill>
              <a:schemeClr val="dk2"/>
            </a:solidFill>
            <a:prstDash val="solid"/>
            <a:round/>
            <a:headEnd type="none" w="sm" len="sm"/>
            <a:tailEnd type="none" w="sm" len="sm"/>
          </a:ln>
        </p:spPr>
        <p:txBody>
          <a:bodyPr lIns="91425" tIns="91425" rIns="91425" bIns="91425" anchor="ctr" anchorCtr="0"/>
          <a:lstStyle/>
          <a:p>
            <a:pPr lvl="0" algn="ctr" rtl="0">
              <a:buNone/>
            </a:pPr>
            <a:r>
              <a:rPr sz="2400" b="1"/>
              <a:t>Analog</a:t>
            </a:r>
            <a:br>
              <a:rPr sz="2400" b="1"/>
            </a:br>
            <a:r>
              <a:rPr sz="2400" b="1"/>
              <a:t>System</a:t>
            </a:r>
          </a:p>
        </p:txBody>
      </p:sp>
      <p:sp>
        <p:nvSpPr>
          <p:cNvPr id="128" name="Shape 128"/>
          <p:cNvSpPr/>
          <p:nvPr/>
        </p:nvSpPr>
        <p:spPr>
          <a:xfrm>
            <a:off x="5639202" y="652000"/>
            <a:ext cx="1590299" cy="929699"/>
          </a:xfrm>
          <a:prstGeom prst="rect">
            <a:avLst/>
          </a:prstGeom>
          <a:solidFill>
            <a:schemeClr val="lt2"/>
          </a:solidFill>
          <a:ln w="19050" cap="flat">
            <a:solidFill>
              <a:schemeClr val="dk2"/>
            </a:solidFill>
            <a:prstDash val="solid"/>
            <a:round/>
            <a:headEnd type="none" w="sm" len="sm"/>
            <a:tailEnd type="none" w="sm" len="sm"/>
          </a:ln>
        </p:spPr>
        <p:txBody>
          <a:bodyPr lIns="91425" tIns="91425" rIns="91425" bIns="91425" anchor="ctr" anchorCtr="0"/>
          <a:lstStyle/>
          <a:p>
            <a:pPr lvl="0" algn="ctr" rtl="0">
              <a:buNone/>
            </a:pPr>
            <a:r>
              <a:rPr sz="2400" b="1"/>
              <a:t>Analog</a:t>
            </a:r>
            <a:br>
              <a:rPr sz="2400" b="1"/>
            </a:br>
            <a:r>
              <a:rPr sz="2400" b="1"/>
              <a:t>System</a:t>
            </a:r>
          </a:p>
        </p:txBody>
      </p:sp>
      <p:sp>
        <p:nvSpPr>
          <p:cNvPr id="129" name="Shape 129"/>
          <p:cNvSpPr/>
          <p:nvPr/>
        </p:nvSpPr>
        <p:spPr>
          <a:xfrm>
            <a:off x="1798667" y="652000"/>
            <a:ext cx="1623000" cy="929699"/>
          </a:xfrm>
          <a:prstGeom prst="rect">
            <a:avLst/>
          </a:prstGeom>
          <a:solidFill>
            <a:schemeClr val="lt2"/>
          </a:solidFill>
          <a:ln w="19050" cap="flat">
            <a:solidFill>
              <a:schemeClr val="dk2"/>
            </a:solidFill>
            <a:prstDash val="solid"/>
            <a:round/>
            <a:headEnd type="none" w="sm" len="sm"/>
            <a:tailEnd type="none" w="sm" len="sm"/>
          </a:ln>
        </p:spPr>
        <p:txBody>
          <a:bodyPr lIns="91425" tIns="91425" rIns="91425" bIns="91425" anchor="ctr" anchorCtr="0"/>
          <a:lstStyle/>
          <a:p>
            <a:pPr lvl="0" algn="ctr" rtl="0">
              <a:buNone/>
            </a:pPr>
            <a:r>
              <a:rPr sz="2400" b="1"/>
              <a:t>Digital</a:t>
            </a:r>
            <a:br>
              <a:rPr sz="2400" b="1"/>
            </a:br>
            <a:r>
              <a:rPr sz="2400" b="1"/>
              <a:t>System</a:t>
            </a:r>
          </a:p>
        </p:txBody>
      </p:sp>
      <p:cxnSp>
        <p:nvCxnSpPr>
          <p:cNvPr id="130" name="Shape 130"/>
          <p:cNvCxnSpPr>
            <a:stCxn id="126" idx="3"/>
            <a:endCxn id="131" idx="1"/>
          </p:cNvCxnSpPr>
          <p:nvPr/>
        </p:nvCxnSpPr>
        <p:spPr>
          <a:xfrm rot="10800000" flipH="1">
            <a:off x="3414768" y="4738500"/>
            <a:ext cx="814949" cy="5699"/>
          </a:xfrm>
          <a:prstGeom prst="straightConnector1">
            <a:avLst/>
          </a:prstGeom>
          <a:noFill/>
          <a:ln w="19050" cap="flat">
            <a:solidFill>
              <a:schemeClr val="dk2"/>
            </a:solidFill>
            <a:prstDash val="solid"/>
            <a:round/>
            <a:headEnd type="none" w="med" len="med"/>
            <a:tailEnd type="triangle" w="med" len="med"/>
          </a:ln>
        </p:spPr>
      </p:cxnSp>
      <p:cxnSp>
        <p:nvCxnSpPr>
          <p:cNvPr id="132" name="Shape 132"/>
          <p:cNvCxnSpPr>
            <a:stCxn id="128" idx="1"/>
            <a:endCxn id="133" idx="3"/>
          </p:cNvCxnSpPr>
          <p:nvPr/>
        </p:nvCxnSpPr>
        <p:spPr>
          <a:xfrm rot="10800000">
            <a:off x="4800617" y="1108409"/>
            <a:ext cx="838584" cy="8440"/>
          </a:xfrm>
          <a:prstGeom prst="straightConnector1">
            <a:avLst/>
          </a:prstGeom>
          <a:noFill/>
          <a:ln w="19050" cap="flat">
            <a:solidFill>
              <a:schemeClr val="dk2"/>
            </a:solidFill>
            <a:prstDash val="solid"/>
            <a:round/>
            <a:headEnd type="none" w="med" len="med"/>
            <a:tailEnd type="triangle" w="med" len="med"/>
          </a:ln>
        </p:spPr>
      </p:cxnSp>
      <p:cxnSp>
        <p:nvCxnSpPr>
          <p:cNvPr id="134" name="Shape 134"/>
          <p:cNvCxnSpPr>
            <a:stCxn id="129" idx="1"/>
          </p:cNvCxnSpPr>
          <p:nvPr/>
        </p:nvCxnSpPr>
        <p:spPr>
          <a:xfrm rot="10800000">
            <a:off x="1064867" y="1116849"/>
            <a:ext cx="733799" cy="0"/>
          </a:xfrm>
          <a:prstGeom prst="straightConnector1">
            <a:avLst/>
          </a:prstGeom>
          <a:noFill/>
          <a:ln w="19050" cap="flat">
            <a:solidFill>
              <a:schemeClr val="dk2"/>
            </a:solidFill>
            <a:prstDash val="solid"/>
            <a:round/>
            <a:headEnd type="none" w="med" len="med"/>
            <a:tailEnd type="stealth" w="med" len="med"/>
          </a:ln>
        </p:spPr>
      </p:cxnSp>
      <p:cxnSp>
        <p:nvCxnSpPr>
          <p:cNvPr id="135" name="Shape 135"/>
          <p:cNvCxnSpPr>
            <a:stCxn id="126" idx="1"/>
          </p:cNvCxnSpPr>
          <p:nvPr/>
        </p:nvCxnSpPr>
        <p:spPr>
          <a:xfrm rot="10800000">
            <a:off x="1041167" y="4744199"/>
            <a:ext cx="764399" cy="0"/>
          </a:xfrm>
          <a:prstGeom prst="straightConnector1">
            <a:avLst/>
          </a:prstGeom>
          <a:noFill/>
          <a:ln w="19050" cap="flat">
            <a:solidFill>
              <a:schemeClr val="dk2"/>
            </a:solidFill>
            <a:prstDash val="solid"/>
            <a:round/>
            <a:headEnd type="stealth" w="med" len="med"/>
            <a:tailEnd type="none" w="med" len="med"/>
          </a:ln>
        </p:spPr>
      </p:cxnSp>
      <p:cxnSp>
        <p:nvCxnSpPr>
          <p:cNvPr id="136" name="Shape 136"/>
          <p:cNvCxnSpPr/>
          <p:nvPr/>
        </p:nvCxnSpPr>
        <p:spPr>
          <a:xfrm rot="10800000">
            <a:off x="7244275" y="1116850"/>
            <a:ext cx="733799" cy="0"/>
          </a:xfrm>
          <a:prstGeom prst="straightConnector1">
            <a:avLst/>
          </a:prstGeom>
          <a:noFill/>
          <a:ln w="19050" cap="flat">
            <a:solidFill>
              <a:schemeClr val="dk2"/>
            </a:solidFill>
            <a:prstDash val="solid"/>
            <a:round/>
            <a:headEnd type="none" w="med" len="med"/>
            <a:tailEnd type="stealth" w="med" len="med"/>
          </a:ln>
        </p:spPr>
      </p:cxnSp>
      <p:cxnSp>
        <p:nvCxnSpPr>
          <p:cNvPr id="137" name="Shape 137"/>
          <p:cNvCxnSpPr/>
          <p:nvPr/>
        </p:nvCxnSpPr>
        <p:spPr>
          <a:xfrm rot="10800000">
            <a:off x="7244275" y="4744200"/>
            <a:ext cx="733799" cy="0"/>
          </a:xfrm>
          <a:prstGeom prst="straightConnector1">
            <a:avLst/>
          </a:prstGeom>
          <a:noFill/>
          <a:ln w="19050" cap="flat">
            <a:solidFill>
              <a:schemeClr val="dk2"/>
            </a:solidFill>
            <a:prstDash val="solid"/>
            <a:round/>
            <a:headEnd type="stealth" w="med" len="med"/>
            <a:tailEnd type="none" w="med" len="med"/>
          </a:ln>
        </p:spPr>
      </p:cxnSp>
      <p:sp>
        <p:nvSpPr>
          <p:cNvPr id="138" name="Shape 138"/>
          <p:cNvSpPr/>
          <p:nvPr/>
        </p:nvSpPr>
        <p:spPr>
          <a:xfrm>
            <a:off x="274300" y="4251150"/>
            <a:ext cx="1402500" cy="891599"/>
          </a:xfrm>
          <a:prstGeom prst="rect">
            <a:avLst/>
          </a:prstGeom>
          <a:noFill/>
          <a:ln>
            <a:noFill/>
          </a:ln>
        </p:spPr>
        <p:txBody>
          <a:bodyPr lIns="91425" tIns="91425" rIns="91425" bIns="91425" anchor="t" anchorCtr="0"/>
          <a:lstStyle/>
          <a:p>
            <a:pPr lvl="0" rtl="0">
              <a:buNone/>
            </a:pPr>
            <a:r>
              <a:rPr sz="2400"/>
              <a:t>Digital Inputs</a:t>
            </a:r>
          </a:p>
        </p:txBody>
      </p:sp>
      <p:sp>
        <p:nvSpPr>
          <p:cNvPr id="139" name="Shape 139"/>
          <p:cNvSpPr/>
          <p:nvPr/>
        </p:nvSpPr>
        <p:spPr>
          <a:xfrm>
            <a:off x="274300" y="671050"/>
            <a:ext cx="1402500" cy="891599"/>
          </a:xfrm>
          <a:prstGeom prst="rect">
            <a:avLst/>
          </a:prstGeom>
          <a:noFill/>
          <a:ln>
            <a:noFill/>
          </a:ln>
        </p:spPr>
        <p:txBody>
          <a:bodyPr lIns="91425" tIns="91425" rIns="91425" bIns="91425" anchor="t" anchorCtr="0"/>
          <a:lstStyle/>
          <a:p>
            <a:pPr lvl="0" rtl="0">
              <a:buNone/>
            </a:pPr>
            <a:r>
              <a:rPr sz="2400"/>
              <a:t>Digital Outputs</a:t>
            </a:r>
          </a:p>
        </p:txBody>
      </p:sp>
      <p:sp>
        <p:nvSpPr>
          <p:cNvPr id="140" name="Shape 140"/>
          <p:cNvSpPr/>
          <p:nvPr/>
        </p:nvSpPr>
        <p:spPr>
          <a:xfrm>
            <a:off x="7625275" y="671050"/>
            <a:ext cx="1402500" cy="891599"/>
          </a:xfrm>
          <a:prstGeom prst="rect">
            <a:avLst/>
          </a:prstGeom>
          <a:noFill/>
          <a:ln>
            <a:noFill/>
          </a:ln>
        </p:spPr>
        <p:txBody>
          <a:bodyPr lIns="91425" tIns="91425" rIns="91425" bIns="91425" anchor="t" anchorCtr="0"/>
          <a:lstStyle/>
          <a:p>
            <a:pPr lvl="0" rtl="0">
              <a:buNone/>
            </a:pPr>
            <a:r>
              <a:rPr sz="2400"/>
              <a:t>Analog Inputs</a:t>
            </a:r>
          </a:p>
        </p:txBody>
      </p:sp>
      <p:sp>
        <p:nvSpPr>
          <p:cNvPr id="141" name="Shape 141"/>
          <p:cNvSpPr/>
          <p:nvPr/>
        </p:nvSpPr>
        <p:spPr>
          <a:xfrm>
            <a:off x="7625275" y="4298400"/>
            <a:ext cx="1402500" cy="891599"/>
          </a:xfrm>
          <a:prstGeom prst="rect">
            <a:avLst/>
          </a:prstGeom>
          <a:noFill/>
          <a:ln>
            <a:noFill/>
          </a:ln>
        </p:spPr>
        <p:txBody>
          <a:bodyPr lIns="91425" tIns="91425" rIns="91425" bIns="91425" anchor="t" anchorCtr="0"/>
          <a:lstStyle/>
          <a:p>
            <a:pPr lvl="0" rtl="0">
              <a:buNone/>
            </a:pPr>
            <a:r>
              <a:rPr sz="2400"/>
              <a:t>Analog Outputs</a:t>
            </a:r>
          </a:p>
        </p:txBody>
      </p:sp>
      <p:sp>
        <p:nvSpPr>
          <p:cNvPr id="133" name="Shape 133"/>
          <p:cNvSpPr/>
          <p:nvPr/>
        </p:nvSpPr>
        <p:spPr>
          <a:xfrm>
            <a:off x="4229717" y="515909"/>
            <a:ext cx="570900" cy="1185000"/>
          </a:xfrm>
          <a:prstGeom prst="rect">
            <a:avLst/>
          </a:prstGeom>
          <a:solidFill>
            <a:schemeClr val="lt2"/>
          </a:solidFill>
          <a:ln w="19050" cap="flat">
            <a:solidFill>
              <a:schemeClr val="dk2"/>
            </a:solidFill>
            <a:prstDash val="solid"/>
            <a:round/>
            <a:headEnd type="none" w="sm" len="sm"/>
            <a:tailEnd type="none" w="sm" len="sm"/>
          </a:ln>
        </p:spPr>
        <p:txBody>
          <a:bodyPr lIns="91425" tIns="91425" rIns="91425" bIns="91425" anchor="ctr" anchorCtr="0"/>
          <a:lstStyle/>
          <a:p>
            <a:pPr lvl="0" algn="ctr" rtl="0">
              <a:buNone/>
            </a:pPr>
            <a:r>
              <a:rPr sz="2400"/>
              <a:t>A</a:t>
            </a:r>
            <a:br>
              <a:rPr sz="2400"/>
            </a:br>
            <a:r>
              <a:rPr sz="2400"/>
              <a:t>D</a:t>
            </a:r>
            <a:br>
              <a:rPr sz="2400"/>
            </a:br>
            <a:r>
              <a:rPr sz="2400"/>
              <a:t>C</a:t>
            </a:r>
          </a:p>
        </p:txBody>
      </p:sp>
      <p:cxnSp>
        <p:nvCxnSpPr>
          <p:cNvPr id="142" name="Shape 142"/>
          <p:cNvCxnSpPr>
            <a:stCxn id="133" idx="1"/>
            <a:endCxn id="129" idx="3"/>
          </p:cNvCxnSpPr>
          <p:nvPr/>
        </p:nvCxnSpPr>
        <p:spPr>
          <a:xfrm flipH="1">
            <a:off x="3421667" y="1108409"/>
            <a:ext cx="808049" cy="8440"/>
          </a:xfrm>
          <a:prstGeom prst="straightConnector1">
            <a:avLst/>
          </a:prstGeom>
          <a:noFill/>
          <a:ln w="19050" cap="flat">
            <a:solidFill>
              <a:schemeClr val="dk2"/>
            </a:solidFill>
            <a:prstDash val="solid"/>
            <a:round/>
            <a:headEnd type="none" w="med" len="med"/>
            <a:tailEnd type="triangle" w="med" len="med"/>
          </a:ln>
        </p:spPr>
      </p:cxnSp>
      <p:sp>
        <p:nvSpPr>
          <p:cNvPr id="131" name="Shape 131"/>
          <p:cNvSpPr/>
          <p:nvPr/>
        </p:nvSpPr>
        <p:spPr>
          <a:xfrm>
            <a:off x="4229717" y="4146000"/>
            <a:ext cx="570900" cy="1185000"/>
          </a:xfrm>
          <a:prstGeom prst="rect">
            <a:avLst/>
          </a:prstGeom>
          <a:solidFill>
            <a:schemeClr val="lt2"/>
          </a:solidFill>
          <a:ln w="19050" cap="flat">
            <a:solidFill>
              <a:schemeClr val="dk2"/>
            </a:solidFill>
            <a:prstDash val="solid"/>
            <a:round/>
            <a:headEnd type="none" w="sm" len="sm"/>
            <a:tailEnd type="none" w="sm" len="sm"/>
          </a:ln>
        </p:spPr>
        <p:txBody>
          <a:bodyPr lIns="91425" tIns="91425" rIns="91425" bIns="91425" anchor="ctr" anchorCtr="0"/>
          <a:lstStyle/>
          <a:p>
            <a:pPr lvl="0" algn="ctr" rtl="0">
              <a:buNone/>
            </a:pPr>
            <a:r>
              <a:rPr sz="2400"/>
              <a:t>D</a:t>
            </a:r>
            <a:br>
              <a:rPr sz="2400"/>
            </a:br>
            <a:r>
              <a:rPr sz="2400"/>
              <a:t>A</a:t>
            </a:r>
            <a:br>
              <a:rPr sz="2400"/>
            </a:br>
            <a:r>
              <a:rPr sz="2400"/>
              <a:t>C</a:t>
            </a:r>
          </a:p>
        </p:txBody>
      </p:sp>
      <p:cxnSp>
        <p:nvCxnSpPr>
          <p:cNvPr id="143" name="Shape 143"/>
          <p:cNvCxnSpPr>
            <a:stCxn id="131" idx="3"/>
            <a:endCxn id="127" idx="1"/>
          </p:cNvCxnSpPr>
          <p:nvPr/>
        </p:nvCxnSpPr>
        <p:spPr>
          <a:xfrm>
            <a:off x="4800617" y="4738500"/>
            <a:ext cx="822384" cy="5699"/>
          </a:xfrm>
          <a:prstGeom prst="straightConnector1">
            <a:avLst/>
          </a:prstGeom>
          <a:noFill/>
          <a:ln w="19050" cap="flat">
            <a:solidFill>
              <a:schemeClr val="dk2"/>
            </a:solidFill>
            <a:prstDash val="solid"/>
            <a:round/>
            <a:headEnd type="none" w="med" len="med"/>
            <a:tailEnd type="triangle" w="med" len="med"/>
          </a:ln>
        </p:spPr>
      </p:cxnSp>
      <p:cxnSp>
        <p:nvCxnSpPr>
          <p:cNvPr id="144" name="Shape 144"/>
          <p:cNvCxnSpPr>
            <a:stCxn id="145" idx="0"/>
            <a:endCxn id="128" idx="2"/>
          </p:cNvCxnSpPr>
          <p:nvPr/>
        </p:nvCxnSpPr>
        <p:spPr>
          <a:xfrm rot="10800000" flipH="1">
            <a:off x="6434352" y="1581699"/>
            <a:ext cx="0" cy="935725"/>
          </a:xfrm>
          <a:prstGeom prst="straightConnector1">
            <a:avLst/>
          </a:prstGeom>
          <a:noFill/>
          <a:ln w="19050" cap="flat">
            <a:solidFill>
              <a:schemeClr val="dk2"/>
            </a:solidFill>
            <a:prstDash val="solid"/>
            <a:round/>
            <a:headEnd type="none" w="med" len="med"/>
            <a:tailEnd type="triangle" w="med" len="med"/>
          </a:ln>
        </p:spPr>
      </p:cxnSp>
      <p:sp>
        <p:nvSpPr>
          <p:cNvPr id="145" name="Shape 145"/>
          <p:cNvSpPr/>
          <p:nvPr/>
        </p:nvSpPr>
        <p:spPr>
          <a:xfrm>
            <a:off x="5608002" y="2517425"/>
            <a:ext cx="1652699" cy="826200"/>
          </a:xfrm>
          <a:prstGeom prst="rect">
            <a:avLst/>
          </a:prstGeom>
          <a:noFill/>
          <a:ln>
            <a:noFill/>
          </a:ln>
        </p:spPr>
        <p:txBody>
          <a:bodyPr lIns="91425" tIns="91425" rIns="91425" bIns="91425" anchor="t" anchorCtr="0"/>
          <a:lstStyle/>
          <a:p>
            <a:pPr lvl="0" algn="ctr" rtl="0">
              <a:buNone/>
            </a:pPr>
            <a:r>
              <a:rPr sz="2400"/>
              <a:t>Analog </a:t>
            </a:r>
            <a:br>
              <a:rPr sz="2400"/>
            </a:br>
            <a:r>
              <a:rPr sz="2400"/>
              <a:t>Loopback</a:t>
            </a:r>
          </a:p>
        </p:txBody>
      </p:sp>
      <p:cxnSp>
        <p:nvCxnSpPr>
          <p:cNvPr id="146" name="Shape 146"/>
          <p:cNvCxnSpPr>
            <a:stCxn id="127" idx="0"/>
            <a:endCxn id="145" idx="2"/>
          </p:cNvCxnSpPr>
          <p:nvPr/>
        </p:nvCxnSpPr>
        <p:spPr>
          <a:xfrm rot="10800000">
            <a:off x="6434352" y="3343625"/>
            <a:ext cx="0" cy="935724"/>
          </a:xfrm>
          <a:prstGeom prst="straightConnector1">
            <a:avLst/>
          </a:prstGeom>
          <a:noFill/>
          <a:ln w="19050" cap="flat">
            <a:solidFill>
              <a:schemeClr val="dk2"/>
            </a:solidFill>
            <a:prstDash val="solid"/>
            <a:round/>
            <a:headEnd type="none" w="med" len="med"/>
            <a:tailEnd type="none" w="med" len="med"/>
          </a:ln>
        </p:spPr>
      </p:cxnSp>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a:themeElements>
    <a:clrScheme name="blank">
      <a:dk1>
        <a:srgbClr val="000000"/>
      </a:dk1>
      <a:lt1>
        <a:srgbClr val="FFFFFF"/>
      </a:lt1>
      <a:dk2>
        <a:srgbClr val="073763"/>
      </a:dk2>
      <a:lt2>
        <a:srgbClr val="CFE2F3"/>
      </a:lt2>
      <a:accent1>
        <a:srgbClr val="404040"/>
      </a:accent1>
      <a:accent2>
        <a:srgbClr val="808080"/>
      </a:accent2>
      <a:accent3>
        <a:srgbClr val="C0C0C0"/>
      </a:accent3>
      <a:accent4>
        <a:srgbClr val="396187"/>
      </a:accent4>
      <a:accent5>
        <a:srgbClr val="6B8CAB"/>
      </a:accent5>
      <a:accent6>
        <a:srgbClr val="9DB7CF"/>
      </a:accent6>
      <a:hlink>
        <a:srgbClr val="0000EE"/>
      </a:hlink>
      <a:folHlink>
        <a:srgbClr val="551A8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381</TotalTime>
  <Words>2808</Words>
  <Application>Microsoft Office PowerPoint</Application>
  <PresentationFormat>On-screen Show (4:3)</PresentationFormat>
  <Paragraphs>406</Paragraphs>
  <Slides>39</Slides>
  <Notes>39</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
      <vt:lpstr>Please get some pizza and BBQ</vt:lpstr>
      <vt:lpstr>Evaluating the Digital Fault Coverage of a Mixed-Signal BIST</vt:lpstr>
      <vt:lpstr>Thesis Statement</vt:lpstr>
      <vt:lpstr>Thesis Outline</vt:lpstr>
      <vt:lpstr>Fault Simulation</vt:lpstr>
      <vt:lpstr>Fault Simulation (contd.)</vt:lpstr>
      <vt:lpstr>Testing of Digital Systems</vt:lpstr>
      <vt:lpstr>Testing of Mixed-Signal Systems</vt:lpstr>
      <vt:lpstr>PowerPoint Presentation</vt:lpstr>
      <vt:lpstr>Testing Mixed-Signal Systems (contd)</vt:lpstr>
      <vt:lpstr>PowerPoint Presentation</vt:lpstr>
      <vt:lpstr>PowerPoint Presentation</vt:lpstr>
      <vt:lpstr>PowerPoint Presentation</vt:lpstr>
      <vt:lpstr>Selective-Spectrum Analysis (SSA) BIST</vt:lpstr>
      <vt:lpstr>PowerPoint Presentation</vt:lpstr>
      <vt:lpstr>Direct-Digital Synthesis (DDS)</vt:lpstr>
      <vt:lpstr>MAC based ORAs</vt:lpstr>
      <vt:lpstr>Integer Multiple Period Accumulation Time</vt:lpstr>
      <vt:lpstr>Calculation Circuitry</vt:lpstr>
      <vt:lpstr>PowerPoint Presentation</vt:lpstr>
      <vt:lpstr>PowerPoint Presentation</vt:lpstr>
      <vt:lpstr>Thesis Outline</vt:lpstr>
      <vt:lpstr>Conversion to ASL from Verilog</vt:lpstr>
      <vt:lpstr>ASL Conversion</vt:lpstr>
      <vt:lpstr>The Test Procedures</vt:lpstr>
      <vt:lpstr>Test Development Process</vt:lpstr>
      <vt:lpstr>Initial Test Development</vt:lpstr>
      <vt:lpstr>PowerPoint Presentation</vt:lpstr>
      <vt:lpstr>Thesis Outline</vt:lpstr>
      <vt:lpstr>Simulation Time</vt:lpstr>
      <vt:lpstr>PowerPoint Presentation</vt:lpstr>
      <vt:lpstr>PowerPoint Presentation</vt:lpstr>
      <vt:lpstr>Fault Coverage Analysis</vt:lpstr>
      <vt:lpstr>Coverage Improvements</vt:lpstr>
      <vt:lpstr>Fault Coverage Results and Analysis</vt:lpstr>
      <vt:lpstr>Experimental Verification</vt:lpstr>
      <vt:lpstr>Thesis Outline</vt:lpstr>
      <vt:lpstr>Analysis and Summary</vt:lpstr>
      <vt:lpstr>Analysis and Summary (contd.)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Evaluating the Digital Fault Coverage of a Mixed-Signal BIST</dc:title>
  <dc:creator>Alex</dc:creator>
  <cp:lastModifiedBy>Michael Lusco</cp:lastModifiedBy>
  <cp:revision>39</cp:revision>
  <dcterms:modified xsi:type="dcterms:W3CDTF">2011-08-31T22:31:04Z</dcterms:modified>
</cp:coreProperties>
</file>