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413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71010-8A74-47A8-97A2-686B824936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Evolutionary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1, date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329911" y="6382538"/>
            <a:ext cx="3568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A.E. Eiben and J.E. Smith, Introduction to Evolutionary Computing 2014, Chapter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Evolutionary Computing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14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14:</a:t>
            </a:r>
            <a:br>
              <a:rPr lang="en-GB" dirty="0" smtClean="0"/>
            </a:br>
            <a:r>
              <a:rPr lang="en-GB" dirty="0" smtClean="0"/>
              <a:t>Interactive Evolutionary Algorithms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Motivation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Characteristics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Approaches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Interactive evolution as design vs. </a:t>
            </a:r>
            <a:r>
              <a:rPr lang="en-US" dirty="0" err="1" smtClean="0"/>
              <a:t>optimisation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33A65-ADF9-4CAA-A8DF-1B8B54690ED6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0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46C0A"/>
                </a:solidFill>
              </a:rPr>
              <a:t>Interactive evolution (IE)</a:t>
            </a:r>
            <a:r>
              <a:rPr lang="en-US" dirty="0" smtClean="0"/>
              <a:t>: measure of a solution’s fitness is provided by a human’s subjective </a:t>
            </a:r>
            <a:r>
              <a:rPr lang="en-US" dirty="0" err="1" smtClean="0"/>
              <a:t>judgement</a:t>
            </a:r>
            <a:endParaRPr lang="en-US" dirty="0" smtClean="0"/>
          </a:p>
          <a:p>
            <a:r>
              <a:rPr lang="en-US" dirty="0" smtClean="0"/>
              <a:t>World is full of examples of humanoid intervention (pets, food crops)</a:t>
            </a:r>
          </a:p>
          <a:p>
            <a:r>
              <a:rPr lang="en-US" dirty="0" smtClean="0"/>
              <a:t>Applications of IE Algorithms: capturing aesthetics in art and design, </a:t>
            </a:r>
            <a:r>
              <a:rPr lang="en-US" dirty="0" err="1" smtClean="0"/>
              <a:t>personalisation</a:t>
            </a:r>
            <a:r>
              <a:rPr lang="en-US" dirty="0" smtClean="0"/>
              <a:t> of </a:t>
            </a:r>
            <a:r>
              <a:rPr lang="en-US" dirty="0" err="1" smtClean="0"/>
              <a:t>artefacts</a:t>
            </a:r>
            <a:r>
              <a:rPr lang="en-US" dirty="0" smtClean="0"/>
              <a:t> such as medical devices</a:t>
            </a:r>
          </a:p>
          <a:p>
            <a:r>
              <a:rPr lang="en-US" dirty="0" smtClean="0"/>
              <a:t>Human’s </a:t>
            </a:r>
            <a:r>
              <a:rPr lang="en-US" dirty="0" err="1" smtClean="0"/>
              <a:t>judgement</a:t>
            </a:r>
            <a:endParaRPr lang="en-US" dirty="0" smtClean="0"/>
          </a:p>
          <a:p>
            <a:pPr lvl="1"/>
            <a:r>
              <a:rPr lang="en-US" dirty="0" smtClean="0"/>
              <a:t>Advantage: insight and guidance</a:t>
            </a:r>
          </a:p>
          <a:p>
            <a:pPr lvl="1"/>
            <a:r>
              <a:rPr lang="en-US" dirty="0" smtClean="0"/>
              <a:t>Disadvantage: inconsistent, loss of attention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user becomes effectively part of the system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smtClean="0"/>
              <a:t>(</a:t>
            </a:r>
            <a:r>
              <a:rPr lang="sl-SI" dirty="0" smtClean="0"/>
              <a:t>like in </a:t>
            </a:r>
            <a:r>
              <a:rPr lang="en-US" dirty="0" smtClean="0"/>
              <a:t>agricultural breeding)</a:t>
            </a:r>
          </a:p>
          <a:p>
            <a:r>
              <a:rPr lang="en-US" dirty="0" smtClean="0"/>
              <a:t>Features that impact on the design of IEAs:</a:t>
            </a:r>
          </a:p>
          <a:p>
            <a:pPr lvl="1"/>
            <a:r>
              <a:rPr lang="en-US" dirty="0" smtClean="0"/>
              <a:t>Effect of time:</a:t>
            </a:r>
          </a:p>
          <a:p>
            <a:pPr lvl="2"/>
            <a:r>
              <a:rPr lang="sl-SI" dirty="0"/>
              <a:t>A</a:t>
            </a:r>
            <a:r>
              <a:rPr lang="en-US" dirty="0" smtClean="0"/>
              <a:t>void lengthy evolution  and focus on making rapid gains to fit in with human needs</a:t>
            </a:r>
          </a:p>
          <a:p>
            <a:pPr lvl="2"/>
            <a:r>
              <a:rPr lang="en-US" dirty="0" smtClean="0"/>
              <a:t>Human decision takes longer than evaluation mathematical  fitness function</a:t>
            </a:r>
            <a:endParaRPr lang="en-US" dirty="0"/>
          </a:p>
          <a:p>
            <a:pPr lvl="1"/>
            <a:r>
              <a:rPr lang="en-US" dirty="0" smtClean="0"/>
              <a:t>Effect of context:</a:t>
            </a:r>
          </a:p>
          <a:p>
            <a:pPr lvl="2"/>
            <a:r>
              <a:rPr lang="en-US" dirty="0" smtClean="0"/>
              <a:t>Human expectations change in response to what evolution produces</a:t>
            </a:r>
            <a:endParaRPr lang="en-US" dirty="0"/>
          </a:p>
          <a:p>
            <a:pPr lvl="1"/>
            <a:r>
              <a:rPr lang="en-US" dirty="0" smtClean="0"/>
              <a:t>Advantages of IEAs</a:t>
            </a:r>
            <a:r>
              <a:rPr lang="sl-SI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Handling situations with no clear fitness function</a:t>
            </a:r>
          </a:p>
          <a:p>
            <a:pPr lvl="2"/>
            <a:r>
              <a:rPr lang="en-US" dirty="0" smtClean="0"/>
              <a:t>Improved search ability, increased exploration and diversity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Interactive selection and population size</a:t>
            </a:r>
            <a:endParaRPr lang="en-US" dirty="0" smtClean="0"/>
          </a:p>
          <a:p>
            <a:r>
              <a:rPr lang="en-US" dirty="0" smtClean="0"/>
              <a:t>Subjective selection</a:t>
            </a:r>
          </a:p>
          <a:p>
            <a:pPr lvl="1"/>
            <a:r>
              <a:rPr lang="en-US" dirty="0" smtClean="0"/>
              <a:t>Direct (choosing individuals for reproduction)</a:t>
            </a:r>
            <a:endParaRPr lang="en-US" dirty="0"/>
          </a:p>
          <a:p>
            <a:pPr lvl="1"/>
            <a:r>
              <a:rPr lang="en-US" dirty="0" smtClean="0"/>
              <a:t>Indirect (assigning fitness, sorting)</a:t>
            </a:r>
          </a:p>
          <a:p>
            <a:endParaRPr lang="sl-SI" dirty="0" smtClean="0"/>
          </a:p>
          <a:p>
            <a:r>
              <a:rPr lang="en-US" dirty="0" smtClean="0"/>
              <a:t>Use of small population because:</a:t>
            </a:r>
          </a:p>
          <a:p>
            <a:pPr lvl="1"/>
            <a:r>
              <a:rPr lang="en-US" dirty="0" smtClean="0"/>
              <a:t>Limited number of solutions can be shown</a:t>
            </a:r>
          </a:p>
          <a:p>
            <a:pPr lvl="1"/>
            <a:r>
              <a:rPr lang="en-US" dirty="0" smtClean="0"/>
              <a:t>When ranking, the pair-wise comparisons grow rapidly</a:t>
            </a:r>
          </a:p>
          <a:p>
            <a:endParaRPr lang="sl-SI" dirty="0" smtClean="0"/>
          </a:p>
          <a:p>
            <a:r>
              <a:rPr lang="en-US" dirty="0" smtClean="0"/>
              <a:t>Multi-objective EAs are used for problems with mixture of quantitative and qualitative aspects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Algorithmic Approaches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Intervention in the variation process</a:t>
            </a:r>
          </a:p>
          <a:p>
            <a:r>
              <a:rPr lang="en-US" sz="2000" dirty="0" smtClean="0"/>
              <a:t>Implicit: periodically adjust the choice and </a:t>
            </a:r>
            <a:r>
              <a:rPr lang="en-US" sz="2000" dirty="0" err="1" smtClean="0"/>
              <a:t>parameterisation</a:t>
            </a:r>
            <a:r>
              <a:rPr lang="en-US" sz="2000" dirty="0" smtClean="0"/>
              <a:t> of variation operators, using the given score to control mutation</a:t>
            </a:r>
          </a:p>
          <a:p>
            <a:r>
              <a:rPr lang="en-US" sz="2000" dirty="0" smtClean="0"/>
              <a:t>Explicit: inspect promising solutions to adjust them by hand and place them back in to the population (</a:t>
            </a:r>
            <a:r>
              <a:rPr lang="en-US" sz="2000" dirty="0" err="1"/>
              <a:t>L</a:t>
            </a:r>
            <a:r>
              <a:rPr lang="en-US" sz="2000" dirty="0" err="1" smtClean="0"/>
              <a:t>amarkian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Use </a:t>
            </a:r>
            <a:r>
              <a:rPr lang="en-US" dirty="0"/>
              <a:t>of surrogate fitness function</a:t>
            </a:r>
          </a:p>
          <a:p>
            <a:r>
              <a:rPr lang="en-US" sz="2000" dirty="0"/>
              <a:t>Approximate the decision a human would make</a:t>
            </a:r>
          </a:p>
          <a:p>
            <a:r>
              <a:rPr lang="en-US" sz="2000" dirty="0"/>
              <a:t>Advantage: can use large populations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9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evolution as design vs.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 is related to evolutionary art </a:t>
            </a:r>
            <a:r>
              <a:rPr lang="en-US" smtClean="0"/>
              <a:t>and design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79083"/>
      </p:ext>
    </p:extLst>
  </p:cSld>
  <p:clrMapOvr>
    <a:masterClrMapping/>
  </p:clrMapOvr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5445</TotalTime>
  <Words>223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EC2014</vt:lpstr>
      <vt:lpstr>Evolutionary Computing</vt:lpstr>
      <vt:lpstr>Chapter 14: Interactive Evolutionary Algorithms</vt:lpstr>
      <vt:lpstr>Motivation</vt:lpstr>
      <vt:lpstr>Characteristics</vt:lpstr>
      <vt:lpstr>Algorithmic Approaches (1/2)</vt:lpstr>
      <vt:lpstr>Algorithmic Approaches (2/2)</vt:lpstr>
      <vt:lpstr>Interactive evolution as design vs. optimisation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2014-</dc:title>
  <dc:creator>Jacqueline Heinerman</dc:creator>
  <cp:lastModifiedBy>Daniel R. Tauritz</cp:lastModifiedBy>
  <cp:revision>235</cp:revision>
  <dcterms:created xsi:type="dcterms:W3CDTF">2014-06-19T13:47:47Z</dcterms:created>
  <dcterms:modified xsi:type="dcterms:W3CDTF">2019-12-02T12:41:39Z</dcterms:modified>
</cp:coreProperties>
</file>