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6"/>
  </p:notesMasterIdLst>
  <p:handoutMasterIdLst>
    <p:handoutMasterId r:id="rId7"/>
  </p:handoutMasterIdLst>
  <p:sldIdLst>
    <p:sldId id="920" r:id="rId2"/>
    <p:sldId id="1034" r:id="rId3"/>
    <p:sldId id="1033" r:id="rId4"/>
    <p:sldId id="1020" r:id="rId5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590D"/>
    <a:srgbClr val="1F2C63"/>
    <a:srgbClr val="0000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06" autoAdjust="0"/>
    <p:restoredTop sz="87814" autoAdjust="0"/>
  </p:normalViewPr>
  <p:slideViewPr>
    <p:cSldViewPr>
      <p:cViewPr varScale="1">
        <p:scale>
          <a:sx n="101" d="100"/>
          <a:sy n="101" d="100"/>
        </p:scale>
        <p:origin x="1932" y="102"/>
      </p:cViewPr>
      <p:guideLst>
        <p:guide orient="horz" pos="2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522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38145" cy="464205"/>
          </a:xfrm>
          <a:prstGeom prst="rect">
            <a:avLst/>
          </a:prstGeom>
        </p:spPr>
        <p:txBody>
          <a:bodyPr vert="horz" lIns="88128" tIns="44064" rIns="88128" bIns="4406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734" y="2"/>
            <a:ext cx="3038145" cy="464205"/>
          </a:xfrm>
          <a:prstGeom prst="rect">
            <a:avLst/>
          </a:prstGeom>
        </p:spPr>
        <p:txBody>
          <a:bodyPr vert="horz" lIns="88128" tIns="44064" rIns="88128" bIns="44064" rtlCol="0"/>
          <a:lstStyle>
            <a:lvl1pPr algn="r">
              <a:defRPr sz="1200"/>
            </a:lvl1pPr>
          </a:lstStyle>
          <a:p>
            <a:fld id="{41986F6E-2EEE-4838-8EB4-D6BD87D347B1}" type="datetimeFigureOut">
              <a:rPr lang="en-US" smtClean="0"/>
              <a:pPr/>
              <a:t>4/21/2025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0660"/>
            <a:ext cx="3038145" cy="464205"/>
          </a:xfrm>
          <a:prstGeom prst="rect">
            <a:avLst/>
          </a:prstGeom>
        </p:spPr>
        <p:txBody>
          <a:bodyPr vert="horz" lIns="88128" tIns="44064" rIns="88128" bIns="4406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734" y="8830660"/>
            <a:ext cx="3038145" cy="464205"/>
          </a:xfrm>
          <a:prstGeom prst="rect">
            <a:avLst/>
          </a:prstGeom>
        </p:spPr>
        <p:txBody>
          <a:bodyPr vert="horz" lIns="88128" tIns="44064" rIns="88128" bIns="44064" rtlCol="0" anchor="b"/>
          <a:lstStyle>
            <a:lvl1pPr algn="r">
              <a:defRPr sz="1200"/>
            </a:lvl1pPr>
          </a:lstStyle>
          <a:p>
            <a:fld id="{D575B47F-2213-42EE-8924-407FCFEE098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0" tIns="46580" rIns="93160" bIns="46580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0" tIns="46580" rIns="93160" bIns="46580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5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8500"/>
            <a:ext cx="4646612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0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0" tIns="46580" rIns="93160" bIns="465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0" tIns="46580" rIns="93160" bIns="46580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0" tIns="46580" rIns="93160" bIns="46580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fld id="{1F99604C-5B7E-4DC5-9B67-614B02A9C0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E:\Pics\AU tower logo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33475"/>
            <a:ext cx="3916363" cy="572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8" descr="E:\Pics\au1\au1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96200" y="0"/>
            <a:ext cx="1447800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19400" y="1295400"/>
            <a:ext cx="6096000" cy="19812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00400" y="3657600"/>
            <a:ext cx="54102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0"/>
          </p:nvPr>
        </p:nvSpPr>
        <p:spPr>
          <a:xfrm>
            <a:off x="2895600" y="6400800"/>
            <a:ext cx="33528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382000" y="6553200"/>
            <a:ext cx="7620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E804F8-6197-4FDA-9B08-B29C409196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599AFC-48A9-45F7-A95F-B935627B8A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 txBox="1">
            <a:spLocks noChangeArrowheads="1"/>
          </p:cNvSpPr>
          <p:nvPr userDrawn="1"/>
        </p:nvSpPr>
        <p:spPr bwMode="auto">
          <a:xfrm>
            <a:off x="2895600" y="6553200"/>
            <a:ext cx="32385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algn="ctr">
              <a:defRPr sz="1400">
                <a:solidFill>
                  <a:srgbClr val="DE570C"/>
                </a:solidFill>
              </a:defRPr>
            </a:lvl1pPr>
          </a:lstStyle>
          <a:p>
            <a:pPr>
              <a:defRPr/>
            </a:pPr>
            <a:r>
              <a:rPr lang="en-US" dirty="0"/>
              <a:t>Samuel </a:t>
            </a:r>
            <a:r>
              <a:rPr lang="en-US" dirty="0" err="1"/>
              <a:t>Ginn</a:t>
            </a:r>
            <a:r>
              <a:rPr lang="en-US" dirty="0"/>
              <a:t> College of Engineering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386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386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0" y="6553200"/>
            <a:ext cx="27432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42FF1E-9F45-4099-941A-D06F01A5DE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0" y="15875"/>
            <a:ext cx="7924800" cy="839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43000"/>
            <a:ext cx="82296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34400" y="6553200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DE570C"/>
                </a:solidFill>
                <a:latin typeface="Arial" charset="0"/>
              </a:defRPr>
            </a:lvl1pPr>
          </a:lstStyle>
          <a:p>
            <a:pPr>
              <a:defRPr/>
            </a:pPr>
            <a:fld id="{F1B7774F-B91A-44E6-A1BA-F1CADC8E1E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105" name="Line 9"/>
          <p:cNvSpPr>
            <a:spLocks noChangeShapeType="1"/>
          </p:cNvSpPr>
          <p:nvPr userDrawn="1"/>
        </p:nvSpPr>
        <p:spPr bwMode="auto">
          <a:xfrm flipH="1">
            <a:off x="0" y="855865"/>
            <a:ext cx="9144000" cy="0"/>
          </a:xfrm>
          <a:prstGeom prst="line">
            <a:avLst/>
          </a:prstGeom>
          <a:noFill/>
          <a:ln w="82550">
            <a:solidFill>
              <a:srgbClr val="1F2C63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36874" name="Picture 8" descr="E:\Pics\au1\au1.jpg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58880" y="1"/>
            <a:ext cx="885120" cy="768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46" r:id="rId1"/>
    <p:sldLayoutId id="2147483847" r:id="rId2"/>
    <p:sldLayoutId id="2147483848" r:id="rId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DE570C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DE570C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DE570C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DE570C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DE570C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DE570C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DE570C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DE570C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DE570C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1F2C63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1F2C63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1F2C63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1F2C63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1F2C63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1F2C63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1F2C63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1F2C63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1F2C63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0.png"/><Relationship Id="rId3" Type="http://schemas.openxmlformats.org/officeDocument/2006/relationships/image" Target="../media/image59.png"/><Relationship Id="rId7" Type="http://schemas.openxmlformats.org/officeDocument/2006/relationships/image" Target="../media/image61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2.png"/><Relationship Id="rId5" Type="http://schemas.openxmlformats.org/officeDocument/2006/relationships/image" Target="../media/image380.png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Project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Team Members Names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5E804F8-6197-4FDA-9B08-B29C409196E1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485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Project Description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2599AFC-48A9-45F7-A95F-B935627B8A16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343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Time Update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acc>
                          <m:accPr>
                            <m:chr m:val="̇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e>
                    </m:nary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</m:d>
                      </m:e>
                    </m:nary>
                  </m:oMath>
                </a14:m>
                <a:endParaRPr lang="en-US" b="0" dirty="0" smtClean="0"/>
              </a:p>
              <a:p>
                <a:pPr lvl="1"/>
                <a:r>
                  <a:rPr lang="en-US" b="0" dirty="0" smtClean="0"/>
                  <a:t>Done with Euler or Runge-</a:t>
                </a:r>
                <a:r>
                  <a:rPr lang="en-US" b="0" dirty="0" err="1" smtClean="0"/>
                  <a:t>Kutta</a:t>
                </a:r>
                <a:r>
                  <a:rPr lang="en-US" b="0" dirty="0" smtClean="0"/>
                  <a:t> Integration</a:t>
                </a:r>
              </a:p>
              <a:p>
                <a:pPr lvl="1"/>
                <a:endParaRPr lang="en-US" dirty="0"/>
              </a:p>
              <a:p>
                <a:r>
                  <a:rPr lang="en-US" b="0" dirty="0" smtClean="0"/>
                  <a:t>Time Update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𝑝𝑙𝑎𝑐𝑒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sSubSup>
                          <m:sSub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𝐽</m:t>
                            </m:r>
                          </m:sub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sup>
                        </m:sSubSup>
                        <m:r>
                          <a:rPr lang="en-US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nor/>
                          </m:rPr>
                          <a:rPr lang="en-US" dirty="0"/>
                          <m:t> </m:t>
                        </m:r>
                        <m:sSubSup>
                          <m:sSub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𝐽</m:t>
                            </m:r>
                          </m:sub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sup>
                        </m:sSubSup>
                        <m:r>
                          <a:rPr lang="en-US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_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𝑑𝑒𝑠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m:rPr>
                            <m:nor/>
                          </m:rPr>
                          <a:rPr lang="en-US" dirty="0"/>
                          <m:t> 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</m:oMath>
                </a14:m>
                <a:endParaRPr lang="en-US" b="0" i="1" dirty="0" smtClean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𝐿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̂"/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+1</m:t>
                                </m:r>
                              </m:sub>
                            </m:s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</m:d>
                      </m:e>
                    </m:d>
                  </m:oMath>
                </a14:m>
                <a:endParaRPr lang="en-US" dirty="0" smtClean="0"/>
              </a:p>
              <a:p>
                <a:pPr lvl="1"/>
                <a:r>
                  <a:rPr lang="en-US" dirty="0" smtClean="0"/>
                  <a:t> Note you must recalculate L each time, why</a:t>
                </a:r>
              </a:p>
              <a:p>
                <a:pPr lvl="2"/>
                <a:r>
                  <a:rPr lang="en-US" dirty="0" smtClean="0"/>
                  <a:t>Because A</a:t>
                </a:r>
                <a:r>
                  <a:rPr lang="en-US" baseline="-25000" dirty="0" smtClean="0"/>
                  <a:t>J</a:t>
                </a:r>
                <a:r>
                  <a:rPr lang="en-US" dirty="0" smtClean="0"/>
                  <a:t> and C</a:t>
                </a:r>
                <a:r>
                  <a:rPr lang="en-US" baseline="-25000" dirty="0" smtClean="0"/>
                  <a:t>J</a:t>
                </a:r>
                <a:r>
                  <a:rPr lang="en-US" dirty="0" smtClean="0"/>
                  <a:t> change based on x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704" t="-1601" b="-65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2599AFC-48A9-45F7-A95F-B935627B8A16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874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3529" y="3398392"/>
            <a:ext cx="4857631" cy="344082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78729" y="937718"/>
                <a:ext cx="8809846" cy="2644902"/>
              </a:xfrm>
            </p:spPr>
            <p:txBody>
              <a:bodyPr/>
              <a:lstStyle/>
              <a:p>
                <a:r>
                  <a:rPr lang="en-US" sz="2800" dirty="0" smtClean="0"/>
                  <a:t>Initialized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800" dirty="0" smtClean="0"/>
                  <a:t> and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800" dirty="0" smtClean="0"/>
              </a:p>
              <a:p>
                <a:pPr lvl="1"/>
                <a:r>
                  <a:rPr lang="en-US" sz="2400" dirty="0" smtClean="0"/>
                  <a:t>Notice the pendulum angle reaches zero </a:t>
                </a:r>
                <a:r>
                  <a:rPr lang="en-US" sz="2400" b="1" i="1" dirty="0" smtClean="0">
                    <a:solidFill>
                      <a:srgbClr val="FF0000"/>
                    </a:solidFill>
                  </a:rPr>
                  <a:t>exactly</a:t>
                </a:r>
                <a:r>
                  <a:rPr lang="en-US" sz="2400" dirty="0" smtClean="0"/>
                  <a:t> the same in both scenarios.</a:t>
                </a:r>
              </a:p>
              <a:p>
                <a:pPr lvl="1"/>
                <a:r>
                  <a:rPr lang="en-US" sz="2400" dirty="0" smtClean="0"/>
                  <a:t>However, notice how much longer the estimator takes to reach the actual angle on the design on the right.</a:t>
                </a:r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8729" y="937718"/>
                <a:ext cx="8809846" cy="2644902"/>
              </a:xfrm>
              <a:blipFill>
                <a:blip r:embed="rId3"/>
                <a:stretch>
                  <a:fillRect l="-12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2599AFC-48A9-45F7-A95F-B935627B8A1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80245"/>
            <a:ext cx="4753129" cy="33668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806840" y="4542745"/>
                <a:ext cx="156799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𝐾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9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175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b="0" dirty="0" smtClean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6840" y="4542745"/>
                <a:ext cx="1567993" cy="276999"/>
              </a:xfrm>
              <a:prstGeom prst="rect">
                <a:avLst/>
              </a:prstGeom>
              <a:blipFill>
                <a:blip r:embed="rId5"/>
                <a:stretch>
                  <a:fillRect l="-2713" b="-13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819134" y="4926498"/>
                <a:ext cx="177433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𝐿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876</m:t>
                                    </m:r>
                                  </m:e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99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9134" y="4926498"/>
                <a:ext cx="1774332" cy="276999"/>
              </a:xfrm>
              <a:prstGeom prst="rect">
                <a:avLst/>
              </a:prstGeom>
              <a:blipFill>
                <a:blip r:embed="rId6"/>
                <a:stretch>
                  <a:fillRect l="-2062" t="-2174" r="-344" b="-13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6100369" y="4404245"/>
                <a:ext cx="169623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𝐾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99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4975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b="0" dirty="0" smtClean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0369" y="4404245"/>
                <a:ext cx="1696234" cy="276999"/>
              </a:xfrm>
              <a:prstGeom prst="rect">
                <a:avLst/>
              </a:prstGeom>
              <a:blipFill>
                <a:blip r:embed="rId7"/>
                <a:stretch>
                  <a:fillRect l="-2878" b="-13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6112663" y="4787998"/>
                <a:ext cx="164609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𝐿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56</m:t>
                                    </m:r>
                                  </m:e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19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2663" y="4787998"/>
                <a:ext cx="1646092" cy="276999"/>
              </a:xfrm>
              <a:prstGeom prst="rect">
                <a:avLst/>
              </a:prstGeom>
              <a:blipFill>
                <a:blip r:embed="rId8"/>
                <a:stretch>
                  <a:fillRect l="-2963" t="-2174" b="-13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72557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4561</TotalTime>
  <Words>238</Words>
  <Application>Microsoft Office PowerPoint</Application>
  <PresentationFormat>On-screen Show (4:3)</PresentationFormat>
  <Paragraphs>26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Cambria Math</vt:lpstr>
      <vt:lpstr>1_Default Design</vt:lpstr>
      <vt:lpstr>Project Title</vt:lpstr>
      <vt:lpstr>Overview</vt:lpstr>
      <vt:lpstr>Methodology</vt:lpstr>
      <vt:lpstr>Results</vt:lpstr>
    </vt:vector>
  </TitlesOfParts>
  <Company>Auburn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Vehicle Modeling and Estimation</dc:title>
  <dc:creator>William Travis</dc:creator>
  <cp:lastModifiedBy>David Bevly</cp:lastModifiedBy>
  <cp:revision>261</cp:revision>
  <cp:lastPrinted>2025-04-21T14:45:00Z</cp:lastPrinted>
  <dcterms:created xsi:type="dcterms:W3CDTF">2006-11-02T15:17:02Z</dcterms:created>
  <dcterms:modified xsi:type="dcterms:W3CDTF">2025-04-21T14:49:04Z</dcterms:modified>
</cp:coreProperties>
</file>