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62" r:id="rId2"/>
    <p:sldId id="266" r:id="rId3"/>
    <p:sldId id="267" r:id="rId4"/>
    <p:sldId id="288" r:id="rId5"/>
    <p:sldId id="268" r:id="rId6"/>
    <p:sldId id="264" r:id="rId7"/>
    <p:sldId id="270" r:id="rId8"/>
    <p:sldId id="260" r:id="rId9"/>
    <p:sldId id="261" r:id="rId10"/>
    <p:sldId id="256" r:id="rId11"/>
    <p:sldId id="271" r:id="rId12"/>
    <p:sldId id="257" r:id="rId13"/>
    <p:sldId id="272" r:id="rId14"/>
    <p:sldId id="279" r:id="rId15"/>
    <p:sldId id="273" r:id="rId16"/>
    <p:sldId id="274" r:id="rId17"/>
    <p:sldId id="275" r:id="rId18"/>
    <p:sldId id="277" r:id="rId19"/>
    <p:sldId id="278" r:id="rId20"/>
    <p:sldId id="282" r:id="rId21"/>
    <p:sldId id="280" r:id="rId22"/>
    <p:sldId id="281" r:id="rId23"/>
    <p:sldId id="283" r:id="rId24"/>
    <p:sldId id="284" r:id="rId25"/>
    <p:sldId id="285" r:id="rId26"/>
    <p:sldId id="289" r:id="rId27"/>
    <p:sldId id="286" r:id="rId28"/>
    <p:sldId id="290" r:id="rId29"/>
    <p:sldId id="297" r:id="rId30"/>
    <p:sldId id="296" r:id="rId31"/>
    <p:sldId id="291" r:id="rId32"/>
    <p:sldId id="309" r:id="rId33"/>
    <p:sldId id="311" r:id="rId34"/>
    <p:sldId id="310" r:id="rId35"/>
    <p:sldId id="298" r:id="rId36"/>
    <p:sldId id="300" r:id="rId37"/>
    <p:sldId id="312" r:id="rId38"/>
    <p:sldId id="308" r:id="rId39"/>
    <p:sldId id="299" r:id="rId40"/>
    <p:sldId id="301" r:id="rId41"/>
    <p:sldId id="307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9" r:id="rId51"/>
    <p:sldId id="28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2796" autoAdjust="0"/>
  </p:normalViewPr>
  <p:slideViewPr>
    <p:cSldViewPr>
      <p:cViewPr>
        <p:scale>
          <a:sx n="70" d="100"/>
          <a:sy n="70" d="100"/>
        </p:scale>
        <p:origin x="-139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8054860789460106"/>
          <c:y val="0"/>
          <c:w val="0.62401047295558743"/>
          <c:h val="0.9643798218404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Power Usage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0841992177448407"/>
                  <c:y val="7.7892110077149537E-2"/>
                </c:manualLayout>
              </c:layout>
              <c:showPercent val="1"/>
            </c:dLbl>
            <c:dLbl>
              <c:idx val="1"/>
              <c:layout>
                <c:manualLayout>
                  <c:x val="0.117780093664762"/>
                  <c:y val="-0.24719120337230607"/>
                </c:manualLayout>
              </c:layout>
              <c:showPercent val="1"/>
            </c:dLbl>
            <c:dLbl>
              <c:idx val="2"/>
              <c:layout>
                <c:manualLayout>
                  <c:x val="0.19471630384437216"/>
                  <c:y val="2.2967867652907009E-2"/>
                </c:manualLayout>
              </c:layout>
              <c:showPercent val="1"/>
            </c:dLbl>
            <c:dLbl>
              <c:idx val="3"/>
              <c:layout>
                <c:manualLayout>
                  <c:x val="0.124315912716793"/>
                  <c:y val="0.16729797979798011"/>
                </c:manualLayout>
              </c:layout>
              <c:showPercent val="1"/>
            </c:dLbl>
            <c:txPr>
              <a:bodyPr/>
              <a:lstStyle/>
              <a:p>
                <a:pPr>
                  <a:defRPr sz="3200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Server</c:v>
                </c:pt>
                <c:pt idx="1">
                  <c:v>Cooling</c:v>
                </c:pt>
                <c:pt idx="2">
                  <c:v>Utilities</c:v>
                </c:pt>
                <c:pt idx="3">
                  <c:v>Network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Power Usage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CPU</c:v>
                </c:pt>
                <c:pt idx="1">
                  <c:v>Networking</c:v>
                </c:pt>
                <c:pt idx="2">
                  <c:v>Power Supply</c:v>
                </c:pt>
                <c:pt idx="3">
                  <c:v>Disks</c:v>
                </c:pt>
                <c:pt idx="4">
                  <c:v>DRAM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5</c:v>
                </c:pt>
                <c:pt idx="2">
                  <c:v>22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6B1F-06D1-41AE-998D-FD43499F3C4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EC9A5-7D0F-4E22-86E0-CE8C96AC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8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9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Group</a:t>
            </a:r>
            <a:r>
              <a:rPr lang="en-US" altLang="zh-CN" baseline="0" dirty="0" smtClean="0"/>
              <a:t> size 1: 1 active disk at a time</a:t>
            </a:r>
          </a:p>
          <a:p>
            <a:r>
              <a:rPr lang="en-US" altLang="zh-CN" baseline="0" dirty="0" smtClean="0"/>
              <a:t>Group size 4: 4 active disks at a time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iTad – I/O Thermal Aware Data-Center</a:t>
            </a:r>
          </a:p>
          <a:p>
            <a:r>
              <a:rPr lang="en-US" altLang="zh-CN" dirty="0" smtClean="0"/>
              <a:t>Our goal was to make a simple and practical way to estimate the temperature of a data node based on </a:t>
            </a:r>
          </a:p>
          <a:p>
            <a:pPr lvl="1"/>
            <a:r>
              <a:rPr lang="en-US" altLang="zh-CN" dirty="0" smtClean="0"/>
              <a:t>CPU Utilization</a:t>
            </a:r>
          </a:p>
          <a:p>
            <a:pPr lvl="1"/>
            <a:r>
              <a:rPr lang="en-US" altLang="zh-CN" dirty="0" smtClean="0"/>
              <a:t>I/O Utilization</a:t>
            </a:r>
          </a:p>
          <a:p>
            <a:pPr lvl="1"/>
            <a:r>
              <a:rPr lang="en-US" altLang="zh-CN" dirty="0" smtClean="0"/>
              <a:t>Average Conditions of Data Center</a:t>
            </a:r>
          </a:p>
          <a:p>
            <a:r>
              <a:rPr lang="en-US" altLang="zh-CN" dirty="0" smtClean="0"/>
              <a:t>Our model is based on theory of heat transfer and our experiments are based on actual implementation rather than simulation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iTad</a:t>
            </a:r>
            <a:r>
              <a:rPr lang="en-US" altLang="zh-CN" dirty="0" smtClean="0"/>
              <a:t> – I/O Thermal Aware Data-Center</a:t>
            </a:r>
          </a:p>
          <a:p>
            <a:r>
              <a:rPr lang="en-US" altLang="zh-CN" dirty="0" smtClean="0"/>
              <a:t>Our goal was to make a simple and practical way to estimate the temperature of a data node based on </a:t>
            </a:r>
          </a:p>
          <a:p>
            <a:pPr lvl="1"/>
            <a:r>
              <a:rPr lang="en-US" altLang="zh-CN" dirty="0" smtClean="0"/>
              <a:t>CPU Utilization</a:t>
            </a:r>
          </a:p>
          <a:p>
            <a:pPr lvl="1"/>
            <a:r>
              <a:rPr lang="en-US" altLang="zh-CN" dirty="0" smtClean="0"/>
              <a:t>I/O Utilization</a:t>
            </a:r>
          </a:p>
          <a:p>
            <a:pPr lvl="1"/>
            <a:r>
              <a:rPr lang="en-US" altLang="zh-CN" dirty="0" smtClean="0"/>
              <a:t>Average Conditions of Data Center</a:t>
            </a:r>
          </a:p>
          <a:p>
            <a:r>
              <a:rPr lang="en-US" altLang="zh-CN" dirty="0" smtClean="0"/>
              <a:t>Our model is based on theory of heat transfer and our experiments are based on actual implementation rather than simulation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modeling the entire data center as a whole we focus on each server separately and find the outlet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14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Hr:</a:t>
            </a:r>
            <a:r>
              <a:rPr lang="en-US" altLang="zh-CN" baseline="0" dirty="0" smtClean="0"/>
              <a:t> heat transfer coefficient</a:t>
            </a:r>
          </a:p>
          <a:p>
            <a:r>
              <a:rPr lang="en-US" altLang="zh-CN" baseline="0" dirty="0" smtClean="0"/>
              <a:t>A: surface area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also developed a workload model that will assess how the CPU and I/O effect work 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44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di</a:t>
            </a:r>
            <a:r>
              <a:rPr lang="en-US" altLang="zh-CN" baseline="0" dirty="0" smtClean="0"/>
              <a:t> is </a:t>
            </a:r>
            <a:r>
              <a:rPr lang="en-US" altLang="zh-CN" baseline="0" dirty="0" err="1" smtClean="0"/>
              <a:t>hight</a:t>
            </a:r>
            <a:endParaRPr lang="en-US" altLang="zh-CN" dirty="0" smtClean="0"/>
          </a:p>
          <a:p>
            <a:r>
              <a:rPr lang="en-US" altLang="zh-CN" dirty="0" smtClean="0"/>
              <a:t>Floor: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di</a:t>
            </a:r>
            <a:r>
              <a:rPr lang="en-US" altLang="zh-CN" baseline="0" dirty="0" smtClean="0"/>
              <a:t>=0</a:t>
            </a:r>
          </a:p>
          <a:p>
            <a:r>
              <a:rPr lang="en-US" altLang="zh-CN" baseline="0" dirty="0" smtClean="0"/>
              <a:t>Top: </a:t>
            </a:r>
            <a:r>
              <a:rPr lang="en-US" altLang="zh-CN" baseline="0" dirty="0" err="1" smtClean="0"/>
              <a:t>di</a:t>
            </a:r>
            <a:r>
              <a:rPr lang="en-US" altLang="zh-CN" baseline="0" dirty="0" smtClean="0"/>
              <a:t>=d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C9A5-7D0F-4E22-86E0-CE8C96AC8F2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34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GCOE V 158 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810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9248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72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3AF42-9655-4521-B2DF-E3B6EAD8348B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6E1F7-D80D-4454-B713-BA0078A280E4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B5052-AB24-483C-B47B-7D881B74E60E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30E52-5CAC-4C91-AD15-344BA38FD046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248400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2484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332E3-997E-4B73-A8E5-D479112E3A64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D1A16-4FEB-47D9-962A-C4D7ED1393B1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A47BA-A6AC-44B8-A8EB-D118ADA1A91E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7F1DD-C50E-4FD1-9871-DA6A903D870A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313E7-D186-44ED-9589-AD6C8559FD67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551FB-C311-4457-AA2A-27E590EFB705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FD8D-F242-4516-A825-8D6C769E745D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GCOE V 158 28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5791200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343951-3F01-477E-B5E6-B04E5489F81E}" type="datetime1">
              <a:rPr lang="en-US" altLang="zh-CN" smtClean="0"/>
              <a:t>6/8/2015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3DA90C-45C7-44D2-B91C-AEBD880AB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68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•"/>
        <a:defRPr sz="3200">
          <a:solidFill>
            <a:srgbClr val="00068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–"/>
        <a:defRPr sz="2800">
          <a:solidFill>
            <a:srgbClr val="00068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•"/>
        <a:defRPr sz="2400">
          <a:solidFill>
            <a:srgbClr val="00068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–"/>
        <a:defRPr sz="2000">
          <a:solidFill>
            <a:srgbClr val="00068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153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Data </a:t>
            </a:r>
            <a:r>
              <a:rPr lang="en-US" sz="4000" dirty="0">
                <a:effectLst/>
              </a:rPr>
              <a:t>Center Specific Thermal and Energy Saving Techniques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657600"/>
            <a:ext cx="6096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 smtClean="0"/>
              <a:t>Tausif</a:t>
            </a:r>
            <a:r>
              <a:rPr lang="en-US" sz="3000" dirty="0" smtClean="0"/>
              <a:t> </a:t>
            </a:r>
            <a:r>
              <a:rPr lang="en-US" sz="3000" dirty="0" err="1" smtClean="0"/>
              <a:t>Muzaffar</a:t>
            </a:r>
            <a:r>
              <a:rPr lang="en-US" sz="3000" dirty="0" smtClean="0"/>
              <a:t> and Xiao Qin</a:t>
            </a:r>
          </a:p>
          <a:p>
            <a:endParaRPr lang="en-US" dirty="0" smtClean="0"/>
          </a:p>
          <a:p>
            <a:r>
              <a:rPr lang="en-US" sz="1900" dirty="0" smtClean="0"/>
              <a:t>Department of Computer Science and </a:t>
            </a:r>
          </a:p>
          <a:p>
            <a:r>
              <a:rPr lang="en-US" sz="1900" dirty="0" smtClean="0"/>
              <a:t>Software Engineering</a:t>
            </a:r>
          </a:p>
          <a:p>
            <a:r>
              <a:rPr lang="en-US" sz="1900" dirty="0" smtClean="0"/>
              <a:t>Auburn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Recirculation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initial temperature of the room will circulate</a:t>
            </a:r>
          </a:p>
          <a:p>
            <a:r>
              <a:rPr lang="en-US" dirty="0" smtClean="0"/>
              <a:t>The servers will run and heat its output air at different rates</a:t>
            </a:r>
          </a:p>
          <a:p>
            <a:r>
              <a:rPr lang="en-US" dirty="0" smtClean="0"/>
              <a:t>The supply air from the AC unit will try to negate the extra heat from the servers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5070460" cy="42960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01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focus on each server separately and find the outlet temperature</a:t>
            </a:r>
          </a:p>
          <a:p>
            <a:r>
              <a:rPr lang="en-US" dirty="0" smtClean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estimate inlet temperature based on that outlet temperature</a:t>
            </a:r>
            <a:endParaRPr lang="en-US" dirty="0">
              <a:latin typeface="+mj-lt"/>
            </a:endParaRPr>
          </a:p>
        </p:txBody>
      </p:sp>
      <p:pic>
        <p:nvPicPr>
          <p:cNvPr id="8" name="Picture 2" descr="C:\Users\tzm00_000\AppData\Local\Microsoft\Windows\INetCache\IE\4AFRLT9T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1" y="4519624"/>
            <a:ext cx="1278033" cy="126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4189869" y="4448908"/>
            <a:ext cx="1180699" cy="667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2750" y="5583557"/>
            <a:ext cx="124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Server i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343491" y="4452774"/>
            <a:ext cx="2247309" cy="1414626"/>
          </a:xfrm>
          <a:prstGeom prst="rect">
            <a:avLst/>
          </a:prstGeom>
        </p:spPr>
      </p:pic>
      <p:pic>
        <p:nvPicPr>
          <p:cNvPr id="5123" name="Picture 3" descr="C:\Users\tzm00_000\AppData\Local\Microsoft\Windows\INetCache\IE\6XVPESUF\MP90030581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524000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0" y="4191000"/>
            <a:ext cx="2322567" cy="2057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4191000"/>
            <a:ext cx="2209800" cy="2057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7011" y="5692914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INIT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7870" y="3867090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Server Model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4020" y="388620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Inlet Model</a:t>
            </a:r>
            <a:endParaRPr lang="en-US" sz="2000" dirty="0">
              <a:latin typeface="+mj-lt"/>
            </a:endParaRPr>
          </a:p>
        </p:txBody>
      </p:sp>
      <p:cxnSp>
        <p:nvCxnSpPr>
          <p:cNvPr id="18" name="Straight Connector 17"/>
          <p:cNvCxnSpPr>
            <a:stCxn id="11" idx="3"/>
            <a:endCxn id="8" idx="3"/>
          </p:cNvCxnSpPr>
          <p:nvPr/>
        </p:nvCxnSpPr>
        <p:spPr>
          <a:xfrm flipV="1">
            <a:off x="2590800" y="5151618"/>
            <a:ext cx="457201" cy="846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3" idx="3"/>
            <a:endCxn id="16" idx="1"/>
          </p:cNvCxnSpPr>
          <p:nvPr/>
        </p:nvCxnSpPr>
        <p:spPr>
          <a:xfrm>
            <a:off x="5370567" y="5219700"/>
            <a:ext cx="1030233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0" y="481226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Outlet</a:t>
            </a:r>
            <a:endParaRPr lang="en-US" sz="2000" dirty="0">
              <a:latin typeface="+mj-lt"/>
            </a:endParaRPr>
          </a:p>
        </p:txBody>
      </p:sp>
      <p:cxnSp>
        <p:nvCxnSpPr>
          <p:cNvPr id="28" name="Elbow Connector 27"/>
          <p:cNvCxnSpPr>
            <a:stCxn id="16" idx="3"/>
            <a:endCxn id="13" idx="1"/>
          </p:cNvCxnSpPr>
          <p:nvPr/>
        </p:nvCxnSpPr>
        <p:spPr>
          <a:xfrm flipH="1">
            <a:off x="3048000" y="5219700"/>
            <a:ext cx="5562600" cy="12700"/>
          </a:xfrm>
          <a:prstGeom prst="bentConnector5">
            <a:avLst>
              <a:gd name="adj1" fmla="val -4110"/>
              <a:gd name="adj2" fmla="val -10827268"/>
              <a:gd name="adj3" fmla="val 104110"/>
            </a:avLst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62600" y="38100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Inlet</a:t>
            </a:r>
            <a:endParaRPr lang="en-US" sz="2000" dirty="0">
              <a:latin typeface="+mj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3962400" y="64008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91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27240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Three factors affect </a:t>
            </a:r>
            <a:r>
              <a:rPr lang="en-US" dirty="0" smtClean="0">
                <a:latin typeface="+mj-lt"/>
              </a:rPr>
              <a:t>the output temperature </a:t>
            </a:r>
            <a:r>
              <a:rPr lang="en-US" dirty="0" smtClean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a single node</a:t>
            </a:r>
          </a:p>
          <a:p>
            <a:pPr lvl="1"/>
            <a:r>
              <a:rPr lang="en-US" dirty="0" smtClean="0">
                <a:latin typeface="+mj-lt"/>
              </a:rPr>
              <a:t>Inlet Temperature</a:t>
            </a:r>
          </a:p>
          <a:p>
            <a:pPr lvl="1"/>
            <a:r>
              <a:rPr lang="en-US" dirty="0" smtClean="0">
                <a:latin typeface="+mj-lt"/>
              </a:rPr>
              <a:t>CPU Workload</a:t>
            </a:r>
          </a:p>
          <a:p>
            <a:pPr lvl="1"/>
            <a:r>
              <a:rPr lang="en-US" dirty="0" smtClean="0">
                <a:latin typeface="+mj-lt"/>
              </a:rPr>
              <a:t>I/O Workload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" t="16093" r="75790" b="61777"/>
          <a:stretch/>
        </p:blipFill>
        <p:spPr bwMode="auto">
          <a:xfrm>
            <a:off x="4142585" y="5471160"/>
            <a:ext cx="65843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zm00_000\AppData\Local\Microsoft\Windows\INetCache\IE\4AFRLT9T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982" y="3886200"/>
            <a:ext cx="1278033" cy="126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5867400" y="3810000"/>
            <a:ext cx="1180699" cy="667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1600200" y="3733800"/>
            <a:ext cx="2247309" cy="141462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" t="39173" r="75561" b="38697"/>
          <a:stretch/>
        </p:blipFill>
        <p:spPr bwMode="auto">
          <a:xfrm>
            <a:off x="6345112" y="5471160"/>
            <a:ext cx="66620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33211" y="4915273"/>
            <a:ext cx="124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Server i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5105400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INIT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4981" y="6229290"/>
            <a:ext cx="250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CPU Workload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4781" y="6229290"/>
            <a:ext cx="250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I/O Workload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4321314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out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cxnSp>
        <p:nvCxnSpPr>
          <p:cNvPr id="10" name="Elbow Connector 9"/>
          <p:cNvCxnSpPr>
            <a:stCxn id="6146" idx="0"/>
            <a:endCxn id="14" idx="2"/>
          </p:cNvCxnSpPr>
          <p:nvPr/>
        </p:nvCxnSpPr>
        <p:spPr>
          <a:xfrm rot="5400000" flipH="1" flipV="1">
            <a:off x="4734914" y="4887077"/>
            <a:ext cx="320972" cy="847195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147" idx="0"/>
            <a:endCxn id="14" idx="2"/>
          </p:cNvCxnSpPr>
          <p:nvPr/>
        </p:nvCxnSpPr>
        <p:spPr>
          <a:xfrm rot="16200000" flipV="1">
            <a:off x="5838121" y="4631065"/>
            <a:ext cx="320972" cy="1359217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3"/>
          </p:cNvCxnSpPr>
          <p:nvPr/>
        </p:nvCxnSpPr>
        <p:spPr>
          <a:xfrm>
            <a:off x="3847509" y="4441113"/>
            <a:ext cx="95351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-1447800" y="638175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4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Model Diagram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676">
            <a:off x="2592183" y="4178007"/>
            <a:ext cx="4167212" cy="26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tzm00_000\AppData\Local\Microsoft\Windows\INetCache\IE\4AFRLT9T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7472" y="1967345"/>
            <a:ext cx="2696635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91247" y="1524000"/>
            <a:ext cx="2852575" cy="1795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200400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INIT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3124457" y="1600200"/>
            <a:ext cx="3060401" cy="1729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0811" y="4248090"/>
            <a:ext cx="124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Server i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7411" y="3178314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out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20686" y="5715000"/>
            <a:ext cx="70648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67157" y="5873251"/>
            <a:ext cx="136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Workload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3327472" y="3429001"/>
            <a:ext cx="2997128" cy="1600200"/>
          </a:xfrm>
          <a:prstGeom prst="blockArc">
            <a:avLst>
              <a:gd name="adj1" fmla="val 10520453"/>
              <a:gd name="adj2" fmla="val 228113"/>
              <a:gd name="adj3" fmla="val 153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3666908" y="3834245"/>
            <a:ext cx="2357199" cy="1600200"/>
          </a:xfrm>
          <a:prstGeom prst="blockArc">
            <a:avLst>
              <a:gd name="adj1" fmla="val 10520453"/>
              <a:gd name="adj2" fmla="val 228113"/>
              <a:gd name="adj3" fmla="val 153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3962400" y="4293238"/>
            <a:ext cx="1746760" cy="1471925"/>
          </a:xfrm>
          <a:prstGeom prst="blockArc">
            <a:avLst>
              <a:gd name="adj1" fmla="val 10520453"/>
              <a:gd name="adj2" fmla="val 228113"/>
              <a:gd name="adj3" fmla="val 153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1705" y="1613402"/>
            <a:ext cx="214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Convective Heat Transfer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7505" y="4094202"/>
            <a:ext cx="214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Radiant Heat Transfer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-1371600" y="60960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15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0173 0.3180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9184 -0.0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5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35087 0.00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  <p:bldP spid="12" grpId="0"/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Notation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7" y="1219200"/>
            <a:ext cx="532533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219200" y="61722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14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Model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059" y="2057400"/>
            <a:ext cx="3898341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(1) Convective Heat Transfer of Server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1"/>
            <a:ext cx="417885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667000" cy="6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93259" y="3581401"/>
            <a:ext cx="38983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3200">
                <a:solidFill>
                  <a:srgbClr val="00068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800">
                <a:solidFill>
                  <a:srgbClr val="00068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2400">
                <a:solidFill>
                  <a:srgbClr val="00068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000">
                <a:solidFill>
                  <a:srgbClr val="00068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(2) Radiant Heat Transfer of Server 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142"/>
          <a:stretch/>
        </p:blipFill>
        <p:spPr bwMode="auto">
          <a:xfrm>
            <a:off x="914400" y="5155045"/>
            <a:ext cx="3172691" cy="6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49"/>
          <a:stretch/>
        </p:blipFill>
        <p:spPr bwMode="auto">
          <a:xfrm>
            <a:off x="1981200" y="5791200"/>
            <a:ext cx="3470563" cy="6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93259" y="4887192"/>
            <a:ext cx="38983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3200">
                <a:solidFill>
                  <a:srgbClr val="00068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800">
                <a:solidFill>
                  <a:srgbClr val="00068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2400">
                <a:solidFill>
                  <a:srgbClr val="00068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000">
                <a:solidFill>
                  <a:srgbClr val="00068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(3) Change in   temperature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0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Model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8077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(4) Set Radiant and Convection equal to each other and solve for Tout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410200" cy="262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6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To assess </a:t>
            </a:r>
            <a:r>
              <a:rPr lang="en-US" dirty="0" smtClean="0">
                <a:latin typeface="+mj-lt"/>
              </a:rPr>
              <a:t>how the CPU and I/O effect </a:t>
            </a:r>
            <a:r>
              <a:rPr lang="en-US" dirty="0" smtClean="0">
                <a:latin typeface="+mj-lt"/>
              </a:rPr>
              <a:t>workload</a:t>
            </a:r>
            <a:endParaRPr lang="en-US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" t="16093" r="75790" b="61777"/>
          <a:stretch/>
        </p:blipFill>
        <p:spPr bwMode="auto">
          <a:xfrm>
            <a:off x="651470" y="3127552"/>
            <a:ext cx="65843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" t="39173" r="75561" b="38697"/>
          <a:stretch/>
        </p:blipFill>
        <p:spPr bwMode="auto">
          <a:xfrm>
            <a:off x="621731" y="4735859"/>
            <a:ext cx="66620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04800" y="3885682"/>
            <a:ext cx="250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CPU </a:t>
            </a:r>
          </a:p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Workload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4800" y="5493989"/>
            <a:ext cx="250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I/O </a:t>
            </a:r>
          </a:p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Workload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38" y="2895600"/>
            <a:ext cx="998190" cy="9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893789"/>
            <a:ext cx="250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CPU </a:t>
            </a:r>
          </a:p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Components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35859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5493989"/>
            <a:ext cx="250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I/O</a:t>
            </a:r>
          </a:p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Components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44667" y="3516172"/>
            <a:ext cx="5603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1600" y="5164067"/>
            <a:ext cx="5603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0244" idx="3"/>
            <a:endCxn id="10243" idx="3"/>
          </p:cNvCxnSpPr>
          <p:nvPr/>
        </p:nvCxnSpPr>
        <p:spPr>
          <a:xfrm flipV="1">
            <a:off x="2736227" y="3394695"/>
            <a:ext cx="132201" cy="1769372"/>
          </a:xfrm>
          <a:prstGeom prst="bentConnector3">
            <a:avLst>
              <a:gd name="adj1" fmla="val 39867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3"/>
          </p:cNvCxnSpPr>
          <p:nvPr/>
        </p:nvCxnSpPr>
        <p:spPr>
          <a:xfrm>
            <a:off x="3276600" y="4247732"/>
            <a:ext cx="3726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8634" y="3656610"/>
            <a:ext cx="1374864" cy="427746"/>
          </a:xfrm>
          <a:prstGeom prst="rect">
            <a:avLst/>
          </a:prstGeom>
          <a:blipFill rotWithShape="1">
            <a:blip r:embed="rId6" cstate="print"/>
            <a:stretch>
              <a:fillRect t="-7143" r="-6637" b="-1857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578"/>
          <a:stretch/>
        </p:blipFill>
        <p:spPr bwMode="auto">
          <a:xfrm>
            <a:off x="4343498" y="3401908"/>
            <a:ext cx="6172200" cy="9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2" t="61210" r="36475" b="9353"/>
          <a:stretch/>
        </p:blipFill>
        <p:spPr bwMode="auto">
          <a:xfrm>
            <a:off x="4343498" y="4359220"/>
            <a:ext cx="3927764" cy="47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735859"/>
            <a:ext cx="24574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3429000" y="638175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58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After the first run we need to update the inlet temperature to do that we developed this model</a:t>
            </a:r>
            <a:endParaRPr lang="en-US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172075" cy="20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167" b="50000"/>
          <a:stretch/>
        </p:blipFill>
        <p:spPr>
          <a:xfrm>
            <a:off x="3939455" y="2915477"/>
            <a:ext cx="1479368" cy="99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4271962" y="4439477"/>
            <a:ext cx="1447801" cy="818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2971800" y="3675063"/>
            <a:ext cx="1452563" cy="914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6324600" y="3418191"/>
            <a:ext cx="2286000" cy="1438981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5" idx="3"/>
            <a:endCxn id="6" idx="3"/>
          </p:cNvCxnSpPr>
          <p:nvPr/>
        </p:nvCxnSpPr>
        <p:spPr>
          <a:xfrm>
            <a:off x="5418823" y="3412280"/>
            <a:ext cx="300940" cy="1436359"/>
          </a:xfrm>
          <a:prstGeom prst="bentConnector3">
            <a:avLst>
              <a:gd name="adj1" fmla="val 17596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4424363" y="4132240"/>
            <a:ext cx="1900237" cy="5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30550" y="4439477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INIT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7219" y="5147363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out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528" y="3675063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>
                <a:latin typeface="+mj-lt"/>
                <a:ea typeface="Cambria Math" pitchFamily="18" charset="0"/>
              </a:rPr>
              <a:t>s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9211" y="4626114"/>
            <a:ext cx="12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T</a:t>
            </a:r>
            <a:r>
              <a:rPr lang="en-US" sz="2000" b="1" baseline="-25000" dirty="0" smtClean="0">
                <a:latin typeface="+mj-lt"/>
                <a:ea typeface="Cambria Math" pitchFamily="18" charset="0"/>
              </a:rPr>
              <a:t>in</a:t>
            </a:r>
            <a:endParaRPr lang="en-US" sz="2000" b="1" dirty="0">
              <a:latin typeface="+mj-lt"/>
              <a:ea typeface="Cambria Math" pitchFamily="18" charset="0"/>
            </a:endParaRPr>
          </a:p>
          <a:p>
            <a:pPr algn="ctr"/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-1371600" y="638175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08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implement this model we need to get the following constants</a:t>
            </a:r>
          </a:p>
          <a:p>
            <a:pPr lvl="1"/>
            <a:r>
              <a:rPr lang="en-US" dirty="0" smtClean="0"/>
              <a:t>Maximum I/O and CPU can affect the outlet temperature</a:t>
            </a:r>
          </a:p>
          <a:p>
            <a:pPr lvl="1"/>
            <a:r>
              <a:rPr lang="en-US" dirty="0" smtClean="0"/>
              <a:t>Z which is a collection of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6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Data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533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6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We thermometers to gather inlet and outlet temperatures</a:t>
            </a:r>
          </a:p>
          <a:p>
            <a:r>
              <a:rPr lang="en-US" dirty="0" smtClean="0"/>
              <a:t>We used infrared thermometers to get the surface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657600" cy="365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Machines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12199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2209800" cy="2209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1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7.40741E-7 L 0.49393 -0.0081 L 0.01372 0.06273 L 0.49844 0.04861 L 0.18629 0.15555 L 0.52882 0.1375 L 0.18785 0.25463 L 0.52118 0.26875 L 0.00452 0.36574 L 0.51962 0.34745 L 0.00452 0.44051 L 0.51372 0.43241 " pathEditMode="relative" ptsTypes="AAAAAAAAAAAA">
                                      <p:cBhvr>
                                        <p:cTn id="11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We gathered surface temperature and stored the values like so 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2273" y="2369128"/>
            <a:ext cx="7017327" cy="4371108"/>
            <a:chOff x="1212273" y="2369128"/>
            <a:chExt cx="7017327" cy="4371108"/>
          </a:xfrm>
        </p:grpSpPr>
        <p:sp>
          <p:nvSpPr>
            <p:cNvPr id="5" name="Rectangle 4"/>
            <p:cNvSpPr/>
            <p:nvPr/>
          </p:nvSpPr>
          <p:spPr>
            <a:xfrm>
              <a:off x="2812473" y="30133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98273" y="30133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840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98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556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414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2473" y="36229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8273" y="36229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840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698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34.2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556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34.9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14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2273" y="42325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24.3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840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36.9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98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40.2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556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46.4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14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39.4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2273" y="6019800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84073" y="48421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9873" y="48421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55673" y="48421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37.3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1473" y="48421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34.7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124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30.5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982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30,2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840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698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556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30.5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414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43800" y="42325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25.5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41473" y="2369128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28.2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2273" y="3013364"/>
              <a:ext cx="1888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  <a:ea typeface="Cambria Math" pitchFamily="18" charset="0"/>
                </a:rPr>
                <a:t>CPU: 0-5%</a:t>
              </a:r>
            </a:p>
            <a:p>
              <a:r>
                <a:rPr lang="en-US" sz="2000" b="1" dirty="0" smtClean="0">
                  <a:latin typeface="+mj-lt"/>
                  <a:ea typeface="Cambria Math" pitchFamily="18" charset="0"/>
                </a:rPr>
                <a:t>I/O: 0-5%</a:t>
              </a:r>
            </a:p>
            <a:p>
              <a:r>
                <a:rPr lang="en-US" sz="2000" b="1" dirty="0" err="1" smtClean="0">
                  <a:latin typeface="+mj-lt"/>
                  <a:ea typeface="Cambria Math" pitchFamily="18" charset="0"/>
                </a:rPr>
                <a:t>Avg</a:t>
              </a:r>
              <a:r>
                <a:rPr lang="en-US" sz="2000" b="1" dirty="0" smtClean="0">
                  <a:latin typeface="+mj-lt"/>
                  <a:ea typeface="Cambria Math" pitchFamily="18" charset="0"/>
                </a:rPr>
                <a:t>: 33.7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124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982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840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698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556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414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2362200"/>
            <a:ext cx="7017327" cy="4371108"/>
            <a:chOff x="1212273" y="2369128"/>
            <a:chExt cx="7017327" cy="4371108"/>
          </a:xfrm>
        </p:grpSpPr>
        <p:sp>
          <p:nvSpPr>
            <p:cNvPr id="89" name="Rectangle 88"/>
            <p:cNvSpPr/>
            <p:nvPr/>
          </p:nvSpPr>
          <p:spPr>
            <a:xfrm>
              <a:off x="2812473" y="30133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4982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840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8698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556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414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12473" y="36229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4982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32.5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84073" y="36229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37.1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69873" y="36229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37.2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5556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414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34.5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212273" y="42325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27.9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840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45.2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698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44.4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555673" y="4267200"/>
              <a:ext cx="685800" cy="6442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59.6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414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39.4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12273" y="6019800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184073" y="4842164"/>
              <a:ext cx="685800" cy="6442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46.7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869873" y="48421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43.2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55673" y="4842164"/>
              <a:ext cx="685800" cy="6442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47.3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41473" y="48421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35.1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8124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982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184073" y="54517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698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55673" y="54517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41473" y="54517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43800" y="42325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41473" y="2369128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12273" y="3013364"/>
              <a:ext cx="1888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  <a:ea typeface="Cambria Math" pitchFamily="18" charset="0"/>
                </a:rPr>
                <a:t>CPU: 100%</a:t>
              </a:r>
            </a:p>
            <a:p>
              <a:r>
                <a:rPr lang="en-US" sz="2000" b="1" dirty="0" smtClean="0">
                  <a:latin typeface="+mj-lt"/>
                  <a:ea typeface="Cambria Math" pitchFamily="18" charset="0"/>
                </a:rPr>
                <a:t>I/O: 0-8%</a:t>
              </a:r>
            </a:p>
            <a:p>
              <a:r>
                <a:rPr lang="en-US" sz="2000" b="1" dirty="0" err="1" smtClean="0">
                  <a:latin typeface="+mj-lt"/>
                  <a:ea typeface="Cambria Math" pitchFamily="18" charset="0"/>
                </a:rPr>
                <a:t>Avg</a:t>
              </a:r>
              <a:r>
                <a:rPr lang="en-US" sz="2000" b="1" dirty="0" smtClean="0">
                  <a:latin typeface="+mj-lt"/>
                  <a:ea typeface="Cambria Math" pitchFamily="18" charset="0"/>
                </a:rPr>
                <a:t>: 35.2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8124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4982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840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8698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5556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2414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219200" y="2362200"/>
            <a:ext cx="7017327" cy="4371108"/>
            <a:chOff x="1212273" y="2369128"/>
            <a:chExt cx="7017327" cy="4371108"/>
          </a:xfrm>
        </p:grpSpPr>
        <p:sp>
          <p:nvSpPr>
            <p:cNvPr id="127" name="Rectangle 126"/>
            <p:cNvSpPr/>
            <p:nvPr/>
          </p:nvSpPr>
          <p:spPr>
            <a:xfrm>
              <a:off x="2812473" y="30133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498273" y="3013364"/>
              <a:ext cx="685800" cy="6442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840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8698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32.3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5556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241473" y="30133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32.6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812473" y="36229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4982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840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35.1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8698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34.1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5556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241473" y="36229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34.2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212273" y="42325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26.9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840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40.2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698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40.4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555673" y="4267200"/>
              <a:ext cx="685800" cy="6442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49.7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241473" y="42672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39.4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212273" y="6019800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35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184073" y="4842164"/>
              <a:ext cx="685800" cy="64423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6.7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69873" y="48421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36.1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555673" y="4842164"/>
              <a:ext cx="685800" cy="6442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57.8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241473" y="4842164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33.8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8124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4982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84073" y="5451764"/>
              <a:ext cx="685800" cy="6442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869873" y="54517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555673" y="5451764"/>
              <a:ext cx="685800" cy="6442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241473" y="5451764"/>
              <a:ext cx="685800" cy="6442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43800" y="4232564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241473" y="2369128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29.9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212273" y="3013364"/>
              <a:ext cx="1888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  <a:ea typeface="Cambria Math" pitchFamily="18" charset="0"/>
                </a:rPr>
                <a:t>CPU: 0-10%</a:t>
              </a:r>
            </a:p>
            <a:p>
              <a:r>
                <a:rPr lang="en-US" sz="2000" b="1" dirty="0" smtClean="0">
                  <a:latin typeface="+mj-lt"/>
                  <a:ea typeface="Cambria Math" pitchFamily="18" charset="0"/>
                </a:rPr>
                <a:t>I/O: 100%</a:t>
              </a:r>
            </a:p>
            <a:p>
              <a:r>
                <a:rPr lang="en-US" sz="2000" b="1" dirty="0" err="1" smtClean="0">
                  <a:latin typeface="+mj-lt"/>
                  <a:ea typeface="Cambria Math" pitchFamily="18" charset="0"/>
                </a:rPr>
                <a:t>Avg</a:t>
              </a:r>
              <a:r>
                <a:rPr lang="en-US" sz="2000" b="1" dirty="0" smtClean="0">
                  <a:latin typeface="+mj-lt"/>
                  <a:ea typeface="Cambria Math" pitchFamily="18" charset="0"/>
                </a:rPr>
                <a:t>: 34.6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8124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4982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29.8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1840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30.4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698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555673" y="6096000"/>
              <a:ext cx="685800" cy="644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31.2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241473" y="6096000"/>
              <a:ext cx="685800" cy="6442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  <a:ea typeface="Cambria Math" pitchFamily="18" charset="0"/>
                </a:rPr>
                <a:t>31.4</a:t>
              </a:r>
              <a:endParaRPr lang="en-US" sz="2000" b="1" dirty="0">
                <a:solidFill>
                  <a:schemeClr val="tx1"/>
                </a:solidFill>
                <a:latin typeface="+mj-lt"/>
                <a:ea typeface="Cambria Math" pitchFamily="18" charset="0"/>
              </a:endParaRPr>
            </a:p>
          </p:txBody>
        </p:sp>
      </p:grpSp>
      <p:sp>
        <p:nvSpPr>
          <p:cNvPr id="164" name="Slide Number Placeholder 163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18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observed the rate in changed with CPU and I/O</a:t>
            </a:r>
          </a:p>
          <a:p>
            <a:r>
              <a:rPr lang="en-US" dirty="0" smtClean="0"/>
              <a:t>We used the values to calculate Z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594"/>
          <a:stretch/>
        </p:blipFill>
        <p:spPr bwMode="auto">
          <a:xfrm>
            <a:off x="2895600" y="3352800"/>
            <a:ext cx="5410200" cy="6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0150"/>
            <a:ext cx="4343400" cy="264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5" y="4020150"/>
            <a:ext cx="4338175" cy="26452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0555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47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getting the constants we ran a live test where we had a computer run tasks and we measured actual outlet temperatures vs. model outlet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31841"/>
            <a:ext cx="5486401" cy="30737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19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MPI using iTad to decisions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7162800" cy="352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9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25963"/>
          </a:xfrm>
        </p:spPr>
        <p:txBody>
          <a:bodyPr/>
          <a:lstStyle/>
          <a:p>
            <a:r>
              <a:rPr lang="en-US" dirty="0" smtClean="0"/>
              <a:t>We added iTad to Hadoop Heartbeat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1" t="10353" r="5461"/>
          <a:stretch/>
        </p:blipFill>
        <p:spPr bwMode="auto">
          <a:xfrm>
            <a:off x="685800" y="2425935"/>
            <a:ext cx="8001000" cy="357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2324230" y="4645129"/>
            <a:ext cx="75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iTad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7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the recirculation factor</a:t>
            </a:r>
          </a:p>
          <a:p>
            <a:endParaRPr lang="en-US" dirty="0"/>
          </a:p>
          <a:p>
            <a:r>
              <a:rPr lang="en-US" dirty="0" smtClean="0"/>
              <a:t>Determine different components surface radiation</a:t>
            </a:r>
          </a:p>
          <a:p>
            <a:endParaRPr lang="en-US" dirty="0"/>
          </a:p>
          <a:p>
            <a:r>
              <a:rPr lang="en-US" dirty="0" smtClean="0"/>
              <a:t>Increasing # Disks to See </a:t>
            </a:r>
            <a:r>
              <a:rPr lang="en-US" dirty="0"/>
              <a:t>E</a:t>
            </a:r>
            <a:r>
              <a:rPr lang="en-US" dirty="0" smtClean="0"/>
              <a:t>ffect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93695"/>
            <a:ext cx="2667000" cy="6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8600" y="3617495"/>
            <a:ext cx="838200" cy="802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524"/>
          <a:stretch/>
        </p:blipFill>
        <p:spPr bwMode="auto">
          <a:xfrm>
            <a:off x="1871662" y="2239417"/>
            <a:ext cx="5172075" cy="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867400" y="2209800"/>
            <a:ext cx="609600" cy="573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" t="39173" r="75561" b="38697"/>
          <a:stretch/>
        </p:blipFill>
        <p:spPr bwMode="auto">
          <a:xfrm>
            <a:off x="2057400" y="5450005"/>
            <a:ext cx="66620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42" y="5410200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2" y="5410200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55" y="5410417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82" y="5414299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723605" y="5863301"/>
            <a:ext cx="852637" cy="409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66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Disk Energy Efficiency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03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r>
              <a:rPr lang="en-US" dirty="0" smtClean="0"/>
              <a:t>Disk </a:t>
            </a:r>
            <a:r>
              <a:rPr lang="en-US" dirty="0" smtClean="0"/>
              <a:t>drives </a:t>
            </a:r>
            <a:r>
              <a:rPr lang="en-US" dirty="0" smtClean="0"/>
              <a:t>varies </a:t>
            </a:r>
            <a:r>
              <a:rPr lang="en-US" dirty="0" smtClean="0"/>
              <a:t>in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Disks </a:t>
            </a:r>
            <a:r>
              <a:rPr lang="en-US" dirty="0" smtClean="0"/>
              <a:t>can </a:t>
            </a:r>
            <a:r>
              <a:rPr lang="en-US" dirty="0" smtClean="0"/>
              <a:t>be </a:t>
            </a:r>
            <a:r>
              <a:rPr lang="en-US" dirty="0" smtClean="0"/>
              <a:t>a significant part of </a:t>
            </a:r>
            <a:r>
              <a:rPr lang="en-US" dirty="0" smtClean="0"/>
              <a:t>a </a:t>
            </a:r>
            <a:r>
              <a:rPr lang="en-US" dirty="0" smtClean="0"/>
              <a:t>server</a:t>
            </a:r>
          </a:p>
        </p:txBody>
      </p:sp>
      <p:pic>
        <p:nvPicPr>
          <p:cNvPr id="1026" name="Picture 2" descr="C:\Users\tzm00_000\Dropbox\Research\Tausif\NAP\Paper\to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66399"/>
            <a:ext cx="7626927" cy="355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29000" y="645795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1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Centers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5427"/>
            <a:ext cx="8229600" cy="4525963"/>
          </a:xfrm>
        </p:spPr>
        <p:txBody>
          <a:bodyPr/>
          <a:lstStyle/>
          <a:p>
            <a:r>
              <a:rPr lang="en-US" dirty="0" smtClean="0"/>
              <a:t>In 2013, </a:t>
            </a:r>
            <a:r>
              <a:rPr lang="en-US" dirty="0" smtClean="0"/>
              <a:t>there are over 700 million square feet of data centers in united states</a:t>
            </a:r>
          </a:p>
          <a:p>
            <a:r>
              <a:rPr lang="en-US" dirty="0" smtClean="0"/>
              <a:t>Data centers account for 1.2% of all data power consumed in United States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3936655"/>
            <a:ext cx="3987800" cy="27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8370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0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Single-Disk Server Power Usage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929818"/>
              </p:ext>
            </p:extLst>
          </p:nvPr>
        </p:nvGraphicFramePr>
        <p:xfrm>
          <a:off x="609600" y="1524000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1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Server Disk #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With every added disk, hard drive energy plays a bigger role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3825"/>
            <a:ext cx="5867400" cy="41193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2954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6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Dynamic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Disks tend to have different consumption modes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Standby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7309"/>
            <a:ext cx="5123810" cy="360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1935163"/>
          </a:xfrm>
        </p:spPr>
        <p:txBody>
          <a:bodyPr/>
          <a:lstStyle/>
          <a:p>
            <a:r>
              <a:rPr lang="en-US" dirty="0" smtClean="0"/>
              <a:t>Parallel Processing</a:t>
            </a:r>
          </a:p>
          <a:p>
            <a:pPr lvl="1"/>
            <a:r>
              <a:rPr lang="en-US" dirty="0" smtClean="0"/>
              <a:t>Map Reduce</a:t>
            </a:r>
          </a:p>
          <a:p>
            <a:r>
              <a:rPr lang="en-US" dirty="0" smtClean="0"/>
              <a:t>Distributed Data </a:t>
            </a:r>
          </a:p>
          <a:p>
            <a:endParaRPr lang="en-US" dirty="0"/>
          </a:p>
        </p:txBody>
      </p:sp>
      <p:pic>
        <p:nvPicPr>
          <p:cNvPr id="2054" name="Picture 6" descr="http://api.ning.com/files/3YnG4IYlItvcHi0mrTU1t-Z1ZoZc-Zf47W1HyTlhQgENdMkSnnPNqL7DFD8McVmfcZuKcB3k7NL5tp8qWDfROLYPa7dECE0N/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2914650"/>
            <a:ext cx="65913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2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</a:t>
            </a:r>
            <a:r>
              <a:rPr lang="en-US" dirty="0"/>
              <a:t>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Standard</a:t>
            </a:r>
          </a:p>
          <a:p>
            <a:r>
              <a:rPr lang="en-US" dirty="0" smtClean="0"/>
              <a:t>Large Research Community </a:t>
            </a:r>
          </a:p>
          <a:p>
            <a:r>
              <a:rPr lang="en-US" dirty="0" smtClean="0"/>
              <a:t>I/O Heavy</a:t>
            </a:r>
          </a:p>
        </p:txBody>
      </p:sp>
      <p:pic>
        <p:nvPicPr>
          <p:cNvPr id="1026" name="Picture 2" descr="https://cloudcelebrity.files.wordpress.com/2013/11/screen-shot-2013-10-31-at-11-52-44-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5554534" cy="3966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9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581400" cy="4525963"/>
          </a:xfrm>
        </p:spPr>
        <p:txBody>
          <a:bodyPr/>
          <a:lstStyle/>
          <a:p>
            <a:r>
              <a:rPr lang="en-US" dirty="0" smtClean="0"/>
              <a:t>Hadoop creates multiple replicas</a:t>
            </a:r>
          </a:p>
          <a:p>
            <a:r>
              <a:rPr lang="en-US" dirty="0" smtClean="0"/>
              <a:t>Metadata is managed on name node</a:t>
            </a:r>
          </a:p>
          <a:p>
            <a:r>
              <a:rPr lang="en-US" dirty="0" smtClean="0"/>
              <a:t>Nodes can have multiple disks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96" y="1981200"/>
            <a:ext cx="47413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4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5626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38200" y="1981200"/>
            <a:ext cx="7543800" cy="190500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endParaRPr lang="en-US" altLang="zh-CN" sz="1000" dirty="0"/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r>
              <a:rPr lang="en-US" altLang="zh-CN" sz="2800" i="1" dirty="0"/>
              <a:t>   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NAP – E(N)</a:t>
            </a:r>
            <a:r>
              <a:rPr lang="en-US" altLang="zh-CN" sz="2800" dirty="0" err="1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ergy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 (A)ware Disks for </a:t>
            </a:r>
            <a:r>
              <a:rPr lang="en-US" altLang="zh-CN" sz="2800" dirty="0" err="1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Hadoo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(P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)</a:t>
            </a:r>
            <a:endParaRPr lang="en-US" altLang="zh-CN" sz="2800" dirty="0" smtClean="0">
              <a:solidFill>
                <a:srgbClr val="000681"/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spcBef>
                <a:spcPct val="20000"/>
              </a:spcBef>
              <a:buClr>
                <a:srgbClr val="0033CC"/>
              </a:buCl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Built for high energy efficiency </a:t>
            </a:r>
          </a:p>
          <a:p>
            <a:pPr marL="800100" lvl="1" indent="-342900">
              <a:spcBef>
                <a:spcPct val="20000"/>
              </a:spcBef>
              <a:buClr>
                <a:srgbClr val="0033CC"/>
              </a:buCl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Designed for </a:t>
            </a:r>
            <a:r>
              <a:rPr lang="en-US" altLang="zh-CN" sz="2400" dirty="0" err="1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Hadoop</a:t>
            </a: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 clusters</a:t>
            </a:r>
          </a:p>
          <a:p>
            <a:pPr marL="800100" lvl="1" indent="-342900">
              <a:spcBef>
                <a:spcPct val="20000"/>
              </a:spcBef>
              <a:buClr>
                <a:srgbClr val="0033CC"/>
              </a:buClr>
            </a:pPr>
            <a:endParaRPr lang="en-US" altLang="zh-CN" sz="2400" dirty="0" smtClean="0">
              <a:solidFill>
                <a:srgbClr val="00068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72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3-node </a:t>
            </a:r>
            <a:r>
              <a:rPr lang="en-US" dirty="0" smtClean="0"/>
              <a:t>cluster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node </a:t>
            </a:r>
            <a:r>
              <a:rPr lang="en-US" dirty="0" smtClean="0"/>
              <a:t>identical</a:t>
            </a:r>
          </a:p>
          <a:p>
            <a:pPr lvl="1"/>
            <a:r>
              <a:rPr lang="en-US" dirty="0" smtClean="0"/>
              <a:t>4 disks</a:t>
            </a:r>
          </a:p>
          <a:p>
            <a:pPr lvl="1"/>
            <a:r>
              <a:rPr lang="en-US" dirty="0" smtClean="0"/>
              <a:t>4gb RAM</a:t>
            </a:r>
          </a:p>
          <a:p>
            <a:r>
              <a:rPr lang="en-US" dirty="0" err="1" smtClean="0"/>
              <a:t>Cloudera</a:t>
            </a:r>
            <a:r>
              <a:rPr lang="en-US" dirty="0" smtClean="0"/>
              <a:t> Hadoop </a:t>
            </a:r>
          </a:p>
          <a:p>
            <a:r>
              <a:rPr lang="en-US" dirty="0" smtClean="0"/>
              <a:t>Power 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3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group disks together</a:t>
            </a:r>
          </a:p>
          <a:p>
            <a:pPr lvl="1"/>
            <a:r>
              <a:rPr lang="en-US" dirty="0" smtClean="0"/>
              <a:t>I/O Limits</a:t>
            </a:r>
          </a:p>
          <a:p>
            <a:pPr lvl="1"/>
            <a:r>
              <a:rPr lang="en-US" dirty="0" smtClean="0"/>
              <a:t>More time for disks to sleep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8" y="3498273"/>
            <a:ext cx="9237878" cy="275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3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(Reactive) 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27" y="579376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54" y="579376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376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1816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zm00_000\AppData\Local\Microsoft\Windows\INetCache\IE\ZQKGNSD2\MC9004325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1143000"/>
            <a:ext cx="3997014" cy="3997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Elbow Connector 19"/>
          <p:cNvCxnSpPr>
            <a:endCxn id="4098" idx="2"/>
          </p:cNvCxnSpPr>
          <p:nvPr/>
        </p:nvCxnSpPr>
        <p:spPr>
          <a:xfrm rot="5400000" flipH="1" flipV="1">
            <a:off x="3227889" y="2861140"/>
            <a:ext cx="689671" cy="5247420"/>
          </a:xfrm>
          <a:prstGeom prst="bentConnector3">
            <a:avLst/>
          </a:prstGeom>
          <a:ln w="603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5400000">
            <a:off x="4064994" y="1128886"/>
            <a:ext cx="741333" cy="685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9014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089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Simply turn off all drive until needed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25" name="Elbow Connector 24"/>
          <p:cNvCxnSpPr>
            <a:endCxn id="4098" idx="2"/>
          </p:cNvCxnSpPr>
          <p:nvPr/>
        </p:nvCxnSpPr>
        <p:spPr>
          <a:xfrm rot="5400000" flipH="1" flipV="1">
            <a:off x="3685089" y="3318340"/>
            <a:ext cx="689671" cy="4333020"/>
          </a:xfrm>
          <a:prstGeom prst="bentConnector3">
            <a:avLst>
              <a:gd name="adj1" fmla="val 50000"/>
            </a:avLst>
          </a:prstGeom>
          <a:ln w="603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2968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29685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0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174 0.45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45209 L -0.00174 0.007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5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27" y="579376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54" y="579376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376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1816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6096000"/>
            <a:ext cx="152400" cy="16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zm00_000\AppData\Local\Microsoft\Windows\INetCache\IE\ZQKGNSD2\MC9004325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93" y="1143000"/>
            <a:ext cx="3997014" cy="3997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Elbow Connector 19"/>
          <p:cNvCxnSpPr>
            <a:endCxn id="4098" idx="2"/>
          </p:cNvCxnSpPr>
          <p:nvPr/>
        </p:nvCxnSpPr>
        <p:spPr>
          <a:xfrm rot="5400000" flipH="1" flipV="1">
            <a:off x="3279855" y="2861140"/>
            <a:ext cx="689671" cy="5247420"/>
          </a:xfrm>
          <a:prstGeom prst="bentConnector3">
            <a:avLst/>
          </a:prstGeom>
          <a:ln w="603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5400000">
            <a:off x="4064994" y="1128886"/>
            <a:ext cx="741333" cy="685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9014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089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Turn on next drive before its needed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25" name="Elbow Connector 24"/>
          <p:cNvCxnSpPr>
            <a:endCxn id="4098" idx="2"/>
          </p:cNvCxnSpPr>
          <p:nvPr/>
        </p:nvCxnSpPr>
        <p:spPr>
          <a:xfrm rot="5400000" flipH="1" flipV="1">
            <a:off x="3737055" y="3318340"/>
            <a:ext cx="689671" cy="4333020"/>
          </a:xfrm>
          <a:prstGeom prst="bentConnector3">
            <a:avLst>
              <a:gd name="adj1" fmla="val 50000"/>
            </a:avLst>
          </a:prstGeom>
          <a:ln w="603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29686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29685"/>
            <a:ext cx="831227" cy="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14800" y="3810000"/>
            <a:ext cx="408014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8711" y="362533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6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174 0.34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34098 L -0.00174 0.46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4632 L 5.55556E-7 -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31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5" r="6417"/>
          <a:stretch/>
        </p:blipFill>
        <p:spPr>
          <a:xfrm>
            <a:off x="4530437" y="1981200"/>
            <a:ext cx="4461163" cy="355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2136" y="147769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5" r="8074"/>
          <a:stretch/>
        </p:blipFill>
        <p:spPr>
          <a:xfrm>
            <a:off x="76200" y="1981200"/>
            <a:ext cx="4419600" cy="3823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7118" y="14776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Reactive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1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Reactive does worse than proactive</a:t>
            </a:r>
          </a:p>
          <a:p>
            <a:r>
              <a:rPr lang="en-US" dirty="0" smtClean="0"/>
              <a:t>Time increase low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7" y="2819399"/>
            <a:ext cx="53816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29000" y="653415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94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Effects how HDFS stores files</a:t>
            </a:r>
          </a:p>
          <a:p>
            <a:r>
              <a:rPr lang="en-US" dirty="0" smtClean="0"/>
              <a:t>Effects how fast it processes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638800" cy="38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2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Effects how blocks are made</a:t>
            </a:r>
          </a:p>
          <a:p>
            <a:r>
              <a:rPr lang="en-US" dirty="0" smtClean="0"/>
              <a:t>Effect data locality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791200" cy="393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3716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96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vs.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Map is more I/O intensive usually</a:t>
            </a:r>
          </a:p>
          <a:p>
            <a:r>
              <a:rPr lang="en-US" dirty="0" smtClean="0"/>
              <a:t>Reduce was usually shorter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5367337" cy="36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3716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00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Heavy vs. Reduce Heavy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Map Heavy is more I/O intensive</a:t>
            </a:r>
          </a:p>
          <a:p>
            <a:r>
              <a:rPr lang="en-US" dirty="0" smtClean="0"/>
              <a:t>Map and Reduce Heavy gets no gain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57800" cy="38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371600" y="6248400"/>
            <a:ext cx="2133600" cy="476250"/>
          </a:xfrm>
        </p:spPr>
        <p:txBody>
          <a:bodyPr/>
          <a:lstStyle/>
          <a:p>
            <a:fld id="{BE3DA90C-45C7-44D2-B91C-AEBD880AB91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PRE-BUD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Prefetching Energy-Efficient Parallel I/O Systems with buffer Disk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9" y="4180634"/>
            <a:ext cx="6126303" cy="176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276600"/>
            <a:ext cx="482540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8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 Energy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added energy by disks</a:t>
            </a:r>
          </a:p>
          <a:p>
            <a:r>
              <a:rPr lang="en-US" dirty="0" smtClean="0"/>
              <a:t>Group can either be standby or active</a:t>
            </a:r>
          </a:p>
          <a:p>
            <a:r>
              <a:rPr lang="en-US" dirty="0" smtClean="0"/>
              <a:t>Read and writes assumed same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3581400"/>
            <a:ext cx="2562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1" y="4374573"/>
            <a:ext cx="66865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2428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0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 Simulation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447800"/>
            <a:ext cx="66770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9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Power Usage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8277731"/>
              </p:ext>
            </p:extLst>
          </p:nvPr>
        </p:nvGraphicFramePr>
        <p:xfrm>
          <a:off x="609600" y="15240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2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iTad: a simple and practical way to estimate the temperature of a data node</a:t>
            </a:r>
          </a:p>
          <a:p>
            <a:endParaRPr lang="en-US" dirty="0" smtClean="0"/>
          </a:p>
          <a:p>
            <a:r>
              <a:rPr lang="en-US" altLang="zh-CN" dirty="0" smtClean="0"/>
              <a:t>NAP: an energy-saving technique for disks in </a:t>
            </a:r>
            <a:r>
              <a:rPr lang="en-US" altLang="zh-CN" dirty="0" err="1" smtClean="0"/>
              <a:t>Hadoop</a:t>
            </a:r>
            <a:r>
              <a:rPr lang="en-US" altLang="zh-CN" dirty="0" smtClean="0"/>
              <a:t> clusters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0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sz="8000" dirty="0" smtClean="0"/>
              <a:t>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029" b="13492"/>
          <a:stretch/>
        </p:blipFill>
        <p:spPr bwMode="auto">
          <a:xfrm>
            <a:off x="6895052" y="2362200"/>
            <a:ext cx="102765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0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zm00_000\AppData\Local\Microsoft\Windows\INetCache\IE\4AFRLT9T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5722" y="1553928"/>
            <a:ext cx="1278033" cy="126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167" b="50000"/>
          <a:stretch/>
        </p:blipFill>
        <p:spPr>
          <a:xfrm rot="16200000">
            <a:off x="2494826" y="4968472"/>
            <a:ext cx="984335" cy="661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1143000" y="2332559"/>
            <a:ext cx="2962487" cy="18648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5829701" y="1576196"/>
            <a:ext cx="1180699" cy="667352"/>
          </a:xfrm>
          <a:prstGeom prst="rect">
            <a:avLst/>
          </a:prstGeom>
        </p:spPr>
      </p:pic>
      <p:pic>
        <p:nvPicPr>
          <p:cNvPr id="28" name="Picture 2" descr="C:\Users\tzm00_000\AppData\Local\Microsoft\Windows\INetCache\IE\4AFRLT9T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5722" y="3020838"/>
            <a:ext cx="1278033" cy="126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5825429" y="3033274"/>
            <a:ext cx="1180699" cy="667352"/>
          </a:xfrm>
          <a:prstGeom prst="rect">
            <a:avLst/>
          </a:prstGeom>
        </p:spPr>
      </p:pic>
      <p:pic>
        <p:nvPicPr>
          <p:cNvPr id="30" name="Picture 2" descr="C:\Users\tzm00_000\AppData\Local\Microsoft\Windows\INetCache\IE\4AFRLT9T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5722" y="4596519"/>
            <a:ext cx="1278033" cy="126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5825429" y="4608955"/>
            <a:ext cx="1180699" cy="6673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58" y="5997473"/>
            <a:ext cx="798308" cy="75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642783" y="939802"/>
            <a:ext cx="15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5" name="TextBox 164"/>
              <p:cNvSpPr txBox="1"/>
              <p:nvPr/>
            </p:nvSpPr>
            <p:spPr>
              <a:xfrm>
                <a:off x="1486354" y="4171890"/>
                <a:ext cx="485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𝐈𝐧𝐭𝐢𝐚𝐥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𝐓𝐞𝐦𝐩𝐭𝐞𝐫𝐚𝐭𝐮𝐫𝐞</m:t>
                      </m:r>
                    </m:oMath>
                  </m:oMathPara>
                </a14:m>
                <a:endParaRPr lang="en-US" sz="2000" b="1" dirty="0">
                  <a:latin typeface="+mj-lt"/>
                </a:endParaRPr>
              </a:p>
            </p:txBody>
          </p:sp>
        </mc:Choice>
        <mc:Fallback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54" y="4171890"/>
                <a:ext cx="485533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26582" t="-6061" r="-2405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/>
          <p:cNvSpPr txBox="1"/>
          <p:nvPr/>
        </p:nvSpPr>
        <p:spPr>
          <a:xfrm>
            <a:off x="4921039" y="2596209"/>
            <a:ext cx="162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Server i+1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004760" y="4107024"/>
            <a:ext cx="124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Server i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066698" y="5695890"/>
            <a:ext cx="171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Server i-1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361059" y="6457890"/>
            <a:ext cx="124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CRAC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2" name="TextBox 171"/>
              <p:cNvSpPr txBox="1"/>
              <p:nvPr/>
            </p:nvSpPr>
            <p:spPr>
              <a:xfrm>
                <a:off x="7420186" y="3739209"/>
                <a:ext cx="485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𝐎𝐮𝐭𝐥𝐞𝐭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𝐓𝐞𝐦𝐩𝐭𝐞𝐫𝐚𝐭𝐮𝐫𝐞</m:t>
                      </m:r>
                    </m:oMath>
                  </m:oMathPara>
                </a14:m>
                <a:endParaRPr lang="en-US" sz="2000" b="1" dirty="0">
                  <a:latin typeface="+mj-lt"/>
                </a:endParaRPr>
              </a:p>
            </p:txBody>
          </p:sp>
        </mc:Choice>
        <mc:Fallback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86" y="3739209"/>
                <a:ext cx="485533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33750" t="-6061" r="-2462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4" name="TextBox 173"/>
              <p:cNvSpPr txBox="1"/>
              <p:nvPr/>
            </p:nvSpPr>
            <p:spPr>
              <a:xfrm>
                <a:off x="1371600" y="5700462"/>
                <a:ext cx="485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𝐒𝐮𝐩𝐩𝐥𝐢𝐞𝐝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𝐓𝐞𝐦𝐩𝐭𝐞𝐫𝐚𝐭𝐮𝐫𝐞</m:t>
                      </m:r>
                    </m:oMath>
                  </m:oMathPara>
                </a14:m>
                <a:endParaRPr lang="en-US" sz="2000" b="1" dirty="0">
                  <a:latin typeface="+mj-lt"/>
                </a:endParaRPr>
              </a:p>
            </p:txBody>
          </p:sp>
        </mc:Choice>
        <mc:Fallback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00462"/>
                <a:ext cx="485533" cy="40011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270000" t="-6061" r="-2775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Thermal Recirculation</a:t>
            </a:r>
            <a:endParaRPr lang="en-US" dirty="0"/>
          </a:p>
        </p:txBody>
      </p:sp>
      <p:cxnSp>
        <p:nvCxnSpPr>
          <p:cNvPr id="1029" name="Straight Arrow Connector 1028"/>
          <p:cNvCxnSpPr/>
          <p:nvPr/>
        </p:nvCxnSpPr>
        <p:spPr>
          <a:xfrm flipV="1">
            <a:off x="4916973" y="6067455"/>
            <a:ext cx="0" cy="561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228411" y="6229290"/>
            <a:ext cx="155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 Math" pitchFamily="18" charset="0"/>
              </a:rPr>
              <a:t>Workload</a:t>
            </a:r>
            <a:endParaRPr lang="en-US" sz="2000" b="1" dirty="0">
              <a:latin typeface="+mj-lt"/>
              <a:ea typeface="Cambria Math" pitchFamily="18" charset="0"/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1152313" y="2326187"/>
            <a:ext cx="2962487" cy="186481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1152313" y="2462633"/>
            <a:ext cx="3199889" cy="180863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2" name="TextBox 181"/>
              <p:cNvSpPr txBox="1"/>
              <p:nvPr/>
            </p:nvSpPr>
            <p:spPr>
              <a:xfrm>
                <a:off x="1524000" y="4171890"/>
                <a:ext cx="485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𝐈𝐧𝐥𝐞𝐭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𝐓𝐞𝐦𝐩𝐭𝐞𝐫𝐚𝐭𝐮𝐫𝐞</m:t>
                      </m:r>
                    </m:oMath>
                  </m:oMathPara>
                </a14:m>
                <a:endParaRPr lang="en-US" sz="2000" b="1" dirty="0">
                  <a:latin typeface="+mj-lt"/>
                </a:endParaRPr>
              </a:p>
            </p:txBody>
          </p:sp>
        </mc:Choice>
        <mc:Fallback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71890"/>
                <a:ext cx="485533" cy="4001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15000" t="-6061" r="-2262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3" name="Picture 1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" t="4166" r="41458" b="52500"/>
          <a:stretch/>
        </p:blipFill>
        <p:spPr>
          <a:xfrm>
            <a:off x="1152313" y="2457047"/>
            <a:ext cx="3199889" cy="1808634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6" b="53281"/>
          <a:stretch/>
        </p:blipFill>
        <p:spPr>
          <a:xfrm>
            <a:off x="1109873" y="2286000"/>
            <a:ext cx="3081127" cy="1939494"/>
          </a:xfrm>
          <a:prstGeom prst="rect">
            <a:avLst/>
          </a:prstGeom>
        </p:spPr>
      </p:pic>
      <p:cxnSp>
        <p:nvCxnSpPr>
          <p:cNvPr id="1032" name="Elbow Connector 1031"/>
          <p:cNvCxnSpPr>
            <a:stCxn id="172" idx="0"/>
            <a:endCxn id="23" idx="0"/>
          </p:cNvCxnSpPr>
          <p:nvPr/>
        </p:nvCxnSpPr>
        <p:spPr>
          <a:xfrm rot="16200000" flipV="1">
            <a:off x="4440274" y="516529"/>
            <a:ext cx="1406650" cy="5038709"/>
          </a:xfrm>
          <a:prstGeom prst="bentConnector3">
            <a:avLst>
              <a:gd name="adj1" fmla="val 17436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7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5" grpId="1" animBg="1"/>
      <p:bldP spid="167" grpId="0"/>
      <p:bldP spid="168" grpId="0"/>
      <p:bldP spid="169" grpId="0"/>
      <p:bldP spid="171" grpId="0"/>
      <p:bldP spid="172" grpId="0" animBg="1"/>
      <p:bldP spid="174" grpId="0" animBg="1"/>
      <p:bldP spid="179" grpId="0"/>
      <p:bldP spid="179" grpId="1"/>
      <p:bldP spid="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Thermal Recirculation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Sensor Monitoring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799"/>
            <a:ext cx="6858000" cy="43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7454"/>
            <a:ext cx="8229600" cy="609599"/>
          </a:xfrm>
        </p:spPr>
        <p:txBody>
          <a:bodyPr/>
          <a:lstStyle/>
          <a:p>
            <a:r>
              <a:rPr lang="en-US" dirty="0" smtClean="0"/>
              <a:t>Thermal Simulations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457200" y="2743200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2800">
                <a:solidFill>
                  <a:srgbClr val="00068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400">
                <a:solidFill>
                  <a:srgbClr val="00068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2000">
                <a:solidFill>
                  <a:srgbClr val="00068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1800">
                <a:solidFill>
                  <a:srgbClr val="00068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1800">
                <a:solidFill>
                  <a:srgbClr val="00068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1800">
                <a:solidFill>
                  <a:srgbClr val="00068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1800">
                <a:solidFill>
                  <a:srgbClr val="00068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1800">
                <a:solidFill>
                  <a:srgbClr val="00068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1800">
                <a:solidFill>
                  <a:srgbClr val="000681"/>
                </a:solidFill>
                <a:latin typeface="+mn-lt"/>
              </a:defRPr>
            </a:lvl9pPr>
          </a:lstStyle>
          <a:p>
            <a:r>
              <a:rPr lang="en-US" dirty="0" smtClean="0"/>
              <a:t>Thermal Model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833255"/>
            <a:ext cx="5257800" cy="38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358627"/>
            <a:ext cx="4038600" cy="330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1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Thermal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are based on power rather than workload</a:t>
            </a:r>
          </a:p>
          <a:p>
            <a:r>
              <a:rPr lang="en-US" dirty="0" smtClean="0"/>
              <a:t>Ignore I/O heavy applications</a:t>
            </a:r>
          </a:p>
          <a:p>
            <a:r>
              <a:rPr lang="en-US" dirty="0" smtClean="0"/>
              <a:t>Requires some sensor support</a:t>
            </a:r>
          </a:p>
          <a:p>
            <a:r>
              <a:rPr lang="en-US" dirty="0" smtClean="0"/>
              <a:t>Not easily ported to different platforms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88174"/>
            <a:ext cx="2667000" cy="19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4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38200" y="1981200"/>
            <a:ext cx="7543800" cy="312420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endParaRPr lang="en-US" altLang="zh-CN" sz="1000" dirty="0"/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r>
              <a:rPr lang="en-US" altLang="zh-CN" sz="2800" i="1" dirty="0"/>
              <a:t>   </a:t>
            </a:r>
            <a:r>
              <a:rPr lang="en-US" altLang="zh-CN" sz="2800" dirty="0" err="1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iTad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making 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a simple and practical way to </a:t>
            </a:r>
            <a:r>
              <a:rPr lang="en-US" altLang="zh-CN" sz="2800" i="1" u="sng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estimate the temperature </a:t>
            </a: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of a data node based on </a:t>
            </a:r>
          </a:p>
          <a:p>
            <a:pPr marL="800100" lvl="1" indent="-342900">
              <a:spcBef>
                <a:spcPct val="20000"/>
              </a:spcBef>
              <a:buClr>
                <a:srgbClr val="0033CC"/>
              </a:buCl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CPU Utilization</a:t>
            </a:r>
          </a:p>
          <a:p>
            <a:pPr marL="800100" lvl="1" indent="-342900">
              <a:spcBef>
                <a:spcPct val="20000"/>
              </a:spcBef>
              <a:buClr>
                <a:srgbClr val="0033CC"/>
              </a:buCl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I/O Utilization</a:t>
            </a:r>
          </a:p>
          <a:p>
            <a:pPr marL="800100" lvl="1" indent="-342900">
              <a:spcBef>
                <a:spcPct val="20000"/>
              </a:spcBef>
              <a:buClr>
                <a:srgbClr val="0033CC"/>
              </a:buCl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Average Conditions of </a:t>
            </a: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a Data </a:t>
            </a:r>
            <a:r>
              <a:rPr lang="en-US" altLang="zh-CN" sz="24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Center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r>
              <a:rPr lang="en-US" altLang="zh-CN" sz="2800" dirty="0" smtClean="0">
                <a:solidFill>
                  <a:srgbClr val="00068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A90C-45C7-44D2-B91C-AEBD880AB9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4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4846</TotalTime>
  <Words>1166</Words>
  <Application>Microsoft Office PowerPoint</Application>
  <PresentationFormat>On-screen Show (4:3)</PresentationFormat>
  <Paragraphs>402</Paragraphs>
  <Slides>51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Theme1</vt:lpstr>
      <vt:lpstr>Data Center Specific Thermal and Energy Saving Techniques</vt:lpstr>
      <vt:lpstr>Big Data</vt:lpstr>
      <vt:lpstr>Data Centers</vt:lpstr>
      <vt:lpstr>Thermal Model</vt:lpstr>
      <vt:lpstr>Data Center Power Usage</vt:lpstr>
      <vt:lpstr>Thermal Recirculation</vt:lpstr>
      <vt:lpstr>Thermal Recirculation Management</vt:lpstr>
      <vt:lpstr>Prior Thermal Models</vt:lpstr>
      <vt:lpstr>Research Goal</vt:lpstr>
      <vt:lpstr>Typical Recirculation Models</vt:lpstr>
      <vt:lpstr>Our Focus</vt:lpstr>
      <vt:lpstr>Server Model</vt:lpstr>
      <vt:lpstr>Server Model Diagram</vt:lpstr>
      <vt:lpstr>Equation Notation</vt:lpstr>
      <vt:lpstr>Server Model Equations</vt:lpstr>
      <vt:lpstr>Server Model Equations</vt:lpstr>
      <vt:lpstr>Workload Model </vt:lpstr>
      <vt:lpstr>Inlet Model</vt:lpstr>
      <vt:lpstr>Determining Parameters</vt:lpstr>
      <vt:lpstr>Gathering Values</vt:lpstr>
      <vt:lpstr>Test Machines</vt:lpstr>
      <vt:lpstr>Data Capture</vt:lpstr>
      <vt:lpstr>Determining Constants</vt:lpstr>
      <vt:lpstr>Verification</vt:lpstr>
      <vt:lpstr>Implementations</vt:lpstr>
      <vt:lpstr>Implementations</vt:lpstr>
      <vt:lpstr>Future Work</vt:lpstr>
      <vt:lpstr>Hadoop Disk Energy Efficiency</vt:lpstr>
      <vt:lpstr>Disk Energy</vt:lpstr>
      <vt:lpstr>Single-Disk Server Power Usage</vt:lpstr>
      <vt:lpstr>Scaling Server Disk #</vt:lpstr>
      <vt:lpstr>Disk Dynamic Power</vt:lpstr>
      <vt:lpstr>Hadoop Overview</vt:lpstr>
      <vt:lpstr>Hadoop Benefits</vt:lpstr>
      <vt:lpstr>Hadoop Architecture</vt:lpstr>
      <vt:lpstr>Research Goal</vt:lpstr>
      <vt:lpstr>Setup</vt:lpstr>
      <vt:lpstr>Optimizations</vt:lpstr>
      <vt:lpstr>Naïve (Reactive) Algorithm</vt:lpstr>
      <vt:lpstr>Proactive Algorithm</vt:lpstr>
      <vt:lpstr>Comparing the Algorithms</vt:lpstr>
      <vt:lpstr>Speed</vt:lpstr>
      <vt:lpstr>Block Size</vt:lpstr>
      <vt:lpstr>File Size</vt:lpstr>
      <vt:lpstr>Map vs. Reduce</vt:lpstr>
      <vt:lpstr>Map Heavy vs. Reduce Heavy</vt:lpstr>
      <vt:lpstr>PRE-BUD Model</vt:lpstr>
      <vt:lpstr>NAP Energy Model</vt:lpstr>
      <vt:lpstr>Energy Saving Simulation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tausifm</dc:creator>
  <cp:lastModifiedBy>x</cp:lastModifiedBy>
  <cp:revision>150</cp:revision>
  <dcterms:created xsi:type="dcterms:W3CDTF">2012-03-26T01:40:09Z</dcterms:created>
  <dcterms:modified xsi:type="dcterms:W3CDTF">2015-06-08T00:51:13Z</dcterms:modified>
</cp:coreProperties>
</file>