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93" r:id="rId10"/>
    <p:sldId id="294" r:id="rId11"/>
    <p:sldId id="267" r:id="rId12"/>
    <p:sldId id="292" r:id="rId13"/>
    <p:sldId id="306" r:id="rId14"/>
    <p:sldId id="273" r:id="rId15"/>
    <p:sldId id="291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85" r:id="rId27"/>
    <p:sldId id="281" r:id="rId28"/>
    <p:sldId id="288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40372"/>
    <a:srgbClr val="FF3300"/>
    <a:srgbClr val="000000"/>
    <a:srgbClr val="FF8000"/>
    <a:srgbClr val="800080"/>
    <a:srgbClr val="FF581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45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54F6ABB-08F4-1249-B335-EDA5E5071112}" type="datetime1">
              <a:rPr lang="en-US"/>
              <a:pPr>
                <a:defRPr/>
              </a:pPr>
              <a:t>11/15/11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C65D729-4CB2-3448-B31F-03C2A3025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9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F9E0FB-E263-1641-B9BD-F491D4AE22FC}" type="datetime1">
              <a:rPr lang="en-US"/>
              <a:pPr>
                <a:defRPr/>
              </a:pPr>
              <a:t>11/15/11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2CC2C6-7116-3D44-9A53-D55E9D202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8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EDDB84-D144-C248-9245-4AACE03B8C9F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2A64D9-C641-144F-8FD1-C534797EB97D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0ECD68-04E6-B94F-B6E5-2CFF5D1F0E36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F35FC1-4882-AD41-BFC0-F269AB569BC5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F7D9A1-7D51-BD4D-8720-B44AFF4CFB87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45AF39-B52E-FA4F-B14B-A894D437C362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924800" cy="1470025"/>
          </a:xfrm>
        </p:spPr>
        <p:txBody>
          <a:bodyPr/>
          <a:lstStyle>
            <a:lvl1pPr>
              <a:defRPr>
                <a:effectLst/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895600"/>
            <a:ext cx="472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60BBF-BA43-EA47-89B8-5B7AD864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5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B4A4BD-0094-634E-8504-3927660BD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8DF50E-946B-B14E-8351-94586469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1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>
                <a:latin typeface="Century Gothic"/>
                <a:cs typeface="Century Gothic"/>
              </a:defRPr>
            </a:lvl1pPr>
            <a:lvl2pPr>
              <a:buClr>
                <a:srgbClr val="FF0000"/>
              </a:buClr>
              <a:defRPr>
                <a:latin typeface="Century Gothic"/>
                <a:cs typeface="Century Gothic"/>
              </a:defRPr>
            </a:lvl2pPr>
            <a:lvl3pPr>
              <a:buClr>
                <a:srgbClr val="FF0000"/>
              </a:buClr>
              <a:defRPr>
                <a:latin typeface="Century Gothic"/>
                <a:cs typeface="Century Gothic"/>
              </a:defRPr>
            </a:lvl3pPr>
            <a:lvl4pPr>
              <a:buClr>
                <a:srgbClr val="FF0000"/>
              </a:buClr>
              <a:defRPr>
                <a:latin typeface="Century Gothic"/>
                <a:cs typeface="Century Gothic"/>
              </a:defRPr>
            </a:lvl4pPr>
            <a:lvl5pPr>
              <a:buClr>
                <a:srgbClr val="FF0000"/>
              </a:buCl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67200" y="6248400"/>
            <a:ext cx="685800" cy="476250"/>
          </a:xfrm>
        </p:spPr>
        <p:txBody>
          <a:bodyPr/>
          <a:lstStyle>
            <a:lvl1pPr algn="ctr">
              <a:defRPr smtClean="0">
                <a:solidFill>
                  <a:srgbClr val="000681"/>
                </a:solidFill>
              </a:defRPr>
            </a:lvl1pPr>
          </a:lstStyle>
          <a:p>
            <a:pPr>
              <a:defRPr/>
            </a:pPr>
            <a:fld id="{A3ED6CDC-ADCA-BE48-AD50-C3DA18E2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524857-6E56-A044-A047-BDBDD4ABB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EEE44-FDA0-B244-B0BC-3FAA82828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20A2A2-42FF-4B46-A5A0-9F595C306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6C746-365B-CC49-9272-94E943C0C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A96C6-1627-9B44-A21A-35E0363BE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2D9A5-F4CA-F148-BDAD-06CC9D669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FA7F8-7BC0-BB48-8710-7674469F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GCOE V 158 28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14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40372"/>
                </a:solidFill>
                <a:latin typeface="Century Gothic" charset="0"/>
                <a:cs typeface="Century 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40372"/>
                </a:solidFill>
                <a:latin typeface="Century Gothic" charset="0"/>
                <a:cs typeface="Century 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40372"/>
                </a:solidFill>
                <a:latin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1DE6FB8C-CD30-CF42-8107-14192F3D0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Century Gothic"/>
          <a:ea typeface="ＭＳ Ｐゴシック" pitchFamily="-107" charset="-128"/>
          <a:cs typeface="Century 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Century Gothic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Century Gothic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Century Gothic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Century Gothic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rgbClr val="000681"/>
          </a:solidFill>
          <a:latin typeface="Century Gothic"/>
          <a:ea typeface="ＭＳ Ｐゴシック" pitchFamily="-107" charset="-128"/>
          <a:cs typeface="Century 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rgbClr val="000681"/>
          </a:solidFill>
          <a:latin typeface="Century Gothic"/>
          <a:ea typeface="ＭＳ Ｐゴシック" pitchFamily="-107" charset="-128"/>
          <a:cs typeface="Century 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000681"/>
          </a:solidFill>
          <a:latin typeface="Century Gothic"/>
          <a:ea typeface="ＭＳ Ｐゴシック" pitchFamily="-107" charset="-128"/>
          <a:cs typeface="Century 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rgbClr val="000681"/>
          </a:solidFill>
          <a:latin typeface="Century Gothic"/>
          <a:ea typeface="ＭＳ Ｐゴシック" pitchFamily="-107" charset="-128"/>
          <a:cs typeface="Century 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000681"/>
          </a:solidFill>
          <a:latin typeface="Century Gothic"/>
          <a:ea typeface="ＭＳ Ｐゴシック" pitchFamily="-107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1524000"/>
            <a:ext cx="9372600" cy="15240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40372"/>
                </a:solidFill>
                <a:latin typeface="Century Gothic" charset="0"/>
                <a:ea typeface="ＭＳ Ｐゴシック" charset="0"/>
              </a:rPr>
              <a:t>Reliability Analysis of An Energy-Aware RAID System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5715000" y="4038600"/>
            <a:ext cx="3429000" cy="2057400"/>
          </a:xfrm>
        </p:spPr>
        <p:txBody>
          <a:bodyPr/>
          <a:lstStyle/>
          <a:p>
            <a:pPr algn="l" eaLnBrk="1" hangingPunct="1"/>
            <a:r>
              <a:rPr lang="en-US" sz="2400" dirty="0">
                <a:latin typeface="Century Gothic" charset="0"/>
                <a:ea typeface="ＭＳ Ｐゴシック" charset="0"/>
              </a:rPr>
              <a:t>Shu Yin</a:t>
            </a:r>
          </a:p>
          <a:p>
            <a:pPr algn="l" eaLnBrk="1" hangingPunct="1"/>
            <a:r>
              <a:rPr lang="en-US" sz="2200" dirty="0">
                <a:latin typeface="Century Gothic" charset="0"/>
                <a:ea typeface="ＭＳ Ｐゴシック" charset="0"/>
              </a:rPr>
              <a:t>Xiao Qin</a:t>
            </a:r>
          </a:p>
          <a:p>
            <a:pPr algn="l" eaLnBrk="1" hangingPunct="1"/>
            <a:endParaRPr lang="en-US" sz="2200" dirty="0">
              <a:latin typeface="Century Gothic" charset="0"/>
              <a:ea typeface="ＭＳ Ｐゴシック" charset="0"/>
            </a:endParaRPr>
          </a:p>
          <a:p>
            <a:pPr algn="l" eaLnBrk="1" hangingPunct="1"/>
            <a:r>
              <a:rPr lang="en-US" sz="2200" dirty="0">
                <a:latin typeface="Century Gothic" charset="0"/>
                <a:ea typeface="ＭＳ Ｐゴシック" charset="0"/>
              </a:rPr>
              <a:t>Auburn University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MREED Model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400">
                <a:latin typeface="Century Gothic" charset="0"/>
                <a:ea typeface="ＭＳ Ｐゴシック" charset="0"/>
              </a:rPr>
              <a:t>(Temperature Factor τ</a:t>
            </a:r>
            <a:r>
              <a:rPr lang="en-US" altLang="zh-CN" sz="2400" baseline="30000">
                <a:latin typeface="Century Gothic" charset="0"/>
                <a:ea typeface="ＭＳ Ｐゴシック" charset="0"/>
              </a:rPr>
              <a:t>[3]</a:t>
            </a:r>
            <a:r>
              <a:rPr lang="en-US" altLang="zh-CN" sz="2400">
                <a:latin typeface="Century Gothic" charset="0"/>
                <a:ea typeface="ＭＳ Ｐゴシック" charset="0"/>
              </a:rPr>
              <a:t>)</a:t>
            </a:r>
          </a:p>
        </p:txBody>
      </p:sp>
      <p:sp>
        <p:nvSpPr>
          <p:cNvPr id="25602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63B73E-8D06-0C4F-B60B-143CE080ED8D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10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66800" y="1676400"/>
          <a:ext cx="7086600" cy="3240145"/>
        </p:xfrm>
        <a:graphic>
          <a:graphicData uri="http://schemas.openxmlformats.org/drawingml/2006/table">
            <a:tbl>
              <a:tblPr/>
              <a:tblGrid>
                <a:gridCol w="1695450"/>
                <a:gridCol w="1695450"/>
                <a:gridCol w="1695450"/>
                <a:gridCol w="2000250"/>
              </a:tblGrid>
              <a:tr h="640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Temperature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(˚C)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Acceleration Factor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De-rating Factor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Adjusted MTBF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25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1.000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1.00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232.140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26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1.0507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0.95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220.553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30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1.2763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0.78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181.069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34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1.5425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0.65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150.891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38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1.8552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0.54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125.356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42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2.2208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0.45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104.463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46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2.6465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0.38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8.123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5639" name="TextBox 24"/>
          <p:cNvSpPr txBox="1">
            <a:spLocks noChangeArrowheads="1"/>
          </p:cNvSpPr>
          <p:nvPr/>
        </p:nvSpPr>
        <p:spPr bwMode="auto">
          <a:xfrm>
            <a:off x="762000" y="54102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681"/>
                </a:solidFill>
              </a:rPr>
              <a:t>[3] G. Cole, </a:t>
            </a:r>
            <a:r>
              <a:rPr lang="ja-JP" altLang="en-US" sz="1200">
                <a:solidFill>
                  <a:srgbClr val="000681"/>
                </a:solidFill>
              </a:rPr>
              <a:t>“</a:t>
            </a:r>
            <a:r>
              <a:rPr lang="en-US" altLang="ja-JP" sz="1200">
                <a:solidFill>
                  <a:srgbClr val="000681"/>
                </a:solidFill>
              </a:rPr>
              <a:t>Estimating Drive Reliability in Desktop Computers and Consumer Electronics Systems</a:t>
            </a:r>
            <a:r>
              <a:rPr lang="ja-JP" altLang="en-US" sz="1200">
                <a:solidFill>
                  <a:srgbClr val="000681"/>
                </a:solidFill>
              </a:rPr>
              <a:t>”</a:t>
            </a:r>
            <a:r>
              <a:rPr lang="en-US" altLang="ja-JP" sz="1200">
                <a:solidFill>
                  <a:srgbClr val="000681"/>
                </a:solidFill>
              </a:rPr>
              <a:t> </a:t>
            </a:r>
          </a:p>
          <a:p>
            <a:pPr eaLnBrk="1" hangingPunct="1"/>
            <a:r>
              <a:rPr lang="en-US" sz="1200">
                <a:solidFill>
                  <a:srgbClr val="000681"/>
                </a:solidFill>
              </a:rPr>
              <a:t>Seagate Personal Storage Group, 2000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MREED</a:t>
            </a:r>
            <a:r>
              <a:rPr lang="en-US" sz="3600">
                <a:latin typeface="Century Gothic" charset="0"/>
                <a:ea typeface="ＭＳ Ｐゴシック" charset="0"/>
              </a:rPr>
              <a:t> Model</a:t>
            </a:r>
            <a:br>
              <a:rPr lang="en-US" sz="3600">
                <a:latin typeface="Century Gothic" charset="0"/>
                <a:ea typeface="ＭＳ Ｐゴシック" charset="0"/>
              </a:rPr>
            </a:br>
            <a:r>
              <a:rPr lang="en-US" sz="1400">
                <a:latin typeface="Century Gothic" charset="0"/>
                <a:ea typeface="ＭＳ Ｐゴシック" charset="0"/>
              </a:rPr>
              <a:t>(</a:t>
            </a:r>
            <a:r>
              <a:rPr lang="en-US" sz="1400" b="1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M</a:t>
            </a:r>
            <a:r>
              <a:rPr lang="en-US" sz="1400">
                <a:latin typeface="Century Gothic" charset="0"/>
                <a:ea typeface="ＭＳ Ｐゴシック" charset="0"/>
              </a:rPr>
              <a:t>ATHEMATICAL  </a:t>
            </a:r>
            <a:r>
              <a:rPr lang="en-US" sz="1400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R</a:t>
            </a:r>
            <a:r>
              <a:rPr lang="en-US" sz="1400">
                <a:latin typeface="Century Gothic" charset="0"/>
                <a:ea typeface="ＭＳ Ｐゴシック" charset="0"/>
              </a:rPr>
              <a:t>EL</a:t>
            </a: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</a:rPr>
              <a:t>I</a:t>
            </a:r>
            <a:r>
              <a:rPr lang="en-US" sz="1400">
                <a:latin typeface="Century Gothic" charset="0"/>
                <a:ea typeface="ＭＳ Ｐゴシック" charset="0"/>
              </a:rPr>
              <a:t>ABILITY  MODELS  FOR  </a:t>
            </a:r>
            <a:r>
              <a:rPr lang="en-US" sz="1400" b="1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E</a:t>
            </a:r>
            <a:r>
              <a:rPr lang="en-US" sz="1400">
                <a:latin typeface="Century Gothic" charset="0"/>
                <a:ea typeface="ＭＳ Ｐゴシック" charset="0"/>
              </a:rPr>
              <a:t>NERGY-</a:t>
            </a:r>
            <a:r>
              <a:rPr lang="en-US" sz="1400" b="1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E</a:t>
            </a:r>
            <a:r>
              <a:rPr lang="en-US" sz="1400">
                <a:latin typeface="Century Gothic" charset="0"/>
                <a:ea typeface="ＭＳ Ｐゴシック" charset="0"/>
              </a:rPr>
              <a:t>FFICIE</a:t>
            </a: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</a:rPr>
              <a:t>N</a:t>
            </a:r>
            <a:r>
              <a:rPr lang="en-US" sz="1400">
                <a:latin typeface="Century Gothic" charset="0"/>
                <a:ea typeface="ＭＳ Ｐゴシック" charset="0"/>
              </a:rPr>
              <a:t>T  </a:t>
            </a:r>
            <a:r>
              <a:rPr lang="en-US" altLang="zh-CN" sz="1400" b="1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R</a:t>
            </a:r>
            <a:r>
              <a:rPr lang="en-US" altLang="zh-CN" sz="1400">
                <a:latin typeface="Century Gothic" charset="0"/>
                <a:ea typeface="ＭＳ Ｐゴシック" charset="0"/>
              </a:rPr>
              <a:t>AID </a:t>
            </a:r>
            <a:r>
              <a:rPr lang="en-US" sz="1400">
                <a:latin typeface="Century Gothic" charset="0"/>
                <a:ea typeface="ＭＳ Ｐゴシック" charset="0"/>
              </a:rPr>
              <a:t>SYS</a:t>
            </a: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</a:rPr>
              <a:t>T</a:t>
            </a:r>
            <a:r>
              <a:rPr lang="en-US" sz="1400">
                <a:latin typeface="Century Gothic" charset="0"/>
                <a:ea typeface="ＭＳ Ｐゴシック" charset="0"/>
              </a:rPr>
              <a:t>EMS)</a:t>
            </a:r>
          </a:p>
        </p:txBody>
      </p:sp>
      <p:sp>
        <p:nvSpPr>
          <p:cNvPr id="27650" name="TextBox 9"/>
          <p:cNvSpPr txBox="1">
            <a:spLocks noChangeArrowheads="1"/>
          </p:cNvSpPr>
          <p:nvPr/>
        </p:nvSpPr>
        <p:spPr bwMode="auto">
          <a:xfrm>
            <a:off x="5334000" y="6019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7651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CBDD8E-C170-2841-B5A9-E20252B6E2EF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11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9" name="Picture 8" descr="MREEDmod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/>
          <a:stretch>
            <a:fillRect/>
          </a:stretch>
        </p:blipFill>
        <p:spPr bwMode="auto">
          <a:xfrm>
            <a:off x="2133600" y="1295400"/>
            <a:ext cx="4879975" cy="495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MREED</a:t>
            </a:r>
            <a:r>
              <a:rPr lang="en-US" sz="3600">
                <a:latin typeface="Century Gothic" charset="0"/>
                <a:ea typeface="ＭＳ Ｐゴシック" charset="0"/>
              </a:rPr>
              <a:t> Model</a:t>
            </a:r>
            <a:br>
              <a:rPr lang="en-US" sz="3600">
                <a:latin typeface="Century Gothic" charset="0"/>
                <a:ea typeface="ＭＳ Ｐゴシック" charset="0"/>
              </a:rPr>
            </a:br>
            <a:r>
              <a:rPr lang="en-US" sz="1400">
                <a:latin typeface="Century Gothic" charset="0"/>
                <a:ea typeface="ＭＳ Ｐゴシック" charset="0"/>
              </a:rPr>
              <a:t>(</a:t>
            </a:r>
            <a:r>
              <a:rPr lang="en-US" sz="1400" b="1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M</a:t>
            </a:r>
            <a:r>
              <a:rPr lang="en-US" sz="1400">
                <a:latin typeface="Century Gothic" charset="0"/>
                <a:ea typeface="ＭＳ Ｐゴシック" charset="0"/>
              </a:rPr>
              <a:t>ATHEMATICAL  </a:t>
            </a:r>
            <a:r>
              <a:rPr lang="en-US" sz="1400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R</a:t>
            </a:r>
            <a:r>
              <a:rPr lang="en-US" sz="1400">
                <a:latin typeface="Century Gothic" charset="0"/>
                <a:ea typeface="ＭＳ Ｐゴシック" charset="0"/>
              </a:rPr>
              <a:t>EL</a:t>
            </a: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</a:rPr>
              <a:t>I</a:t>
            </a:r>
            <a:r>
              <a:rPr lang="en-US" sz="1400">
                <a:latin typeface="Century Gothic" charset="0"/>
                <a:ea typeface="ＭＳ Ｐゴシック" charset="0"/>
              </a:rPr>
              <a:t>ABILITY  MODELS  FOR  </a:t>
            </a:r>
            <a:r>
              <a:rPr lang="en-US" sz="1400" b="1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E</a:t>
            </a:r>
            <a:r>
              <a:rPr lang="en-US" sz="1400">
                <a:latin typeface="Century Gothic" charset="0"/>
                <a:ea typeface="ＭＳ Ｐゴシック" charset="0"/>
              </a:rPr>
              <a:t>NERGY-</a:t>
            </a:r>
            <a:r>
              <a:rPr lang="en-US" sz="1400" b="1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E</a:t>
            </a:r>
            <a:r>
              <a:rPr lang="en-US" sz="1400">
                <a:latin typeface="Century Gothic" charset="0"/>
                <a:ea typeface="ＭＳ Ｐゴシック" charset="0"/>
              </a:rPr>
              <a:t>FFICIE</a:t>
            </a: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</a:rPr>
              <a:t>N</a:t>
            </a:r>
            <a:r>
              <a:rPr lang="en-US" sz="1400">
                <a:latin typeface="Century Gothic" charset="0"/>
                <a:ea typeface="ＭＳ Ｐゴシック" charset="0"/>
              </a:rPr>
              <a:t>T  </a:t>
            </a:r>
            <a:r>
              <a:rPr lang="en-US" altLang="zh-CN" sz="1400" b="1" u="sng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R</a:t>
            </a:r>
            <a:r>
              <a:rPr lang="en-US" altLang="zh-CN" sz="1400">
                <a:latin typeface="Century Gothic" charset="0"/>
                <a:ea typeface="ＭＳ Ｐゴシック" charset="0"/>
              </a:rPr>
              <a:t>AID </a:t>
            </a:r>
            <a:r>
              <a:rPr lang="en-US" sz="1400">
                <a:latin typeface="Century Gothic" charset="0"/>
                <a:ea typeface="ＭＳ Ｐゴシック" charset="0"/>
              </a:rPr>
              <a:t>SYS</a:t>
            </a: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</a:rPr>
              <a:t>T</a:t>
            </a:r>
            <a:r>
              <a:rPr lang="en-US" sz="1400">
                <a:latin typeface="Century Gothic" charset="0"/>
                <a:ea typeface="ＭＳ Ｐゴシック" charset="0"/>
              </a:rPr>
              <a:t>EMS)</a:t>
            </a:r>
          </a:p>
        </p:txBody>
      </p:sp>
      <p:sp>
        <p:nvSpPr>
          <p:cNvPr id="29698" name="TextBox 9"/>
          <p:cNvSpPr txBox="1">
            <a:spLocks noChangeArrowheads="1"/>
          </p:cNvSpPr>
          <p:nvPr/>
        </p:nvSpPr>
        <p:spPr bwMode="auto">
          <a:xfrm>
            <a:off x="5334000" y="6019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9699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5AFD3C-DFFE-C049-B211-CE9068DC1D55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12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9" name="Picture 8" descr="MREEDmod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/>
          <a:stretch>
            <a:fillRect/>
          </a:stretch>
        </p:blipFill>
        <p:spPr bwMode="auto">
          <a:xfrm>
            <a:off x="2133600" y="1295400"/>
            <a:ext cx="4879975" cy="495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1295400"/>
            <a:ext cx="4876800" cy="4953000"/>
          </a:xfrm>
          <a:prstGeom prst="rect">
            <a:avLst/>
          </a:prstGeom>
          <a:solidFill>
            <a:schemeClr val="tx1">
              <a:lumMod val="65000"/>
              <a:lumOff val="35000"/>
              <a:alpha val="74000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800" y="1905000"/>
            <a:ext cx="30480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040372"/>
                </a:solidFill>
                <a:latin typeface="Century Gothic" charset="0"/>
                <a:cs typeface="Arial" charset="0"/>
              </a:rPr>
              <a:t>Energy-Conservation RAID Technique</a:t>
            </a:r>
          </a:p>
        </p:txBody>
      </p:sp>
      <p:cxnSp>
        <p:nvCxnSpPr>
          <p:cNvPr id="20" name="Straight Connector 19"/>
          <p:cNvCxnSpPr>
            <a:stCxn id="11" idx="4"/>
            <a:endCxn id="28" idx="0"/>
          </p:cNvCxnSpPr>
          <p:nvPr/>
        </p:nvCxnSpPr>
        <p:spPr>
          <a:xfrm rot="16200000" flipH="1">
            <a:off x="2343150" y="3257550"/>
            <a:ext cx="3886200" cy="1028700"/>
          </a:xfrm>
          <a:prstGeom prst="line">
            <a:avLst/>
          </a:prstGeom>
          <a:ln w="38100" cmpd="sng">
            <a:solidFill>
              <a:srgbClr val="040372"/>
            </a:solidFill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4"/>
            <a:endCxn id="28" idx="0"/>
          </p:cNvCxnSpPr>
          <p:nvPr/>
        </p:nvCxnSpPr>
        <p:spPr>
          <a:xfrm rot="5400000">
            <a:off x="3524250" y="3105150"/>
            <a:ext cx="3886200" cy="1333500"/>
          </a:xfrm>
          <a:prstGeom prst="line">
            <a:avLst/>
          </a:prstGeom>
          <a:ln w="38100" cmpd="sng">
            <a:solidFill>
              <a:srgbClr val="040372"/>
            </a:solidFill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62400" y="3429000"/>
            <a:ext cx="17526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040372"/>
                </a:solidFill>
                <a:latin typeface="Century Gothic" charset="0"/>
                <a:cs typeface="Arial" charset="0"/>
              </a:rPr>
              <a:t>Weibull Distribution</a:t>
            </a:r>
          </a:p>
          <a:p>
            <a:pPr algn="ctr"/>
            <a:r>
              <a:rPr lang="en-US" sz="1200">
                <a:solidFill>
                  <a:srgbClr val="040372"/>
                </a:solidFill>
                <a:latin typeface="Century Gothic" charset="0"/>
                <a:cs typeface="Arial" charset="0"/>
              </a:rPr>
              <a:t>Analysis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10800000" flipV="1">
            <a:off x="2895600" y="1295400"/>
            <a:ext cx="1752600" cy="533400"/>
          </a:xfrm>
          <a:prstGeom prst="ellipse">
            <a:avLst/>
          </a:prstGeom>
          <a:solidFill>
            <a:srgbClr val="04037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Access Pattern</a:t>
            </a:r>
            <a:endParaRPr lang="en-US" sz="12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rot="10800000" flipV="1">
            <a:off x="2133600" y="3429000"/>
            <a:ext cx="1676400" cy="457200"/>
          </a:xfrm>
          <a:prstGeom prst="ellipse">
            <a:avLst/>
          </a:prstGeom>
          <a:solidFill>
            <a:srgbClr val="04037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F</a:t>
            </a:r>
            <a:r>
              <a:rPr lang="en-US" altLang="zh-CN" sz="1400">
                <a:solidFill>
                  <a:srgbClr val="FF0000"/>
                </a:solidFill>
                <a:cs typeface="Arial" charset="0"/>
              </a:rPr>
              <a:t>requency</a:t>
            </a:r>
            <a:endParaRPr lang="en-US" sz="1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rot="10800000" flipV="1">
            <a:off x="5257800" y="1295400"/>
            <a:ext cx="1752600" cy="533400"/>
          </a:xfrm>
          <a:prstGeom prst="ellipse">
            <a:avLst/>
          </a:prstGeom>
          <a:solidFill>
            <a:srgbClr val="04037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Temperature</a:t>
            </a:r>
            <a:endParaRPr lang="en-US" sz="12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10800000" flipV="1">
            <a:off x="3962400" y="4419600"/>
            <a:ext cx="1752600" cy="457200"/>
          </a:xfrm>
          <a:prstGeom prst="ellipse">
            <a:avLst/>
          </a:prstGeom>
          <a:solidFill>
            <a:srgbClr val="04037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Annual Failure Rate</a:t>
            </a:r>
            <a:endParaRPr lang="en-US" sz="120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552701" y="2933700"/>
            <a:ext cx="990600" cy="3175"/>
          </a:xfrm>
          <a:prstGeom prst="line">
            <a:avLst/>
          </a:prstGeom>
          <a:ln w="38100" cmpd="sng">
            <a:solidFill>
              <a:srgbClr val="040372"/>
            </a:solidFill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rrowheads="1"/>
          </p:cNvSpPr>
          <p:nvPr/>
        </p:nvSpPr>
        <p:spPr bwMode="auto">
          <a:xfrm rot="10800000" flipV="1">
            <a:off x="3505200" y="5715000"/>
            <a:ext cx="2590800" cy="533400"/>
          </a:xfrm>
          <a:prstGeom prst="ellipse">
            <a:avLst/>
          </a:prstGeom>
          <a:solidFill>
            <a:srgbClr val="04037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System Reliability</a:t>
            </a:r>
            <a:endParaRPr lang="en-US" sz="120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4303713" y="2933700"/>
            <a:ext cx="992188" cy="1587"/>
          </a:xfrm>
          <a:prstGeom prst="line">
            <a:avLst/>
          </a:prstGeom>
          <a:ln w="38100" cmpd="sng">
            <a:solidFill>
              <a:srgbClr val="040372"/>
            </a:solidFill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2"/>
            <a:endCxn id="14" idx="0"/>
          </p:cNvCxnSpPr>
          <p:nvPr/>
        </p:nvCxnSpPr>
        <p:spPr>
          <a:xfrm rot="5400000">
            <a:off x="4572001" y="4152900"/>
            <a:ext cx="533400" cy="3175"/>
          </a:xfrm>
          <a:prstGeom prst="line">
            <a:avLst/>
          </a:prstGeom>
          <a:ln w="38100" cmpd="sng">
            <a:solidFill>
              <a:srgbClr val="040372"/>
            </a:solidFill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2"/>
            <a:endCxn id="8" idx="1"/>
          </p:cNvCxnSpPr>
          <p:nvPr/>
        </p:nvCxnSpPr>
        <p:spPr>
          <a:xfrm>
            <a:off x="3810000" y="3657600"/>
            <a:ext cx="152400" cy="1588"/>
          </a:xfrm>
          <a:prstGeom prst="line">
            <a:avLst/>
          </a:prstGeom>
          <a:ln w="38100" cmpd="sng">
            <a:solidFill>
              <a:srgbClr val="040372"/>
            </a:solidFill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667250" y="3409950"/>
            <a:ext cx="3200400" cy="38100"/>
          </a:xfrm>
          <a:prstGeom prst="line">
            <a:avLst/>
          </a:prstGeom>
          <a:ln w="38100" cmpd="sng">
            <a:solidFill>
              <a:srgbClr val="040372"/>
            </a:solidFill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4" idx="4"/>
            <a:endCxn id="28" idx="0"/>
          </p:cNvCxnSpPr>
          <p:nvPr/>
        </p:nvCxnSpPr>
        <p:spPr>
          <a:xfrm rot="5400000">
            <a:off x="4400550" y="5276850"/>
            <a:ext cx="838200" cy="38100"/>
          </a:xfrm>
          <a:prstGeom prst="line">
            <a:avLst/>
          </a:prstGeom>
          <a:ln w="38100" cmpd="sng">
            <a:solidFill>
              <a:srgbClr val="040372"/>
            </a:solidFill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2209800" y="5029200"/>
            <a:ext cx="48006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040372"/>
                </a:solidFill>
                <a:latin typeface="Century Gothic" charset="0"/>
                <a:cs typeface="Arial" charset="0"/>
              </a:rPr>
              <a:t>System Level Reliability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 animBg="1"/>
      <p:bldP spid="14" grpId="0" animBg="1"/>
      <p:bldP spid="28" grpId="0" animBg="1"/>
      <p:bldP spid="91" grpId="0" animBg="1"/>
      <p:bldP spid="9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err="1" smtClean="0">
                <a:latin typeface="Century Gothic" charset="0"/>
                <a:ea typeface="ＭＳ Ｐゴシック" charset="0"/>
              </a:rPr>
              <a:t>Weibull</a:t>
            </a:r>
            <a:r>
              <a:rPr lang="en-US" altLang="zh-CN" sz="3600" dirty="0" smtClean="0">
                <a:latin typeface="Century Gothic" charset="0"/>
                <a:ea typeface="ＭＳ Ｐゴシック" charset="0"/>
              </a:rPr>
              <a:t> Analysis</a:t>
            </a:r>
            <a:endParaRPr lang="en-US" altLang="zh-CN" sz="3600" dirty="0">
              <a:latin typeface="Century Gothic" charset="0"/>
              <a:ea typeface="ＭＳ Ｐゴシック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895B30-7BC4-B343-BBAE-8FDC08B726E7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13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3300" dirty="0" smtClean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A Leading Method for Fitting Life Date</a:t>
            </a: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3300" dirty="0" smtClean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Advantages: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2800" dirty="0" smtClean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Accurate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2800" dirty="0" smtClean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Small Samples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2800" dirty="0" smtClean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Widely Used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300" dirty="0" smtClean="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300" dirty="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marL="457200" lvl="1" indent="0" eaLnBrk="1" hangingPunct="1">
              <a:spcBef>
                <a:spcPct val="20000"/>
              </a:spcBef>
              <a:buClr>
                <a:srgbClr val="FF581D"/>
              </a:buClr>
            </a:pPr>
            <a:endParaRPr lang="en-US" altLang="zh-CN" dirty="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600" dirty="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600" dirty="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dirty="0">
              <a:solidFill>
                <a:srgbClr val="0006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560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MREED Model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3600">
                <a:latin typeface="Century Gothic" charset="0"/>
                <a:ea typeface="ＭＳ Ｐゴシック" charset="0"/>
              </a:rPr>
              <a:t>(</a:t>
            </a:r>
            <a:r>
              <a:rPr lang="en-US" altLang="zh-CN" sz="2800">
                <a:latin typeface="Century Gothic" charset="0"/>
                <a:ea typeface="ＭＳ Ｐゴシック" charset="0"/>
              </a:rPr>
              <a:t>Energy Conservation Techniques- PARAID</a:t>
            </a:r>
            <a:r>
              <a:rPr lang="en-US" altLang="zh-CN" sz="3600">
                <a:latin typeface="Century Gothic" charset="0"/>
                <a:ea typeface="ＭＳ Ｐゴシック" charset="0"/>
              </a:rPr>
              <a:t>)</a:t>
            </a:r>
          </a:p>
        </p:txBody>
      </p:sp>
      <p:sp>
        <p:nvSpPr>
          <p:cNvPr id="31746" name="TextBox 23"/>
          <p:cNvSpPr txBox="1">
            <a:spLocks noChangeArrowheads="1"/>
          </p:cNvSpPr>
          <p:nvPr/>
        </p:nvSpPr>
        <p:spPr bwMode="auto">
          <a:xfrm>
            <a:off x="2590800" y="4648200"/>
            <a:ext cx="403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Power-Aware RAID (PARAID)</a:t>
            </a:r>
            <a:r>
              <a:rPr lang="en-US" sz="1200" baseline="30000">
                <a:solidFill>
                  <a:srgbClr val="000681"/>
                </a:solidFill>
              </a:rPr>
              <a:t>[4]  </a:t>
            </a:r>
            <a:r>
              <a:rPr lang="en-US" sz="1200">
                <a:solidFill>
                  <a:srgbClr val="000681"/>
                </a:solidFill>
              </a:rPr>
              <a:t>System Structure</a:t>
            </a:r>
          </a:p>
        </p:txBody>
      </p:sp>
      <p:sp>
        <p:nvSpPr>
          <p:cNvPr id="31747" name="TextBox 24"/>
          <p:cNvSpPr txBox="1">
            <a:spLocks noChangeArrowheads="1"/>
          </p:cNvSpPr>
          <p:nvPr/>
        </p:nvSpPr>
        <p:spPr bwMode="auto">
          <a:xfrm>
            <a:off x="762000" y="54102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681"/>
                </a:solidFill>
              </a:rPr>
              <a:t>[4] Charles Weddle, Mathew Oldhan, Jin Qian, An-I Andy Wang. PARAID- A Gear-Shifting Power-Aware RAID. </a:t>
            </a:r>
          </a:p>
          <a:p>
            <a:pPr eaLnBrk="1" hangingPunct="1"/>
            <a:r>
              <a:rPr lang="en-US" sz="1200">
                <a:solidFill>
                  <a:srgbClr val="000681"/>
                </a:solidFill>
              </a:rPr>
              <a:t>USENIX FAST 2007. </a:t>
            </a:r>
          </a:p>
        </p:txBody>
      </p:sp>
      <p:sp>
        <p:nvSpPr>
          <p:cNvPr id="31748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0A4DA1-71C4-9041-820A-51CAC243922F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14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1905000"/>
            <a:ext cx="1295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1981200" y="16764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1981200" y="23622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1981200" y="30480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3505200" y="1905000"/>
            <a:ext cx="1295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3505200" y="16764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/>
          <p:cNvSpPr/>
          <p:nvPr/>
        </p:nvSpPr>
        <p:spPr>
          <a:xfrm>
            <a:off x="3505200" y="23622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3505200" y="30480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/>
          <p:cNvSpPr/>
          <p:nvPr/>
        </p:nvSpPr>
        <p:spPr>
          <a:xfrm>
            <a:off x="5029200" y="1905000"/>
            <a:ext cx="1295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Oval 33"/>
          <p:cNvSpPr/>
          <p:nvPr/>
        </p:nvSpPr>
        <p:spPr>
          <a:xfrm>
            <a:off x="5029200" y="16764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>
            <a:off x="5029200" y="23622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5029200" y="30480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6553200" y="1905000"/>
            <a:ext cx="1295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Oval 39"/>
          <p:cNvSpPr/>
          <p:nvPr/>
        </p:nvSpPr>
        <p:spPr>
          <a:xfrm>
            <a:off x="6553200" y="16764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Oval 40"/>
          <p:cNvSpPr/>
          <p:nvPr/>
        </p:nvSpPr>
        <p:spPr>
          <a:xfrm>
            <a:off x="6553200" y="23622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6553200" y="3048000"/>
            <a:ext cx="1295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65" name="TextBox 42"/>
          <p:cNvSpPr txBox="1">
            <a:spLocks noChangeArrowheads="1"/>
          </p:cNvSpPr>
          <p:nvPr/>
        </p:nvSpPr>
        <p:spPr bwMode="auto">
          <a:xfrm>
            <a:off x="838200" y="2057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040372"/>
                </a:solidFill>
                <a:latin typeface="Century Gothic" charset="0"/>
                <a:cs typeface="Century Gothic" charset="0"/>
              </a:rPr>
              <a:t>Soft</a:t>
            </a:r>
          </a:p>
          <a:p>
            <a:pPr algn="ctr" eaLnBrk="1" hangingPunct="1"/>
            <a:r>
              <a:rPr lang="en-US" altLang="zh-CN" sz="1400">
                <a:solidFill>
                  <a:srgbClr val="040372"/>
                </a:solidFill>
                <a:latin typeface="Century Gothic" charset="0"/>
                <a:cs typeface="Century Gothic" charset="0"/>
              </a:rPr>
              <a:t>state</a:t>
            </a:r>
            <a:endParaRPr lang="en-US" sz="1400">
              <a:solidFill>
                <a:srgbClr val="040372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1766" name="TextBox 43"/>
          <p:cNvSpPr txBox="1">
            <a:spLocks noChangeArrowheads="1"/>
          </p:cNvSpPr>
          <p:nvPr/>
        </p:nvSpPr>
        <p:spPr bwMode="auto">
          <a:xfrm>
            <a:off x="838200" y="2971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040372"/>
                </a:solidFill>
                <a:latin typeface="Century Gothic" charset="0"/>
                <a:cs typeface="Century Gothic" charset="0"/>
              </a:rPr>
              <a:t>RAID</a:t>
            </a:r>
            <a:endParaRPr lang="en-US" sz="1400">
              <a:solidFill>
                <a:srgbClr val="040372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1767" name="TextBox 44"/>
          <p:cNvSpPr txBox="1">
            <a:spLocks noChangeArrowheads="1"/>
          </p:cNvSpPr>
          <p:nvPr/>
        </p:nvSpPr>
        <p:spPr bwMode="auto">
          <a:xfrm>
            <a:off x="838200" y="3733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040372"/>
                </a:solidFill>
                <a:latin typeface="Century Gothic" charset="0"/>
                <a:cs typeface="Century Gothic" charset="0"/>
              </a:rPr>
              <a:t>Gears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10800000">
            <a:off x="1981200" y="3733800"/>
            <a:ext cx="2819400" cy="1588"/>
          </a:xfrm>
          <a:prstGeom prst="line">
            <a:avLst/>
          </a:prstGeom>
          <a:ln>
            <a:solidFill>
              <a:schemeClr val="tx1"/>
            </a:solidFill>
            <a:headEnd type="oval" w="sm" len="lg"/>
            <a:tailEnd type="oval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1981200" y="3962400"/>
            <a:ext cx="4343400" cy="1588"/>
          </a:xfrm>
          <a:prstGeom prst="line">
            <a:avLst/>
          </a:prstGeom>
          <a:ln>
            <a:solidFill>
              <a:schemeClr val="tx1"/>
            </a:solidFill>
            <a:headEnd type="oval" w="sm" len="lg"/>
            <a:tailEnd type="oval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1981200" y="4191000"/>
            <a:ext cx="5867400" cy="1588"/>
          </a:xfrm>
          <a:prstGeom prst="line">
            <a:avLst/>
          </a:prstGeom>
          <a:ln>
            <a:solidFill>
              <a:schemeClr val="tx1"/>
            </a:solidFill>
            <a:headEnd type="oval" w="sm" len="lg"/>
            <a:tailEnd type="oval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1" name="Oval 58"/>
          <p:cNvSpPr>
            <a:spLocks noChangeArrowheads="1"/>
          </p:cNvSpPr>
          <p:nvPr/>
        </p:nvSpPr>
        <p:spPr bwMode="auto">
          <a:xfrm>
            <a:off x="2055625" y="2921000"/>
            <a:ext cx="152400" cy="152400"/>
          </a:xfrm>
          <a:prstGeom prst="ellipse">
            <a:avLst/>
          </a:prstGeom>
          <a:solidFill>
            <a:srgbClr val="040372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72" name="Oval 59"/>
          <p:cNvSpPr>
            <a:spLocks noChangeArrowheads="1"/>
          </p:cNvSpPr>
          <p:nvPr/>
        </p:nvSpPr>
        <p:spPr bwMode="auto">
          <a:xfrm>
            <a:off x="2360425" y="2921000"/>
            <a:ext cx="152400" cy="152400"/>
          </a:xfrm>
          <a:prstGeom prst="ellipse">
            <a:avLst/>
          </a:prstGeom>
          <a:solidFill>
            <a:srgbClr val="040372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73" name="Oval 60"/>
          <p:cNvSpPr>
            <a:spLocks noChangeArrowheads="1"/>
          </p:cNvSpPr>
          <p:nvPr/>
        </p:nvSpPr>
        <p:spPr bwMode="auto">
          <a:xfrm>
            <a:off x="2665225" y="2921000"/>
            <a:ext cx="152400" cy="152400"/>
          </a:xfrm>
          <a:prstGeom prst="ellipse">
            <a:avLst/>
          </a:prstGeom>
          <a:solidFill>
            <a:srgbClr val="040372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74" name="Oval 61"/>
          <p:cNvSpPr>
            <a:spLocks noChangeArrowheads="1"/>
          </p:cNvSpPr>
          <p:nvPr/>
        </p:nvSpPr>
        <p:spPr bwMode="auto">
          <a:xfrm>
            <a:off x="2990662" y="2921000"/>
            <a:ext cx="152400" cy="152400"/>
          </a:xfrm>
          <a:prstGeom prst="ellipse">
            <a:avLst/>
          </a:prstGeom>
          <a:solidFill>
            <a:srgbClr val="040372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75" name="Oval 62"/>
          <p:cNvSpPr>
            <a:spLocks noChangeArrowheads="1"/>
          </p:cNvSpPr>
          <p:nvPr/>
        </p:nvSpPr>
        <p:spPr bwMode="auto">
          <a:xfrm>
            <a:off x="2050862" y="3184525"/>
            <a:ext cx="152400" cy="152400"/>
          </a:xfrm>
          <a:prstGeom prst="ellipse">
            <a:avLst/>
          </a:prstGeom>
          <a:solidFill>
            <a:srgbClr val="040372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76" name="Oval 63"/>
          <p:cNvSpPr>
            <a:spLocks noChangeArrowheads="1"/>
          </p:cNvSpPr>
          <p:nvPr/>
        </p:nvSpPr>
        <p:spPr bwMode="auto">
          <a:xfrm>
            <a:off x="2355662" y="3184525"/>
            <a:ext cx="152400" cy="152400"/>
          </a:xfrm>
          <a:prstGeom prst="ellipse">
            <a:avLst/>
          </a:prstGeom>
          <a:solidFill>
            <a:srgbClr val="040372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77" name="Oval 64"/>
          <p:cNvSpPr>
            <a:spLocks noChangeArrowheads="1"/>
          </p:cNvSpPr>
          <p:nvPr/>
        </p:nvSpPr>
        <p:spPr bwMode="auto">
          <a:xfrm>
            <a:off x="2660462" y="3184525"/>
            <a:ext cx="152400" cy="152400"/>
          </a:xfrm>
          <a:prstGeom prst="ellipse">
            <a:avLst/>
          </a:prstGeom>
          <a:solidFill>
            <a:srgbClr val="040372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78" name="Oval 65"/>
          <p:cNvSpPr>
            <a:spLocks noChangeArrowheads="1"/>
          </p:cNvSpPr>
          <p:nvPr/>
        </p:nvSpPr>
        <p:spPr bwMode="auto">
          <a:xfrm>
            <a:off x="2984312" y="3184525"/>
            <a:ext cx="152400" cy="152400"/>
          </a:xfrm>
          <a:prstGeom prst="ellipse">
            <a:avLst/>
          </a:prstGeom>
          <a:solidFill>
            <a:srgbClr val="040372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79" name="Oval 66"/>
          <p:cNvSpPr>
            <a:spLocks noChangeArrowheads="1"/>
          </p:cNvSpPr>
          <p:nvPr/>
        </p:nvSpPr>
        <p:spPr bwMode="auto">
          <a:xfrm>
            <a:off x="3582612" y="292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0" name="Oval 67"/>
          <p:cNvSpPr>
            <a:spLocks noChangeArrowheads="1"/>
          </p:cNvSpPr>
          <p:nvPr/>
        </p:nvSpPr>
        <p:spPr bwMode="auto">
          <a:xfrm>
            <a:off x="3887412" y="292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1" name="Oval 68"/>
          <p:cNvSpPr>
            <a:spLocks noChangeArrowheads="1"/>
          </p:cNvSpPr>
          <p:nvPr/>
        </p:nvSpPr>
        <p:spPr bwMode="auto">
          <a:xfrm>
            <a:off x="4192212" y="292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2" name="Oval 69"/>
          <p:cNvSpPr>
            <a:spLocks noChangeArrowheads="1"/>
          </p:cNvSpPr>
          <p:nvPr/>
        </p:nvSpPr>
        <p:spPr bwMode="auto">
          <a:xfrm>
            <a:off x="4517649" y="292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3" name="Oval 70"/>
          <p:cNvSpPr>
            <a:spLocks noChangeArrowheads="1"/>
          </p:cNvSpPr>
          <p:nvPr/>
        </p:nvSpPr>
        <p:spPr bwMode="auto">
          <a:xfrm>
            <a:off x="3577849" y="31845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4" name="Oval 71"/>
          <p:cNvSpPr>
            <a:spLocks noChangeArrowheads="1"/>
          </p:cNvSpPr>
          <p:nvPr/>
        </p:nvSpPr>
        <p:spPr bwMode="auto">
          <a:xfrm>
            <a:off x="3882649" y="31845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5" name="Oval 72"/>
          <p:cNvSpPr>
            <a:spLocks noChangeArrowheads="1"/>
          </p:cNvSpPr>
          <p:nvPr/>
        </p:nvSpPr>
        <p:spPr bwMode="auto">
          <a:xfrm>
            <a:off x="4187449" y="31845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6" name="Oval 73"/>
          <p:cNvSpPr>
            <a:spLocks noChangeArrowheads="1"/>
          </p:cNvSpPr>
          <p:nvPr/>
        </p:nvSpPr>
        <p:spPr bwMode="auto">
          <a:xfrm>
            <a:off x="4511299" y="31845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7" name="Oval 74"/>
          <p:cNvSpPr>
            <a:spLocks noChangeArrowheads="1"/>
          </p:cNvSpPr>
          <p:nvPr/>
        </p:nvSpPr>
        <p:spPr bwMode="auto">
          <a:xfrm>
            <a:off x="5110163" y="2921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8" name="Oval 75"/>
          <p:cNvSpPr>
            <a:spLocks noChangeArrowheads="1"/>
          </p:cNvSpPr>
          <p:nvPr/>
        </p:nvSpPr>
        <p:spPr bwMode="auto">
          <a:xfrm>
            <a:off x="5414963" y="2921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89" name="Oval 76"/>
          <p:cNvSpPr>
            <a:spLocks noChangeArrowheads="1"/>
          </p:cNvSpPr>
          <p:nvPr/>
        </p:nvSpPr>
        <p:spPr bwMode="auto">
          <a:xfrm>
            <a:off x="5719763" y="2921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0" name="Oval 77"/>
          <p:cNvSpPr>
            <a:spLocks noChangeArrowheads="1"/>
          </p:cNvSpPr>
          <p:nvPr/>
        </p:nvSpPr>
        <p:spPr bwMode="auto">
          <a:xfrm>
            <a:off x="6045200" y="2921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1" name="Oval 78"/>
          <p:cNvSpPr>
            <a:spLocks noChangeArrowheads="1"/>
          </p:cNvSpPr>
          <p:nvPr/>
        </p:nvSpPr>
        <p:spPr bwMode="auto">
          <a:xfrm>
            <a:off x="5105400" y="3184525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2" name="Oval 79"/>
          <p:cNvSpPr>
            <a:spLocks noChangeArrowheads="1"/>
          </p:cNvSpPr>
          <p:nvPr/>
        </p:nvSpPr>
        <p:spPr bwMode="auto">
          <a:xfrm>
            <a:off x="5410200" y="3184525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3" name="Oval 80"/>
          <p:cNvSpPr>
            <a:spLocks noChangeArrowheads="1"/>
          </p:cNvSpPr>
          <p:nvPr/>
        </p:nvSpPr>
        <p:spPr bwMode="auto">
          <a:xfrm>
            <a:off x="5715000" y="3184525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4" name="Oval 81"/>
          <p:cNvSpPr>
            <a:spLocks noChangeArrowheads="1"/>
          </p:cNvSpPr>
          <p:nvPr/>
        </p:nvSpPr>
        <p:spPr bwMode="auto">
          <a:xfrm>
            <a:off x="6038850" y="3184525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6" name="Oval 82"/>
          <p:cNvSpPr>
            <a:spLocks noChangeArrowheads="1"/>
          </p:cNvSpPr>
          <p:nvPr/>
        </p:nvSpPr>
        <p:spPr bwMode="auto">
          <a:xfrm>
            <a:off x="6675438" y="292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7" name="Oval 83"/>
          <p:cNvSpPr>
            <a:spLocks noChangeArrowheads="1"/>
          </p:cNvSpPr>
          <p:nvPr/>
        </p:nvSpPr>
        <p:spPr bwMode="auto">
          <a:xfrm>
            <a:off x="6980238" y="292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8" name="Oval 84"/>
          <p:cNvSpPr>
            <a:spLocks noChangeArrowheads="1"/>
          </p:cNvSpPr>
          <p:nvPr/>
        </p:nvSpPr>
        <p:spPr bwMode="auto">
          <a:xfrm>
            <a:off x="7285038" y="292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799" name="Oval 85"/>
          <p:cNvSpPr>
            <a:spLocks noChangeArrowheads="1"/>
          </p:cNvSpPr>
          <p:nvPr/>
        </p:nvSpPr>
        <p:spPr bwMode="auto">
          <a:xfrm>
            <a:off x="7610475" y="292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800" name="Oval 86"/>
          <p:cNvSpPr>
            <a:spLocks noChangeArrowheads="1"/>
          </p:cNvSpPr>
          <p:nvPr/>
        </p:nvSpPr>
        <p:spPr bwMode="auto">
          <a:xfrm>
            <a:off x="6670675" y="31845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2" name="Oval 87"/>
          <p:cNvSpPr>
            <a:spLocks noChangeArrowheads="1"/>
          </p:cNvSpPr>
          <p:nvPr/>
        </p:nvSpPr>
        <p:spPr bwMode="auto">
          <a:xfrm>
            <a:off x="6975475" y="31845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801" name="Oval 88"/>
          <p:cNvSpPr>
            <a:spLocks noChangeArrowheads="1"/>
          </p:cNvSpPr>
          <p:nvPr/>
        </p:nvSpPr>
        <p:spPr bwMode="auto">
          <a:xfrm>
            <a:off x="7280275" y="31845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802" name="Oval 89"/>
          <p:cNvSpPr>
            <a:spLocks noChangeArrowheads="1"/>
          </p:cNvSpPr>
          <p:nvPr/>
        </p:nvSpPr>
        <p:spPr bwMode="auto">
          <a:xfrm>
            <a:off x="7604125" y="31845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60" name="Oval 74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805" name="Oval 76"/>
          <p:cNvSpPr>
            <a:spLocks noChangeArrowheads="1"/>
          </p:cNvSpPr>
          <p:nvPr/>
        </p:nvSpPr>
        <p:spPr bwMode="auto">
          <a:xfrm>
            <a:off x="2362200" y="2286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64" name="Oval 78"/>
          <p:cNvSpPr>
            <a:spLocks noChangeArrowheads="1"/>
          </p:cNvSpPr>
          <p:nvPr/>
        </p:nvSpPr>
        <p:spPr bwMode="auto">
          <a:xfrm>
            <a:off x="20574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31808" name="Oval 81"/>
          <p:cNvSpPr>
            <a:spLocks noChangeArrowheads="1"/>
          </p:cNvSpPr>
          <p:nvPr/>
        </p:nvSpPr>
        <p:spPr bwMode="auto">
          <a:xfrm>
            <a:off x="2971800" y="25146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38862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8" name="Oval 75"/>
          <p:cNvSpPr>
            <a:spLocks noChangeArrowheads="1"/>
          </p:cNvSpPr>
          <p:nvPr/>
        </p:nvSpPr>
        <p:spPr bwMode="auto">
          <a:xfrm>
            <a:off x="23622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69" name="Oval 87"/>
          <p:cNvSpPr>
            <a:spLocks noChangeArrowheads="1"/>
          </p:cNvSpPr>
          <p:nvPr/>
        </p:nvSpPr>
        <p:spPr bwMode="auto">
          <a:xfrm>
            <a:off x="54102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0" name="Oval 88"/>
          <p:cNvSpPr>
            <a:spLocks noChangeArrowheads="1"/>
          </p:cNvSpPr>
          <p:nvPr/>
        </p:nvSpPr>
        <p:spPr bwMode="auto">
          <a:xfrm>
            <a:off x="2667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1" name="Oval 89"/>
          <p:cNvSpPr>
            <a:spLocks noChangeArrowheads="1"/>
          </p:cNvSpPr>
          <p:nvPr/>
        </p:nvSpPr>
        <p:spPr bwMode="auto">
          <a:xfrm>
            <a:off x="4191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2" name="Oval 75"/>
          <p:cNvSpPr>
            <a:spLocks noChangeArrowheads="1"/>
          </p:cNvSpPr>
          <p:nvPr/>
        </p:nvSpPr>
        <p:spPr bwMode="auto">
          <a:xfrm>
            <a:off x="4495800" y="25146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3" name="Oval 75"/>
          <p:cNvSpPr>
            <a:spLocks noChangeArrowheads="1"/>
          </p:cNvSpPr>
          <p:nvPr/>
        </p:nvSpPr>
        <p:spPr bwMode="auto">
          <a:xfrm>
            <a:off x="2057400" y="2286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4" name="Oval 75"/>
          <p:cNvSpPr>
            <a:spLocks noChangeArrowheads="1"/>
          </p:cNvSpPr>
          <p:nvPr/>
        </p:nvSpPr>
        <p:spPr bwMode="auto">
          <a:xfrm>
            <a:off x="3581400" y="2286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5" name="Oval 77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9" name="Oval 80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51054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2971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84" name="Oval 87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50504 -0.05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3717 -0.059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23836 -0.0592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57396 -0.0592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98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30452 -0.0976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7118 -0.0976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50451 -0.0976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37326 -0.0976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3386 -0.0592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0052 -0.0592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40052 -0.092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26944 -0.092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 -0.13102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16667 -0.1310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33333 -0.13102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20208 -0.1310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3334 -0.03334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1 -0.03334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7" grpId="0" animBg="1"/>
      <p:bldP spid="31788" grpId="0" animBg="1"/>
      <p:bldP spid="31789" grpId="0" animBg="1"/>
      <p:bldP spid="31790" grpId="0" animBg="1"/>
      <p:bldP spid="31791" grpId="0" animBg="1"/>
      <p:bldP spid="31792" grpId="0" animBg="1"/>
      <p:bldP spid="31793" grpId="0" animBg="1"/>
      <p:bldP spid="31794" grpId="0" animBg="1"/>
      <p:bldP spid="31796" grpId="0" animBg="1"/>
      <p:bldP spid="31797" grpId="0" animBg="1"/>
      <p:bldP spid="31798" grpId="0" animBg="1"/>
      <p:bldP spid="31798" grpId="1" animBg="1"/>
      <p:bldP spid="31799" grpId="0" animBg="1"/>
      <p:bldP spid="31800" grpId="0" animBg="1"/>
      <p:bldP spid="2" grpId="0" animBg="1"/>
      <p:bldP spid="2" grpId="1" animBg="1"/>
      <p:bldP spid="31801" grpId="0" animBg="1"/>
      <p:bldP spid="31802" grpId="0" animBg="1"/>
      <p:bldP spid="60" grpId="0" animBg="1"/>
      <p:bldP spid="31805" grpId="0" animBg="1"/>
      <p:bldP spid="64" grpId="0" animBg="1"/>
      <p:bldP spid="31808" grpId="0" animBg="1"/>
      <p:bldP spid="76" grpId="0" animBg="1"/>
      <p:bldP spid="78" grpId="0" animBg="1"/>
      <p:bldP spid="69" grpId="0" animBg="1"/>
      <p:bldP spid="69" grpId="1" animBg="1"/>
      <p:bldP spid="69" grpId="2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3" grpId="0" animBg="1"/>
      <p:bldP spid="83" grpId="1" animBg="1"/>
      <p:bldP spid="83" grpId="2" animBg="1"/>
      <p:bldP spid="80" grpId="0" animBg="1"/>
      <p:bldP spid="81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Model Validation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895B30-7BC4-B343-BBAE-8FDC08B726E7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15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3600">
                <a:solidFill>
                  <a:srgbClr val="000681"/>
                </a:solidFill>
                <a:latin typeface="Century Gothic" charset="0"/>
                <a:cs typeface="Century Gothic" charset="0"/>
              </a:rPr>
              <a:t>Techniques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>
                <a:solidFill>
                  <a:srgbClr val="000681"/>
                </a:solidFill>
                <a:latin typeface="Century Gothic" charset="0"/>
                <a:cs typeface="Century Gothic" charset="0"/>
              </a:rPr>
              <a:t>Run the Systems for A Couple of Decades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>
                <a:solidFill>
                  <a:srgbClr val="000681"/>
                </a:solidFill>
                <a:latin typeface="Century Gothic" charset="0"/>
                <a:cs typeface="Century Gothic" charset="0"/>
              </a:rPr>
              <a:t>The Event Validity Validation Techniques</a:t>
            </a:r>
            <a:r>
              <a:rPr lang="en-US" altLang="zh-CN" baseline="30000">
                <a:solidFill>
                  <a:srgbClr val="000681"/>
                </a:solidFill>
                <a:latin typeface="Century Gothic" charset="0"/>
                <a:cs typeface="Century Gothic" charset="0"/>
              </a:rPr>
              <a:t>[5]</a:t>
            </a:r>
            <a:endParaRPr lang="en-US" altLang="zh-CN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6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6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>
              <a:solidFill>
                <a:srgbClr val="000681"/>
              </a:solidFill>
            </a:endParaRPr>
          </a:p>
        </p:txBody>
      </p:sp>
      <p:sp>
        <p:nvSpPr>
          <p:cNvPr id="33796" name="TextBox 24"/>
          <p:cNvSpPr txBox="1">
            <a:spLocks noChangeArrowheads="1"/>
          </p:cNvSpPr>
          <p:nvPr/>
        </p:nvSpPr>
        <p:spPr bwMode="auto">
          <a:xfrm>
            <a:off x="762000" y="54102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681"/>
                </a:solidFill>
              </a:rPr>
              <a:t>[5] R.G. Sargent, </a:t>
            </a:r>
            <a:r>
              <a:rPr lang="ja-JP" altLang="en-US" sz="1200">
                <a:solidFill>
                  <a:srgbClr val="000681"/>
                </a:solidFill>
              </a:rPr>
              <a:t>“</a:t>
            </a:r>
            <a:r>
              <a:rPr lang="en-US" altLang="ja-JP" sz="1200">
                <a:solidFill>
                  <a:srgbClr val="000681"/>
                </a:solidFill>
              </a:rPr>
              <a:t>Verification and Validation of Simulation Models</a:t>
            </a:r>
            <a:r>
              <a:rPr lang="ja-JP" altLang="en-US" sz="1200">
                <a:solidFill>
                  <a:srgbClr val="000681"/>
                </a:solidFill>
              </a:rPr>
              <a:t>”</a:t>
            </a:r>
            <a:r>
              <a:rPr lang="en-US" altLang="ja-JP" sz="1200">
                <a:solidFill>
                  <a:srgbClr val="000681"/>
                </a:solidFill>
              </a:rPr>
              <a:t>, in Proceedings of the 37</a:t>
            </a:r>
            <a:r>
              <a:rPr lang="en-US" altLang="ja-JP" sz="1200" baseline="30000">
                <a:solidFill>
                  <a:srgbClr val="000681"/>
                </a:solidFill>
              </a:rPr>
              <a:t>th</a:t>
            </a:r>
            <a:r>
              <a:rPr lang="en-US" altLang="ja-JP" sz="1200">
                <a:solidFill>
                  <a:srgbClr val="000681"/>
                </a:solidFill>
              </a:rPr>
              <a:t> conference on Winter Simulation, ser. WSC</a:t>
            </a:r>
            <a:r>
              <a:rPr lang="ja-JP" altLang="en-US" sz="1200">
                <a:solidFill>
                  <a:srgbClr val="000681"/>
                </a:solidFill>
              </a:rPr>
              <a:t>’</a:t>
            </a:r>
            <a:r>
              <a:rPr lang="en-US" altLang="ja-JP" sz="1200">
                <a:solidFill>
                  <a:srgbClr val="000681"/>
                </a:solidFill>
              </a:rPr>
              <a:t>05 Winter Simulation Conference, 2005.</a:t>
            </a:r>
            <a:endParaRPr lang="en-US" sz="1200">
              <a:solidFill>
                <a:srgbClr val="00068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Model Validation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9DB6D-1527-6A47-9E72-09444774CBFE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16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3600">
                <a:solidFill>
                  <a:srgbClr val="000681"/>
                </a:solidFill>
                <a:latin typeface="Century Gothic" charset="0"/>
                <a:cs typeface="Century Gothic" charset="0"/>
              </a:rPr>
              <a:t>Challenges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>
                <a:solidFill>
                  <a:srgbClr val="000681"/>
                </a:solidFill>
                <a:latin typeface="Century Gothic" charset="0"/>
                <a:cs typeface="Century Gothic" charset="0"/>
              </a:rPr>
              <a:t>Unable to Monitor PARAID Running for Years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>
                <a:solidFill>
                  <a:srgbClr val="000681"/>
                </a:solidFill>
                <a:latin typeface="Century Gothic" charset="0"/>
                <a:cs typeface="Century Gothic" charset="0"/>
              </a:rPr>
              <a:t>Sample Size is Small from A Validation Perspective (e.g. 100 Disks for Five Years)</a:t>
            </a:r>
          </a:p>
          <a:p>
            <a:pPr lvl="1"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6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6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>
              <a:solidFill>
                <a:srgbClr val="00068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Model Validation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800">
                <a:latin typeface="Century Gothic" charset="0"/>
                <a:ea typeface="ＭＳ Ｐゴシック" charset="0"/>
              </a:rPr>
              <a:t>(DiskSim</a:t>
            </a:r>
            <a:r>
              <a:rPr lang="en-US" altLang="zh-CN" sz="2800" baseline="30000">
                <a:latin typeface="Century Gothic" charset="0"/>
                <a:ea typeface="ＭＳ Ｐゴシック" charset="0"/>
              </a:rPr>
              <a:t>[6]</a:t>
            </a:r>
            <a:r>
              <a:rPr lang="en-US" altLang="zh-CN" sz="2800">
                <a:latin typeface="Century Gothic" charset="0"/>
                <a:ea typeface="ＭＳ Ｐゴシック" charset="0"/>
              </a:rPr>
              <a:t> Simulation)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F96E00-714C-6241-BD0C-FE2994D7544E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17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5843" name="TextBox 24"/>
          <p:cNvSpPr txBox="1">
            <a:spLocks noChangeArrowheads="1"/>
          </p:cNvSpPr>
          <p:nvPr/>
        </p:nvSpPr>
        <p:spPr bwMode="auto">
          <a:xfrm>
            <a:off x="762000" y="5710238"/>
            <a:ext cx="762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681"/>
                </a:solidFill>
              </a:rPr>
              <a:t>[6] S.W.S John, S. Bucy, Jiri Schindler and G.R. Ganger, </a:t>
            </a:r>
            <a:r>
              <a:rPr lang="ja-JP" altLang="en-US" sz="1200">
                <a:solidFill>
                  <a:srgbClr val="000681"/>
                </a:solidFill>
              </a:rPr>
              <a:t>“</a:t>
            </a:r>
            <a:r>
              <a:rPr lang="en-US" altLang="ja-JP" sz="1200">
                <a:solidFill>
                  <a:srgbClr val="000681"/>
                </a:solidFill>
              </a:rPr>
              <a:t>The DiskSim Simulation Environment Version 4.0 Reference Manual</a:t>
            </a:r>
            <a:r>
              <a:rPr lang="ja-JP" altLang="en-US" sz="1200">
                <a:solidFill>
                  <a:srgbClr val="000681"/>
                </a:solidFill>
              </a:rPr>
              <a:t>”</a:t>
            </a:r>
            <a:r>
              <a:rPr lang="en-US" altLang="ja-JP" sz="1200">
                <a:solidFill>
                  <a:srgbClr val="000681"/>
                </a:solidFill>
              </a:rPr>
              <a:t>, 2008</a:t>
            </a:r>
            <a:endParaRPr lang="en-US" sz="1200">
              <a:solidFill>
                <a:srgbClr val="00068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1676400"/>
            <a:ext cx="2443163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3886200" y="1717675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Input Trace</a:t>
            </a:r>
          </a:p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(File Level)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25908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3505200" y="2709863"/>
            <a:ext cx="2211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File to Block Mapper</a:t>
            </a:r>
          </a:p>
        </p:txBody>
      </p:sp>
      <p:sp>
        <p:nvSpPr>
          <p:cNvPr id="10" name="Oval 9"/>
          <p:cNvSpPr/>
          <p:nvPr/>
        </p:nvSpPr>
        <p:spPr>
          <a:xfrm>
            <a:off x="3352800" y="3438525"/>
            <a:ext cx="2443163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3775075" y="34798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Simulate File</a:t>
            </a:r>
          </a:p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(Block Access)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0" y="43434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851" name="TextBox 12"/>
          <p:cNvSpPr txBox="1">
            <a:spLocks noChangeArrowheads="1"/>
          </p:cNvSpPr>
          <p:nvPr/>
        </p:nvSpPr>
        <p:spPr bwMode="auto">
          <a:xfrm>
            <a:off x="3890963" y="4343400"/>
            <a:ext cx="143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DiskSim</a:t>
            </a:r>
          </a:p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(Block Level)</a:t>
            </a:r>
          </a:p>
        </p:txBody>
      </p:sp>
      <p:cxnSp>
        <p:nvCxnSpPr>
          <p:cNvPr id="14" name="Straight Connector 13"/>
          <p:cNvCxnSpPr>
            <a:endCxn id="8" idx="0"/>
          </p:cNvCxnSpPr>
          <p:nvPr/>
        </p:nvCxnSpPr>
        <p:spPr>
          <a:xfrm rot="5400000">
            <a:off x="4458494" y="24757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58494" y="33139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458494" y="42283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5" name="Text Box 7"/>
          <p:cNvSpPr txBox="1">
            <a:spLocks noChangeArrowheads="1"/>
          </p:cNvSpPr>
          <p:nvPr/>
        </p:nvSpPr>
        <p:spPr bwMode="auto">
          <a:xfrm>
            <a:off x="2514600" y="5105400"/>
            <a:ext cx="419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681"/>
                </a:solidFill>
                <a:latin typeface="Century Gothic" charset="0"/>
                <a:cs typeface="Century Gothic" charset="0"/>
              </a:rPr>
              <a:t>File to Block Level Converter Outline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Model Validation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800">
                <a:latin typeface="Century Gothic" charset="0"/>
                <a:ea typeface="ＭＳ Ｐゴシック" charset="0"/>
              </a:rPr>
              <a:t>(DiskSim Simulation)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529A39-5A0F-A647-9C20-EE5C15EDEF14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18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685800" y="5105400"/>
            <a:ext cx="77819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681"/>
                </a:solidFill>
                <a:latin typeface="Century Gothic" charset="0"/>
                <a:cs typeface="Century Gothic" charset="0"/>
              </a:rPr>
              <a:t>Diagram of the Storage System Corresponding to the DiskSim RAID-0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1752600"/>
            <a:ext cx="858838" cy="401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Driver 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00525" y="2362200"/>
            <a:ext cx="858838" cy="401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Bus 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0525" y="2971800"/>
            <a:ext cx="858838" cy="401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CTLR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1638" y="3602038"/>
            <a:ext cx="858837" cy="401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BUS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11638" y="4287838"/>
            <a:ext cx="858837" cy="401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Driver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54638" y="2981325"/>
            <a:ext cx="858837" cy="401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CTLR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64163" y="3622675"/>
            <a:ext cx="858837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BUS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64163" y="4308475"/>
            <a:ext cx="858837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Driver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73838" y="2992438"/>
            <a:ext cx="858837" cy="401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CTLR 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83363" y="3622675"/>
            <a:ext cx="858837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BUS 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83363" y="4308475"/>
            <a:ext cx="858837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Driver 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16238" y="2992438"/>
            <a:ext cx="858837" cy="401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CTLR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25763" y="3622675"/>
            <a:ext cx="858837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BUS 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25763" y="4308475"/>
            <a:ext cx="858837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Driver 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97038" y="2992438"/>
            <a:ext cx="858837" cy="401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CTLR 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06563" y="3622675"/>
            <a:ext cx="858837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BUS 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06563" y="4308475"/>
            <a:ext cx="858837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1400">
                <a:solidFill>
                  <a:srgbClr val="040372"/>
                </a:solidFill>
                <a:latin typeface="Century Gothic" charset="0"/>
                <a:ea typeface="ＭＳ Ｐゴシック" charset="0"/>
                <a:cs typeface="Century Gothic" charset="0"/>
              </a:rPr>
              <a:t>Driver 0</a:t>
            </a:r>
          </a:p>
        </p:txBody>
      </p:sp>
      <p:cxnSp>
        <p:nvCxnSpPr>
          <p:cNvPr id="42" name="Straight Connector 41"/>
          <p:cNvCxnSpPr>
            <a:stCxn id="18" idx="2"/>
            <a:endCxn id="21" idx="0"/>
          </p:cNvCxnSpPr>
          <p:nvPr/>
        </p:nvCxnSpPr>
        <p:spPr>
          <a:xfrm rot="16200000" flipH="1">
            <a:off x="4521201" y="2252662"/>
            <a:ext cx="207962" cy="11113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58494" y="28567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458494" y="34663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58494" y="41521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677694" y="34663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896894" y="35425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5677694" y="41521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896894" y="41521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239294" y="34663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239294" y="41521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020094" y="34663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020094" y="4152106"/>
            <a:ext cx="228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2"/>
            <a:endCxn id="39" idx="0"/>
          </p:cNvCxnSpPr>
          <p:nvPr/>
        </p:nvCxnSpPr>
        <p:spPr>
          <a:xfrm rot="5400000">
            <a:off x="3263901" y="1625600"/>
            <a:ext cx="228600" cy="2505075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36" idx="0"/>
          </p:cNvCxnSpPr>
          <p:nvPr/>
        </p:nvCxnSpPr>
        <p:spPr>
          <a:xfrm rot="5400000">
            <a:off x="3873501" y="2235200"/>
            <a:ext cx="228600" cy="1285875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1" idx="2"/>
            <a:endCxn id="27" idx="0"/>
          </p:cNvCxnSpPr>
          <p:nvPr/>
        </p:nvCxnSpPr>
        <p:spPr>
          <a:xfrm rot="16200000" flipH="1">
            <a:off x="5098257" y="2296319"/>
            <a:ext cx="217487" cy="1152525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1" idx="2"/>
            <a:endCxn id="30" idx="0"/>
          </p:cNvCxnSpPr>
          <p:nvPr/>
        </p:nvCxnSpPr>
        <p:spPr>
          <a:xfrm rot="16200000" flipH="1">
            <a:off x="5702301" y="1692275"/>
            <a:ext cx="228600" cy="2371725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Model Validation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800">
                <a:latin typeface="Century Gothic" charset="0"/>
                <a:ea typeface="ＭＳ Ｐゴシック" charset="0"/>
              </a:rPr>
              <a:t>(Result)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33F921-FD6D-E740-A91F-B5B6D24D2012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19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22" name="Picture 21" descr="Uma_Uti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472238" cy="4343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2286000" y="59436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Utilization Comparison Between MREED and DiskSim Simulator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entury Gothic" charset="0"/>
                <a:ea typeface="ＭＳ Ｐゴシック" charset="0"/>
              </a:rPr>
              <a:t>Presentation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Motivation;</a:t>
            </a:r>
          </a:p>
          <a:p>
            <a:pPr marL="342900" lvl="2" indent="-342900" eaLnBrk="1" hangingPunct="1">
              <a:defRPr/>
            </a:pPr>
            <a:r>
              <a:rPr lang="en-US" sz="3200" dirty="0">
                <a:latin typeface="Century Gothic" charset="0"/>
                <a:ea typeface="ＭＳ Ｐゴシック" charset="0"/>
                <a:cs typeface="Century Gothic" charset="0"/>
              </a:rPr>
              <a:t>Related Work;</a:t>
            </a:r>
          </a:p>
          <a:p>
            <a:pPr marL="342900" lvl="2" indent="-342900" eaLnBrk="1" hangingPunct="1">
              <a:defRPr/>
            </a:pPr>
            <a:r>
              <a:rPr lang="en-US" sz="3200" dirty="0" smtClean="0">
                <a:latin typeface="Century Gothic" charset="0"/>
                <a:ea typeface="ＭＳ Ｐゴシック" charset="0"/>
                <a:cs typeface="Century Gothic" charset="0"/>
              </a:rPr>
              <a:t>MREED </a:t>
            </a:r>
            <a:r>
              <a:rPr lang="en-US" sz="3200" dirty="0">
                <a:latin typeface="Century Gothic" charset="0"/>
                <a:ea typeface="ＭＳ Ｐゴシック" charset="0"/>
                <a:cs typeface="Century Gothic" charset="0"/>
              </a:rPr>
              <a:t>Model;</a:t>
            </a:r>
          </a:p>
          <a:p>
            <a:pPr marL="342900" lvl="2" indent="-342900" eaLnBrk="1" hangingPunct="1">
              <a:defRPr/>
            </a:pPr>
            <a:r>
              <a:rPr lang="en-US" sz="3200" dirty="0">
                <a:latin typeface="Century Gothic" charset="0"/>
                <a:ea typeface="ＭＳ Ｐゴシック" charset="0"/>
                <a:cs typeface="Century Gothic" charset="0"/>
              </a:rPr>
              <a:t>Experimental Result;</a:t>
            </a:r>
          </a:p>
          <a:p>
            <a:pPr marL="342900" lvl="2" indent="-342900" eaLnBrk="1" hangingPunct="1">
              <a:defRPr/>
            </a:pPr>
            <a:r>
              <a:rPr lang="en-US" sz="3200" dirty="0">
                <a:latin typeface="Century Gothic" charset="0"/>
                <a:ea typeface="ＭＳ Ｐゴシック" charset="0"/>
                <a:cs typeface="Century Gothic" charset="0"/>
              </a:rPr>
              <a:t>Conclusion/Future Work.</a:t>
            </a:r>
          </a:p>
          <a:p>
            <a:pPr eaLnBrk="1" hangingPunct="1">
              <a:buFontTx/>
              <a:buNone/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Century Gothic" charset="0"/>
            </a:endParaRPr>
          </a:p>
          <a:p>
            <a:pPr eaLnBrk="1" hangingPunct="1">
              <a:defRPr/>
            </a:pP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63E468-53C1-0041-A8FD-DA7C1789B93A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Model Validation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800">
                <a:latin typeface="Century Gothic" charset="0"/>
                <a:ea typeface="ＭＳ Ｐゴシック" charset="0"/>
              </a:rPr>
              <a:t>(Result)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1CB92B-C05D-794C-ADEA-680F4692E283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20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38915" name="TextBox 23"/>
          <p:cNvSpPr txBox="1">
            <a:spLocks noChangeArrowheads="1"/>
          </p:cNvSpPr>
          <p:nvPr/>
        </p:nvSpPr>
        <p:spPr bwMode="auto">
          <a:xfrm>
            <a:off x="2133600" y="5943600"/>
            <a:ext cx="487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Gear Shifting Comparison Between MREED and DiskSim Simulator</a:t>
            </a:r>
          </a:p>
        </p:txBody>
      </p:sp>
      <p:pic>
        <p:nvPicPr>
          <p:cNvPr id="7" name="Picture 6" descr="Uma_Tra.eps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1524000"/>
            <a:ext cx="6473825" cy="4343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Reliability Evaluation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800">
                <a:latin typeface="Century Gothic" charset="0"/>
                <a:ea typeface="ＭＳ Ｐゴシック" charset="0"/>
              </a:rPr>
              <a:t>(Experimental Setup)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571700-F2B6-DB42-8A1F-4C903E2F9F0C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21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600200"/>
          <a:ext cx="6477000" cy="4079916"/>
        </p:xfrm>
        <a:graphic>
          <a:graphicData uri="http://schemas.openxmlformats.org/drawingml/2006/table">
            <a:tbl>
              <a:tblPr/>
              <a:tblGrid>
                <a:gridCol w="3238500"/>
                <a:gridCol w="3238500"/>
              </a:tblGrid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Disk Type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Seagate ST3146855FC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Capacity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146 GB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65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Cache Size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Sata 16MB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Buffer to Host Transfer Rate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4Gb/s (Max)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Total Number of Disks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File Size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100 MB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Number of Files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1000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Synthetic Trace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Poisson Distribution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Time Period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24 Hours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Interval Time (Time Phase)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1 Hour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Power On Hour Per Year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37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Century Gothic" charset="0"/>
                        </a:rPr>
                        <a:t>8760 Hours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qstUti_l20.eps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73825" cy="449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Reliability Evaluation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400">
                <a:latin typeface="Century Gothic" charset="0"/>
                <a:ea typeface="ＭＳ Ｐゴシック" charset="0"/>
              </a:rPr>
              <a:t>(Disk Utilization Comparison)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307411-A6B0-BE48-8D60-A13B58ADE648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22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40964" name="TextBox 23"/>
          <p:cNvSpPr txBox="1">
            <a:spLocks noChangeArrowheads="1"/>
          </p:cNvSpPr>
          <p:nvPr/>
        </p:nvSpPr>
        <p:spPr bwMode="auto">
          <a:xfrm>
            <a:off x="1524000" y="5786438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Disks Utilization Comparison Between PARAID-0 and RAID-0 at A Low Access Rate</a:t>
            </a:r>
          </a:p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 (20 Times Per Hour)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24CC44-CC1C-5D44-BE0E-03C27E6E57EA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23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41986" name="TextBox 23"/>
          <p:cNvSpPr txBox="1">
            <a:spLocks noChangeArrowheads="1"/>
          </p:cNvSpPr>
          <p:nvPr/>
        </p:nvSpPr>
        <p:spPr bwMode="auto">
          <a:xfrm>
            <a:off x="1524000" y="5786438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Disks Utilization Comparison Between PARAID-0 and RAID-0 at A High Access Rate</a:t>
            </a:r>
          </a:p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 (80 Times Per Hour)</a:t>
            </a:r>
          </a:p>
        </p:txBody>
      </p:sp>
      <p:pic>
        <p:nvPicPr>
          <p:cNvPr id="7" name="Picture 6" descr="RqstUti_l80.eps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73825" cy="449897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Reliability Evaluation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400">
                <a:latin typeface="Century Gothic" charset="0"/>
                <a:ea typeface="ＭＳ Ｐゴシック" charset="0"/>
              </a:rPr>
              <a:t>(Disk Utilization Comparison)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qstAFR_l20.eps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73825" cy="449897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C63B08-0F07-084B-9083-EBEF4D05D890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24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43011" name="TextBox 23"/>
          <p:cNvSpPr txBox="1">
            <a:spLocks noChangeArrowheads="1"/>
          </p:cNvSpPr>
          <p:nvPr/>
        </p:nvSpPr>
        <p:spPr bwMode="auto">
          <a:xfrm>
            <a:off x="1524000" y="5786438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AFR Comparison Between PARAID-0 and RAID-0 at A Low Access Rate</a:t>
            </a:r>
          </a:p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 (20 Times Per Hour)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Reliability Evaluation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400">
                <a:latin typeface="Century Gothic" charset="0"/>
                <a:ea typeface="ＭＳ Ｐゴシック" charset="0"/>
              </a:rPr>
              <a:t>(AFR Comparison)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_AFR.eps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73825" cy="449897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DF95EE-3103-7740-A847-0B00B283FF2A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25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44035" name="TextBox 23"/>
          <p:cNvSpPr txBox="1">
            <a:spLocks noChangeArrowheads="1"/>
          </p:cNvSpPr>
          <p:nvPr/>
        </p:nvSpPr>
        <p:spPr bwMode="auto">
          <a:xfrm>
            <a:off x="1524000" y="5786438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AFR Comparison Between PARAID-0 and RAID-0 at A High Access Rate</a:t>
            </a:r>
          </a:p>
          <a:p>
            <a:pPr algn="ctr" eaLnBrk="1" hangingPunct="1"/>
            <a:r>
              <a:rPr lang="en-US" sz="1200">
                <a:solidFill>
                  <a:srgbClr val="000681"/>
                </a:solidFill>
              </a:rPr>
              <a:t> (80 Per Hour)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Reliability Evaluation</a:t>
            </a:r>
            <a:br>
              <a:rPr lang="en-US" altLang="zh-CN" sz="3600">
                <a:latin typeface="Century Gothic" charset="0"/>
                <a:ea typeface="ＭＳ Ｐゴシック" charset="0"/>
              </a:rPr>
            </a:br>
            <a:r>
              <a:rPr lang="en-US" altLang="zh-CN" sz="2400">
                <a:latin typeface="Century Gothic" charset="0"/>
                <a:ea typeface="ＭＳ Ｐゴシック" charset="0"/>
              </a:rPr>
              <a:t>(AFR Comparison)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323482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AFR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Future Work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44963"/>
          </a:xfrm>
        </p:spPr>
        <p:txBody>
          <a:bodyPr/>
          <a:lstStyle/>
          <a:p>
            <a:pPr eaLnBrk="1" hangingPunct="1"/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>Extend the MREED Model Power-Aware RAID-5;</a:t>
            </a:r>
          </a:p>
          <a:p>
            <a:pPr lvl="1" eaLnBrk="1" hangingPunct="1"/>
            <a:r>
              <a:rPr lang="en-US" sz="1600">
                <a:latin typeface="Century Gothic" charset="0"/>
                <a:ea typeface="ＭＳ Ｐゴシック" charset="0"/>
                <a:cs typeface="ＭＳ Ｐゴシック" charset="0"/>
              </a:rPr>
              <a:t>Data Stripping</a:t>
            </a:r>
          </a:p>
          <a:p>
            <a:pPr eaLnBrk="1" hangingPunct="1"/>
            <a:endParaRPr lang="en-US" sz="20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>Investigate Trade-off Between Reliability &amp; Energy-Efficiency ;</a:t>
            </a:r>
          </a:p>
          <a:p>
            <a:pPr eaLnBrk="1" hangingPunct="1"/>
            <a:endParaRPr lang="en-US" sz="20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>Evaluate and Compare an array of energy-saving techniques with respect to specific application domains;</a:t>
            </a:r>
          </a:p>
          <a:p>
            <a:pPr eaLnBrk="1" hangingPunct="1"/>
            <a:endParaRPr lang="en-US" sz="20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00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FEC70B-1F8B-4142-BE3E-763FAB540B6C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26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Conclusion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>A Reliability Model (MREED) for Power-Ware RAID;</a:t>
            </a:r>
          </a:p>
          <a:p>
            <a:pPr eaLnBrk="1" hangingPunct="1"/>
            <a:endParaRPr lang="en-US" sz="24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>Weibull Distribution Analysis to MREED;</a:t>
            </a:r>
          </a:p>
          <a:p>
            <a:pPr eaLnBrk="1" hangingPunct="1"/>
            <a:endParaRPr lang="en-US" sz="24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>Validation of MREED;</a:t>
            </a:r>
          </a:p>
          <a:p>
            <a:pPr eaLnBrk="1" hangingPunct="1"/>
            <a:endParaRPr lang="en-US" sz="24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>Impacts of the Gear-shifting on Reliability of PARAID.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AB822D-49CC-0746-BB19-0650687351FC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27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47800" y="2133600"/>
            <a:ext cx="632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>
                <a:solidFill>
                  <a:srgbClr val="000681"/>
                </a:solidFill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Thanks</a:t>
            </a:r>
            <a:r>
              <a:rPr lang="en-US" sz="4400" b="1" dirty="0">
                <a:solidFill>
                  <a:schemeClr val="accent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Questions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47800" y="1752600"/>
            <a:ext cx="632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7800" b="1" dirty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ＭＳ Ｐゴシック" pitchFamily="-107" charset="-128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ＭＳ Ｐゴシック" pitchFamily="-107" charset="-128"/>
                <a:cs typeface="+mn-cs"/>
              </a:rPr>
              <a:t>?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048000" cy="1881188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048000" cy="19462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048000" cy="1881188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3052763" cy="19462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9"/>
          <p:cNvSpPr txBox="1">
            <a:spLocks noChangeArrowheads="1"/>
          </p:cNvSpPr>
          <p:nvPr/>
        </p:nvSpPr>
        <p:spPr bwMode="auto">
          <a:xfrm>
            <a:off x="1219200" y="3276600"/>
            <a:ext cx="304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Mobile Multimedia</a:t>
            </a:r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5486400" y="3505200"/>
            <a:ext cx="213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7415" name="TextBox 21"/>
          <p:cNvSpPr txBox="1">
            <a:spLocks noChangeArrowheads="1"/>
          </p:cNvSpPr>
          <p:nvPr/>
        </p:nvSpPr>
        <p:spPr bwMode="auto">
          <a:xfrm>
            <a:off x="2819400" y="579120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buClr>
                <a:srgbClr val="FF581D"/>
              </a:buClr>
            </a:pPr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Data-Intensive Applications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5334000" y="6019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7417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7B828D-6EBA-6542-BB42-F24AF78D4389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3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7418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681"/>
                </a:solidFill>
                <a:latin typeface="Century Gothic" charset="0"/>
                <a:cs typeface="Century Gothic" charset="0"/>
              </a:rPr>
              <a:t>Motivation</a:t>
            </a:r>
            <a:r>
              <a:rPr lang="en-US">
                <a:solidFill>
                  <a:srgbClr val="000681"/>
                </a:solidFill>
                <a:latin typeface="Century Gothic" charset="0"/>
                <a:cs typeface="Century Gothic" charset="0"/>
              </a:rPr>
              <a:t/>
            </a:r>
            <a:br>
              <a:rPr lang="en-US">
                <a:solidFill>
                  <a:srgbClr val="000681"/>
                </a:solidFill>
                <a:latin typeface="Century Gothic" charset="0"/>
                <a:cs typeface="Century Gothic" charset="0"/>
              </a:rPr>
            </a:br>
            <a:endParaRPr lang="en-US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4800600" y="3276600"/>
            <a:ext cx="304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Bio- Informatics</a:t>
            </a:r>
          </a:p>
        </p:txBody>
      </p:sp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1219200" y="5562600"/>
            <a:ext cx="304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3D Graphic</a:t>
            </a:r>
          </a:p>
        </p:txBody>
      </p: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4800600" y="5562600"/>
            <a:ext cx="304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Weather For</a:t>
            </a:r>
            <a:r>
              <a:rPr lang="en-US" altLang="zh-CN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e</a:t>
            </a:r>
            <a:r>
              <a:rPr lang="en-US" sz="1600">
                <a:solidFill>
                  <a:srgbClr val="040372"/>
                </a:solidFill>
                <a:latin typeface="Century Gothic" charset="0"/>
                <a:cs typeface="Century Gothic" charset="0"/>
              </a:rPr>
              <a:t>cast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004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3048000" y="5791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Clr>
                <a:srgbClr val="FF581D"/>
              </a:buClr>
            </a:pPr>
            <a:r>
              <a:rPr lang="en-US" sz="1800">
                <a:solidFill>
                  <a:srgbClr val="000681"/>
                </a:solidFill>
                <a:latin typeface="Century Gothic" charset="0"/>
                <a:cs typeface="Century Gothic" charset="0"/>
              </a:rPr>
              <a:t>Cluster System</a:t>
            </a:r>
          </a:p>
        </p:txBody>
      </p:sp>
      <p:sp>
        <p:nvSpPr>
          <p:cNvPr id="18435" name="AutoShape 8"/>
          <p:cNvSpPr>
            <a:spLocks noChangeArrowheads="1"/>
          </p:cNvSpPr>
          <p:nvPr/>
        </p:nvSpPr>
        <p:spPr bwMode="auto">
          <a:xfrm>
            <a:off x="4191000" y="28194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403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vert="eaVert" wrap="none" anchor="ctr"/>
          <a:lstStyle/>
          <a:p>
            <a:endParaRPr lang="en-US" sz="180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2057400" cy="8001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1905000" cy="8001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1828800" cy="798513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1981200" cy="8001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B6E928-AEEE-3B4C-98D1-B901A7825702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4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8441" name="Rectangle 2"/>
          <p:cNvSpPr txBox="1">
            <a:spLocks noChangeArrowheads="1"/>
          </p:cNvSpPr>
          <p:nvPr/>
        </p:nvSpPr>
        <p:spPr bwMode="auto"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681"/>
                </a:solidFill>
                <a:latin typeface="Century Gothic" charset="0"/>
                <a:cs typeface="Century Gothic" charset="0"/>
              </a:rPr>
              <a:t>Cluster in Data Center</a:t>
            </a:r>
          </a:p>
        </p:txBody>
      </p:sp>
      <p:pic>
        <p:nvPicPr>
          <p:cNvPr id="1844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32004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entury Gothic" charset="0"/>
                <a:ea typeface="ＭＳ Ｐゴシック" charset="0"/>
              </a:rPr>
              <a:t>Problem: Energy Dissipation</a:t>
            </a:r>
          </a:p>
        </p:txBody>
      </p:sp>
      <p:sp>
        <p:nvSpPr>
          <p:cNvPr id="19458" name="TextBox 13"/>
          <p:cNvSpPr txBox="1">
            <a:spLocks noChangeArrowheads="1"/>
          </p:cNvSpPr>
          <p:nvPr/>
        </p:nvSpPr>
        <p:spPr bwMode="auto">
          <a:xfrm>
            <a:off x="914400" y="57912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681"/>
                </a:solidFill>
              </a:rPr>
              <a:t>EPA Report to Congress on Server and Data Center Energy Efficiency, 2007       </a:t>
            </a:r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 rot="21380570">
            <a:off x="2133600" y="1981200"/>
            <a:ext cx="4419600" cy="1600200"/>
          </a:xfrm>
          <a:custGeom>
            <a:avLst/>
            <a:gdLst>
              <a:gd name="T0" fmla="*/ 0 w 4149969"/>
              <a:gd name="T1" fmla="*/ 1154381 h 1688123"/>
              <a:gd name="T2" fmla="*/ 3418540 w 4149969"/>
              <a:gd name="T3" fmla="*/ 673388 h 1688123"/>
              <a:gd name="T4" fmla="*/ 5716016 w 4149969"/>
              <a:gd name="T5" fmla="*/ 0 h 1688123"/>
              <a:gd name="T6" fmla="*/ 0 60000 65536"/>
              <a:gd name="T7" fmla="*/ 0 60000 65536"/>
              <a:gd name="T8" fmla="*/ 0 60000 65536"/>
              <a:gd name="T9" fmla="*/ 0 w 4149969"/>
              <a:gd name="T10" fmla="*/ 0 h 1688123"/>
              <a:gd name="T11" fmla="*/ 4149969 w 4149969"/>
              <a:gd name="T12" fmla="*/ 1688123 h 1688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9969" h="1688123">
                <a:moveTo>
                  <a:pt x="0" y="1688123"/>
                </a:moveTo>
                <a:cubicBezTo>
                  <a:pt x="895141" y="1477107"/>
                  <a:pt x="1790282" y="1266092"/>
                  <a:pt x="2481943" y="984738"/>
                </a:cubicBezTo>
                <a:cubicBezTo>
                  <a:pt x="3173604" y="703384"/>
                  <a:pt x="3661786" y="351692"/>
                  <a:pt x="4149969" y="0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5B0401-3488-AE4C-9F2B-6AF2BE6986AF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5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entury Gothic" charset="0"/>
                <a:ea typeface="ＭＳ Ｐゴシック" charset="0"/>
              </a:rPr>
              <a:t>Problem: Energy Dissipation (cont.)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563" cy="33528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Using 2010 Historical Trends Scenario</a:t>
            </a:r>
          </a:p>
          <a:p>
            <a:pPr lvl="1" eaLnBrk="1" hangingPunct="1"/>
            <a:r>
              <a:rPr lang="en-US" sz="2400">
                <a:latin typeface="Century Gothic" charset="0"/>
                <a:ea typeface="ＭＳ Ｐゴシック" charset="0"/>
              </a:rPr>
              <a:t> Server and Data Centers Consume 120 Billion kWh per year;</a:t>
            </a:r>
          </a:p>
          <a:p>
            <a:pPr lvl="1" eaLnBrk="1" hangingPunct="1"/>
            <a:r>
              <a:rPr lang="en-US" sz="2400">
                <a:latin typeface="Century Gothic" charset="0"/>
                <a:ea typeface="ＭＳ Ｐゴシック" charset="0"/>
              </a:rPr>
              <a:t>Assume average commercial end user is charged 9.46 kWh;</a:t>
            </a:r>
          </a:p>
          <a:p>
            <a:pPr lvl="1" eaLnBrk="1" hangingPunct="1"/>
            <a:r>
              <a:rPr lang="en-US" sz="2400">
                <a:latin typeface="Century Gothic" charset="0"/>
                <a:ea typeface="ＭＳ Ｐゴシック" charset="0"/>
              </a:rPr>
              <a:t>Disk systems can account for 27% of the computing energy cost of data centers.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90600" y="4343400"/>
            <a:ext cx="701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pitchFamily="-107" charset="-128"/>
                <a:cs typeface="Century Gothic"/>
              </a:rPr>
              <a:t> Server and data centers may have an electrical cost of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65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pitchFamily="-107" charset="-128"/>
                <a:cs typeface="Century Gothic"/>
              </a:rPr>
              <a:t>10.4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pitchFamily="-107" charset="-128"/>
                <a:cs typeface="Century Gothic"/>
              </a:rPr>
              <a:t> Billion Dollars!!!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 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5CC436-CC10-DE42-A8D4-1A555ADDA83D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6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Software- directed </a:t>
            </a:r>
            <a:r>
              <a:rPr lang="en-US" sz="3000">
                <a:latin typeface="Century Gothic" charset="0"/>
                <a:ea typeface="ＭＳ Ｐゴシック" charset="0"/>
                <a:cs typeface="ＭＳ Ｐゴシック" charset="0"/>
              </a:rPr>
              <a:t>Power Management</a:t>
            </a:r>
          </a:p>
          <a:p>
            <a:pPr eaLnBrk="1" hangingPunct="1">
              <a:defRPr/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Dynamic Power Management</a:t>
            </a:r>
          </a:p>
          <a:p>
            <a:pPr eaLnBrk="1" hangingPunct="1">
              <a:defRPr/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Redundancy Technique</a:t>
            </a:r>
          </a:p>
          <a:p>
            <a:pPr eaLnBrk="1" hangingPunct="1">
              <a:defRPr/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Multi- speed Setting</a:t>
            </a:r>
          </a:p>
          <a:p>
            <a:pPr eaLnBrk="1" hangingPunct="1"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disk failure rea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0" y="2819400"/>
            <a:ext cx="3059113" cy="33528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entury Gothic" charset="0"/>
                <a:ea typeface="ＭＳ Ｐゴシック" charset="0"/>
              </a:rPr>
              <a:t>Existing Energy Conservation Techniques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3528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ＭＳ Ｐゴシック" pitchFamily="-107" charset="-128"/>
                <a:cs typeface="+mn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How Reliable Are They </a:t>
            </a:r>
            <a:r>
              <a:rPr lang="en-US" sz="78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pitchFamily="-107" charset="-128"/>
                <a:cs typeface="Century Gothic"/>
              </a:rPr>
              <a:t>?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 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7ED3D8-F140-1C42-9A15-9E7076248312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7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056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Contradictory of Energy Efficiency and Reliability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5334000" y="6019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28593A-7A27-7543-9827-37D0135C58B0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8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2590800"/>
            <a:ext cx="1600200" cy="533400"/>
          </a:xfrm>
          <a:prstGeom prst="roundRect">
            <a:avLst/>
          </a:prstGeom>
          <a:solidFill>
            <a:srgbClr val="FF0000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rgbClr val="040372"/>
                  </a:solidFill>
                </a:ln>
                <a:solidFill>
                  <a:srgbClr val="040372"/>
                </a:solidFill>
                <a:latin typeface="Century Gothic"/>
                <a:cs typeface="Century Gothic"/>
              </a:rPr>
              <a:t>Energy Efficiency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2286000" y="5029200"/>
            <a:ext cx="49847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681"/>
                </a:solidFill>
                <a:latin typeface="Century Gothic" charset="0"/>
                <a:cs typeface="Century Gothic" charset="0"/>
              </a:rPr>
              <a:t>Example: Disk spin up and down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0" y="3200400"/>
            <a:ext cx="1524000" cy="533400"/>
          </a:xfrm>
          <a:prstGeom prst="roundRect">
            <a:avLst/>
          </a:prstGeom>
          <a:solidFill>
            <a:srgbClr val="040372">
              <a:alpha val="90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/>
                <a:cs typeface="Century Gothic"/>
              </a:rPr>
              <a:t>Reliability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entury Gothic" charset="0"/>
                <a:ea typeface="ＭＳ Ｐゴシック" charset="0"/>
              </a:rPr>
              <a:t>MREED Model</a:t>
            </a:r>
          </a:p>
        </p:txBody>
      </p:sp>
      <p:sp>
        <p:nvSpPr>
          <p:cNvPr id="23554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2ECC92-9452-C14D-B95E-24CFAA6662F4}" type="slidenum">
              <a:rPr lang="en-US" sz="1400">
                <a:solidFill>
                  <a:srgbClr val="000681"/>
                </a:solidFill>
                <a:latin typeface="Century Gothic" charset="0"/>
                <a:cs typeface="Century Gothic" charset="0"/>
              </a:rPr>
              <a:pPr eaLnBrk="1" hangingPunct="1"/>
              <a:t>9</a:t>
            </a:fld>
            <a:endParaRPr lang="en-US" sz="1400">
              <a:solidFill>
                <a:srgbClr val="00068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23555" name="TextBox 39"/>
          <p:cNvSpPr txBox="1">
            <a:spLocks noChangeArrowheads="1"/>
          </p:cNvSpPr>
          <p:nvPr/>
        </p:nvSpPr>
        <p:spPr bwMode="auto">
          <a:xfrm>
            <a:off x="1524000" y="1524000"/>
            <a:ext cx="603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Clr>
                <a:srgbClr val="FF581D"/>
              </a:buClr>
            </a:pPr>
            <a:r>
              <a:rPr lang="en-US" sz="3600" dirty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R= </a:t>
            </a:r>
            <a:r>
              <a:rPr lang="en-US" sz="3600" dirty="0" err="1">
                <a:solidFill>
                  <a:srgbClr val="000681"/>
                </a:solidFill>
                <a:latin typeface="Century Gothic" charset="0"/>
                <a:cs typeface="Century Gothic" charset="0"/>
              </a:rPr>
              <a:t>R</a:t>
            </a:r>
            <a:r>
              <a:rPr lang="en-US" sz="3600" baseline="-25000" dirty="0" err="1">
                <a:solidFill>
                  <a:srgbClr val="000681"/>
                </a:solidFill>
                <a:latin typeface="Century Gothic" charset="0"/>
                <a:cs typeface="Century Gothic" charset="0"/>
              </a:rPr>
              <a:t>BaseValue</a:t>
            </a:r>
            <a:r>
              <a:rPr lang="en-US" sz="3600" baseline="30000" dirty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[1]</a:t>
            </a:r>
            <a:r>
              <a:rPr lang="en-US" sz="3600" dirty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*</a:t>
            </a:r>
            <a:r>
              <a:rPr lang="en-US" sz="3600" dirty="0" err="1">
                <a:solidFill>
                  <a:srgbClr val="000681"/>
                </a:solidFill>
                <a:latin typeface="Century Gothic" charset="0"/>
                <a:cs typeface="Century Gothic" charset="0"/>
              </a:rPr>
              <a:t>τ</a:t>
            </a:r>
            <a:r>
              <a:rPr lang="en-US" sz="3600" dirty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+α*R(f)</a:t>
            </a:r>
            <a:r>
              <a:rPr lang="en-US" sz="3600" baseline="30000" dirty="0">
                <a:solidFill>
                  <a:srgbClr val="000681"/>
                </a:solidFill>
                <a:latin typeface="Century Gothic" charset="0"/>
                <a:cs typeface="Century Gothic" charset="0"/>
              </a:rPr>
              <a:t>[2]</a:t>
            </a:r>
          </a:p>
        </p:txBody>
      </p:sp>
      <p:sp>
        <p:nvSpPr>
          <p:cNvPr id="23556" name="TextBox 37"/>
          <p:cNvSpPr txBox="1">
            <a:spLocks noChangeArrowheads="1"/>
          </p:cNvSpPr>
          <p:nvPr/>
        </p:nvSpPr>
        <p:spPr bwMode="auto">
          <a:xfrm>
            <a:off x="762000" y="54102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681"/>
                </a:solidFill>
                <a:latin typeface="Century Gothic" charset="0"/>
                <a:cs typeface="Century Gothic" charset="0"/>
              </a:rPr>
              <a:t>[1] E. Pinheiro, W.-D. Weber, and L.A. Barroso. Failure trends in a large disk drive population. </a:t>
            </a:r>
            <a:r>
              <a:rPr lang="en-US" sz="1200" i="1">
                <a:solidFill>
                  <a:srgbClr val="000681"/>
                </a:solidFill>
                <a:latin typeface="Century Gothic" charset="0"/>
                <a:cs typeface="Century Gothic" charset="0"/>
              </a:rPr>
              <a:t>Proc. USENIX Conf. File and Storage Tech.</a:t>
            </a:r>
            <a:r>
              <a:rPr lang="en-US" sz="1200">
                <a:solidFill>
                  <a:srgbClr val="000681"/>
                </a:solidFill>
                <a:latin typeface="Century Gothic" charset="0"/>
                <a:cs typeface="Century Gothic" charset="0"/>
              </a:rPr>
              <a:t>, February2007.</a:t>
            </a:r>
          </a:p>
        </p:txBody>
      </p:sp>
      <p:sp>
        <p:nvSpPr>
          <p:cNvPr id="23557" name="TextBox 38"/>
          <p:cNvSpPr txBox="1">
            <a:spLocks noChangeArrowheads="1"/>
          </p:cNvSpPr>
          <p:nvPr/>
        </p:nvSpPr>
        <p:spPr bwMode="auto">
          <a:xfrm>
            <a:off x="762000" y="5867400"/>
            <a:ext cx="762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681"/>
                </a:solidFill>
                <a:latin typeface="Century Gothic" charset="0"/>
                <a:cs typeface="Century Gothic" charset="0"/>
              </a:rPr>
              <a:t>[2] IDEMA Standards. Speciﬁcation of hard disk drive reliability.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134394" y="2432844"/>
            <a:ext cx="4572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2205038"/>
            <a:ext cx="1905000" cy="4762"/>
          </a:xfrm>
          <a:prstGeom prst="line">
            <a:avLst/>
          </a:prstGeom>
          <a:ln>
            <a:solidFill>
              <a:srgbClr val="04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421188" y="2743200"/>
            <a:ext cx="1065212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53000" y="2209800"/>
            <a:ext cx="228600" cy="1588"/>
          </a:xfrm>
          <a:prstGeom prst="line">
            <a:avLst/>
          </a:prstGeom>
          <a:ln>
            <a:solidFill>
              <a:srgbClr val="04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372894" y="3085306"/>
            <a:ext cx="1752600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48400" y="2209800"/>
            <a:ext cx="1066800" cy="1588"/>
          </a:xfrm>
          <a:prstGeom prst="line">
            <a:avLst/>
          </a:prstGeom>
          <a:ln>
            <a:solidFill>
              <a:srgbClr val="04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494213" y="3425825"/>
            <a:ext cx="2443162" cy="1588"/>
          </a:xfrm>
          <a:prstGeom prst="line">
            <a:avLst/>
          </a:prstGeom>
          <a:ln>
            <a:solidFill>
              <a:srgbClr val="04037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5000" y="2205038"/>
            <a:ext cx="228600" cy="1587"/>
          </a:xfrm>
          <a:prstGeom prst="line">
            <a:avLst/>
          </a:prstGeom>
          <a:ln>
            <a:solidFill>
              <a:srgbClr val="0403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33800" y="3962400"/>
            <a:ext cx="4037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R(f)=1.51e</a:t>
            </a:r>
            <a:r>
              <a:rPr lang="en-US" sz="2000" baseline="30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-6</a:t>
            </a:r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f</a:t>
            </a:r>
            <a:r>
              <a:rPr lang="en-US" sz="2000" baseline="30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2</a:t>
            </a:r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 – 1.09e</a:t>
            </a:r>
            <a:r>
              <a:rPr lang="en-US" sz="2000" baseline="30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-5</a:t>
            </a:r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f + 1.39e</a:t>
            </a:r>
            <a:r>
              <a:rPr lang="en-US" sz="2000" baseline="30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-2</a:t>
            </a:r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752600" y="2743200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Baseline Failure Rate Derived from Disk Utilization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81400" y="3276600"/>
            <a:ext cx="263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Temperature Factor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362200" y="4648200"/>
            <a:ext cx="558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Coefficient to R</a:t>
            </a:r>
            <a:r>
              <a:rPr lang="en-US" sz="2000" baseline="-25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BaseValue</a:t>
            </a:r>
            <a:r>
              <a:rPr lang="en-US" sz="2000">
                <a:solidFill>
                  <a:srgbClr val="040372"/>
                </a:solidFill>
                <a:latin typeface="Century Gothic" charset="0"/>
                <a:cs typeface="Century Gothic" charset="0"/>
              </a:rPr>
              <a:t>, α=1 in our research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2" grpId="0"/>
      <p:bldP spid="32" grpId="1"/>
      <p:bldP spid="34" grpId="0"/>
      <p:bldP spid="34" grpId="1"/>
      <p:bldP spid="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924</Words>
  <Application>Microsoft Macintosh PowerPoint</Application>
  <PresentationFormat>On-screen Show (4:3)</PresentationFormat>
  <Paragraphs>252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Reliability Analysis of An Energy-Aware RAID System</vt:lpstr>
      <vt:lpstr>Presentation Outline</vt:lpstr>
      <vt:lpstr>PowerPoint Presentation</vt:lpstr>
      <vt:lpstr>PowerPoint Presentation</vt:lpstr>
      <vt:lpstr>Problem: Energy Dissipation</vt:lpstr>
      <vt:lpstr>Problem: Energy Dissipation (cont.)</vt:lpstr>
      <vt:lpstr>Existing Energy Conservation Techniques</vt:lpstr>
      <vt:lpstr>Contradictory of Energy Efficiency and Reliability</vt:lpstr>
      <vt:lpstr>MREED Model</vt:lpstr>
      <vt:lpstr>MREED Model (Temperature Factor τ[3])</vt:lpstr>
      <vt:lpstr>MREED Model (MATHEMATICAL  RELIABILITY  MODELS  FOR  ENERGY-EFFICIENT  RAID SYSTEMS)</vt:lpstr>
      <vt:lpstr>MREED Model (MATHEMATICAL  RELIABILITY  MODELS  FOR  ENERGY-EFFICIENT  RAID SYSTEMS)</vt:lpstr>
      <vt:lpstr>Weibull Analysis</vt:lpstr>
      <vt:lpstr>MREED Model (Energy Conservation Techniques- PARAID)</vt:lpstr>
      <vt:lpstr>Model Validation</vt:lpstr>
      <vt:lpstr>Model Validation</vt:lpstr>
      <vt:lpstr>Model Validation (DiskSim[6] Simulation)</vt:lpstr>
      <vt:lpstr>Model Validation (DiskSim Simulation)</vt:lpstr>
      <vt:lpstr>Model Validation (Result)</vt:lpstr>
      <vt:lpstr>Model Validation (Result)</vt:lpstr>
      <vt:lpstr>Reliability Evaluation (Experimental Setup)</vt:lpstr>
      <vt:lpstr>Reliability Evaluation (Disk Utilization Comparison)</vt:lpstr>
      <vt:lpstr>Reliability Evaluation (Disk Utilization Comparison)</vt:lpstr>
      <vt:lpstr>Reliability Evaluation (AFR Comparison)</vt:lpstr>
      <vt:lpstr>Reliability Evaluation (AFR Comparison)</vt:lpstr>
      <vt:lpstr>Future Work</vt:lpstr>
      <vt:lpstr>Conclusion</vt:lpstr>
      <vt:lpstr>PowerPoint Presentation</vt:lpstr>
      <vt:lpstr>Questions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Aileen Broaddus</dc:creator>
  <cp:lastModifiedBy>Shu Yin</cp:lastModifiedBy>
  <cp:revision>144</cp:revision>
  <dcterms:created xsi:type="dcterms:W3CDTF">2011-11-04T16:21:29Z</dcterms:created>
  <dcterms:modified xsi:type="dcterms:W3CDTF">2011-11-16T02:12:34Z</dcterms:modified>
</cp:coreProperties>
</file>