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1"/>
  </p:sldMasterIdLst>
  <p:sldIdLst>
    <p:sldId id="259" r:id="rId12"/>
    <p:sldId id="257" r:id="rId13"/>
    <p:sldId id="258" r:id="rId14"/>
    <p:sldId id="260" r:id="rId15"/>
    <p:sldId id="267" r:id="rId16"/>
    <p:sldId id="268" r:id="rId17"/>
    <p:sldId id="269" r:id="rId18"/>
    <p:sldId id="270" r:id="rId19"/>
    <p:sldId id="265" r:id="rId20"/>
    <p:sldId id="278" r:id="rId21"/>
    <p:sldId id="262" r:id="rId22"/>
    <p:sldId id="279" r:id="rId23"/>
    <p:sldId id="263" r:id="rId24"/>
    <p:sldId id="280" r:id="rId25"/>
    <p:sldId id="281" r:id="rId26"/>
    <p:sldId id="264" r:id="rId27"/>
    <p:sldId id="271" r:id="rId28"/>
    <p:sldId id="273" r:id="rId29"/>
    <p:sldId id="275" r:id="rId30"/>
    <p:sldId id="276" r:id="rId31"/>
    <p:sldId id="277" r:id="rId32"/>
    <p:sldId id="274" r:id="rId33"/>
    <p:sldId id="272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8" y="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6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22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39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39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37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7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89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59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1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20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15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37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AA6C-5B5C-487A-97CA-64F413D02E84}" type="datetimeFigureOut">
              <a:rPr lang="zh-CN" altLang="en-US" smtClean="0"/>
              <a:t>2016/6/13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FD48-80FC-408E-84DA-A3A33C69A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3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media3.m4a"/><Relationship Id="rId7" Type="http://schemas.openxmlformats.org/officeDocument/2006/relationships/image" Target="../media/image6.emf"/><Relationship Id="rId2" Type="http://schemas.microsoft.com/office/2007/relationships/media" Target="../media/media3.m4a"/><Relationship Id="rId1" Type="http://schemas.openxmlformats.org/officeDocument/2006/relationships/customXml" Target="../../customXml/item1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media" Target="../media/media4.m4a"/><Relationship Id="rId7" Type="http://schemas.openxmlformats.org/officeDocument/2006/relationships/image" Target="../media/image4.emf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4.m4a"/><Relationship Id="rId9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../customXml/item6.xml"/><Relationship Id="rId7" Type="http://schemas.openxmlformats.org/officeDocument/2006/relationships/image" Target="../media/image5.emf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5.m4a"/><Relationship Id="rId10" Type="http://schemas.openxmlformats.org/officeDocument/2006/relationships/image" Target="../media/image3.png"/><Relationship Id="rId4" Type="http://schemas.microsoft.com/office/2007/relationships/media" Target="../media/media5.m4a"/><Relationship Id="rId9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../customXml/item9.xml"/><Relationship Id="rId7" Type="http://schemas.openxmlformats.org/officeDocument/2006/relationships/slideLayout" Target="../slideLayouts/slideLayout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6" Type="http://schemas.openxmlformats.org/officeDocument/2006/relationships/audio" Target="../media/media2.m4a"/><Relationship Id="rId11" Type="http://schemas.openxmlformats.org/officeDocument/2006/relationships/image" Target="../media/image3.png"/><Relationship Id="rId5" Type="http://schemas.microsoft.com/office/2007/relationships/media" Target="../media/media2.m4a"/><Relationship Id="rId10" Type="http://schemas.openxmlformats.org/officeDocument/2006/relationships/image" Target="../media/image6.emf"/><Relationship Id="rId4" Type="http://schemas.openxmlformats.org/officeDocument/2006/relationships/customXml" Target="../../customXml/item10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5270" y="1829716"/>
            <a:ext cx="10596562" cy="1341194"/>
          </a:xfrm>
        </p:spPr>
        <p:txBody>
          <a:bodyPr>
            <a:noAutofit/>
          </a:bodyPr>
          <a:lstStyle/>
          <a:p>
            <a:pPr algn="ctr"/>
            <a:r>
              <a:rPr lang="en-US" altLang="zh-CN" sz="4200" cap="none" dirty="0">
                <a:latin typeface="Calibri Light" panose="020F0302020204030204"/>
              </a:rPr>
              <a:t>Distributed </a:t>
            </a:r>
            <a:r>
              <a:rPr lang="en-US" altLang="zh-CN" sz="4400" cap="none" dirty="0">
                <a:latin typeface="Calibri Light" panose="020F0302020204030204"/>
              </a:rPr>
              <a:t>Learning</a:t>
            </a:r>
            <a:r>
              <a:rPr lang="en-US" altLang="zh-CN" sz="4200" cap="none" dirty="0">
                <a:latin typeface="Calibri Light" panose="020F0302020204030204"/>
              </a:rPr>
              <a:t> for Multi-Channel Selection in Wireless Network Monitoring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41785" y="3801331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— </a:t>
            </a:r>
            <a:r>
              <a:rPr lang="en-US" altLang="zh-CN" sz="2400" cap="none" dirty="0">
                <a:solidFill>
                  <a:schemeClr val="tx1"/>
                </a:solidFill>
                <a:latin typeface="Calibri" panose="020F0502020204030204"/>
              </a:rPr>
              <a:t>Yuan Xue, Pan Zhou, Tao Jiang, </a:t>
            </a:r>
            <a:r>
              <a:rPr lang="en-US" altLang="zh-CN" sz="2400" cap="none" dirty="0" err="1">
                <a:solidFill>
                  <a:schemeClr val="tx1"/>
                </a:solidFill>
                <a:latin typeface="Calibri" panose="020F0502020204030204"/>
              </a:rPr>
              <a:t>Shiwen</a:t>
            </a:r>
            <a:r>
              <a:rPr lang="en-US" altLang="zh-CN" sz="2400" cap="none" dirty="0">
                <a:solidFill>
                  <a:schemeClr val="tx1"/>
                </a:solidFill>
                <a:latin typeface="Calibri" panose="020F0502020204030204"/>
              </a:rPr>
              <a:t> Mao and </a:t>
            </a:r>
            <a:r>
              <a:rPr lang="en-US" altLang="zh-CN" sz="2400" cap="none" dirty="0" err="1">
                <a:solidFill>
                  <a:schemeClr val="tx1"/>
                </a:solidFill>
                <a:latin typeface="Calibri" panose="020F0502020204030204"/>
              </a:rPr>
              <a:t>Xiaolei</a:t>
            </a:r>
            <a:r>
              <a:rPr lang="en-US" altLang="zh-CN" sz="2400" cap="none" dirty="0">
                <a:solidFill>
                  <a:schemeClr val="tx1"/>
                </a:solidFill>
                <a:latin typeface="Calibri" panose="020F0502020204030204"/>
              </a:rPr>
              <a:t> Huang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0" name="音频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5"/>
    </mc:Choice>
    <mc:Fallback xmlns="">
      <p:transition spd="slow" advTm="7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cap="none" dirty="0" smtClean="0"/>
              <a:t>Algorithms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2020887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Single sniffer channel selection algorithm</a:t>
            </a:r>
          </a:p>
          <a:p>
            <a:pPr lvl="1"/>
            <a:r>
              <a:rPr lang="en-US" altLang="zh-CN" sz="2800" dirty="0"/>
              <a:t>Sequential Multiple Elimination (SME</a:t>
            </a:r>
            <a:r>
              <a:rPr lang="en-US" altLang="zh-CN" sz="2800" dirty="0" smtClean="0"/>
              <a:t>) algorithm </a:t>
            </a:r>
            <a:r>
              <a:rPr lang="en-US" altLang="zh-CN" sz="2800" dirty="0" smtClean="0">
                <a:solidFill>
                  <a:srgbClr val="00B0F0"/>
                </a:solidFill>
              </a:rPr>
              <a:t>separates the time budget into several rounds</a:t>
            </a:r>
            <a:r>
              <a:rPr lang="en-US" altLang="zh-CN" sz="2800" dirty="0" smtClean="0"/>
              <a:t>, and keeps </a:t>
            </a:r>
            <a:r>
              <a:rPr lang="en-US" altLang="zh-CN" sz="2800" dirty="0" smtClean="0">
                <a:solidFill>
                  <a:srgbClr val="FF0000"/>
                </a:solidFill>
              </a:rPr>
              <a:t>eliminating unwanted channels</a:t>
            </a:r>
            <a:r>
              <a:rPr lang="en-US" altLang="zh-CN" sz="2800" dirty="0" smtClean="0"/>
              <a:t> while it learns the channel information</a:t>
            </a:r>
          </a:p>
          <a:p>
            <a:pPr lvl="1"/>
            <a:r>
              <a:rPr lang="en-US" altLang="zh-CN" sz="2800" dirty="0" smtClean="0"/>
              <a:t>SME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allows </a:t>
            </a:r>
            <a:r>
              <a:rPr lang="en-US" altLang="zh-CN" sz="2800" dirty="0"/>
              <a:t>sniffers to reduce the number of </a:t>
            </a:r>
            <a:r>
              <a:rPr lang="en-US" altLang="zh-CN" sz="2800" dirty="0" smtClean="0"/>
              <a:t>samples constantly </a:t>
            </a:r>
            <a:r>
              <a:rPr lang="en-US" altLang="zh-CN" sz="2800" dirty="0"/>
              <a:t>during the process of channel monitoring, </a:t>
            </a:r>
            <a:r>
              <a:rPr lang="en-US" altLang="zh-CN" sz="2800" dirty="0" smtClean="0"/>
              <a:t>and guarantees </a:t>
            </a:r>
            <a:r>
              <a:rPr lang="en-US" altLang="zh-CN" sz="2800" dirty="0"/>
              <a:t>each channel has been </a:t>
            </a:r>
            <a:r>
              <a:rPr lang="en-US" altLang="zh-CN" sz="2800" dirty="0">
                <a:solidFill>
                  <a:srgbClr val="00B0F0"/>
                </a:solidFill>
              </a:rPr>
              <a:t>sampled enough </a:t>
            </a:r>
            <a:r>
              <a:rPr lang="en-US" altLang="zh-CN" sz="2800" dirty="0" smtClean="0">
                <a:solidFill>
                  <a:srgbClr val="00B0F0"/>
                </a:solidFill>
              </a:rPr>
              <a:t>times</a:t>
            </a:r>
            <a:r>
              <a:rPr lang="en-US" altLang="zh-CN" sz="2800" dirty="0" smtClean="0"/>
              <a:t> before </a:t>
            </a:r>
            <a:r>
              <a:rPr lang="en-US" altLang="zh-CN" sz="2800" dirty="0"/>
              <a:t>been dropped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46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971" y="3793668"/>
            <a:ext cx="1079985" cy="15535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863" y="1830098"/>
            <a:ext cx="650707" cy="12264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23" y="3866937"/>
            <a:ext cx="1079985" cy="15535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475" y="3866937"/>
            <a:ext cx="1079985" cy="15535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59027" y="2823199"/>
            <a:ext cx="1273836" cy="12771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21479">
            <a:off x="5389305" y="2957095"/>
            <a:ext cx="1006731" cy="10093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94706">
            <a:off x="6203801" y="2823198"/>
            <a:ext cx="1273836" cy="127712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8842" y="1943714"/>
            <a:ext cx="179235" cy="2975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622129" y="795152"/>
            <a:ext cx="732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Single Sniffer Channel Selection</a:t>
            </a:r>
            <a:endParaRPr lang="zh-CN" altLang="en-US" sz="4000" dirty="0"/>
          </a:p>
        </p:txBody>
      </p:sp>
      <p:pic>
        <p:nvPicPr>
          <p:cNvPr id="39" name="音频 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7"/>
    </mc:Choice>
    <mc:Fallback xmlns="">
      <p:transition spd="slow" advTm="14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50"/>
                            </p:stCondLst>
                            <p:childTnLst>
                              <p:par>
                                <p:cTn id="64" presetID="27" presetClass="emph" presetSubtype="0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250"/>
                            </p:stCondLst>
                            <p:childTnLst>
                              <p:par>
                                <p:cTn id="78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cap="none" dirty="0" smtClean="0"/>
              <a:t>Algorithms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2020887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Multiple sniffers without communication</a:t>
            </a:r>
          </a:p>
          <a:p>
            <a:pPr lvl="1"/>
            <a:r>
              <a:rPr lang="en-US" altLang="zh-CN" sz="2800" dirty="0" smtClean="0"/>
              <a:t>Different sniffer will access to different channel at the same time, and they will go through all channels in a </a:t>
            </a:r>
            <a:r>
              <a:rPr lang="en-US" altLang="zh-CN" sz="2800" dirty="0" smtClean="0">
                <a:solidFill>
                  <a:srgbClr val="00B0F0"/>
                </a:solidFill>
              </a:rPr>
              <a:t>round-robin fashion</a:t>
            </a:r>
          </a:p>
          <a:p>
            <a:pPr lvl="1"/>
            <a:r>
              <a:rPr lang="en-US" altLang="zh-CN" sz="2800" dirty="0" smtClean="0"/>
              <a:t>Efficiency is quite low, and might need a central controller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774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967" y="2430601"/>
            <a:ext cx="1079985" cy="15535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859" y="467031"/>
            <a:ext cx="650707" cy="12264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219" y="2503870"/>
            <a:ext cx="1079985" cy="15535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471" y="2503870"/>
            <a:ext cx="1079985" cy="15535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13023" y="1460132"/>
            <a:ext cx="1273836" cy="12771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21479">
            <a:off x="6982769" y="1584669"/>
            <a:ext cx="1006731" cy="1009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294706">
            <a:off x="7757797" y="1460131"/>
            <a:ext cx="1273836" cy="12771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957" y="5098926"/>
            <a:ext cx="650707" cy="12264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121479">
            <a:off x="7008845" y="4061444"/>
            <a:ext cx="1006731" cy="10093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75583">
            <a:off x="5712967" y="3853363"/>
            <a:ext cx="1507549" cy="15114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8"/>
          <a:stretch>
            <a:fillRect/>
          </a:stretch>
        </p:blipFill>
        <p:spPr>
          <a:xfrm rot="790271">
            <a:off x="7913082" y="3850984"/>
            <a:ext cx="1404365" cy="14079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9875" y="905909"/>
            <a:ext cx="225260" cy="3739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71954" y="2231450"/>
            <a:ext cx="3512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Multiple  Sniffers </a:t>
            </a:r>
          </a:p>
          <a:p>
            <a:pPr algn="ctr"/>
            <a:r>
              <a:rPr lang="en-US" altLang="zh-CN" sz="3600" dirty="0" smtClean="0"/>
              <a:t>without Communications</a:t>
            </a:r>
            <a:endParaRPr lang="zh-CN" altLang="en-US" sz="3600" dirty="0"/>
          </a:p>
        </p:txBody>
      </p:sp>
      <p:pic>
        <p:nvPicPr>
          <p:cNvPr id="33" name="音频 3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6"/>
    </mc:Choice>
    <mc:Fallback xmlns="">
      <p:transition spd="slow" advTm="15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75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75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0800000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cap="none" dirty="0" smtClean="0"/>
              <a:t>Multiple</a:t>
            </a:r>
            <a:r>
              <a:rPr lang="en-US" altLang="zh-CN" sz="4000" cap="none" dirty="0" smtClean="0"/>
              <a:t> </a:t>
            </a:r>
            <a:r>
              <a:rPr lang="en-US" altLang="zh-CN" sz="4400" cap="none" dirty="0" smtClean="0"/>
              <a:t>Sniffers</a:t>
            </a:r>
            <a:r>
              <a:rPr lang="en-US" altLang="zh-CN" sz="4000" cap="none" dirty="0" smtClean="0"/>
              <a:t> </a:t>
            </a:r>
            <a:r>
              <a:rPr lang="en-US" altLang="zh-CN" sz="4400" cap="none" dirty="0" smtClean="0"/>
              <a:t>With Communication</a:t>
            </a:r>
            <a:endParaRPr lang="en-US" altLang="zh-CN" sz="40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2020887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Algorithm using virtual channels</a:t>
            </a:r>
          </a:p>
          <a:p>
            <a:pPr lvl="1"/>
            <a:r>
              <a:rPr lang="en-US" altLang="zh-CN" sz="2800" dirty="0"/>
              <a:t>The </a:t>
            </a:r>
            <a:r>
              <a:rPr lang="en-US" altLang="zh-CN" sz="2800" dirty="0" smtClean="0"/>
              <a:t>channel elimination </a:t>
            </a:r>
            <a:r>
              <a:rPr lang="en-US" altLang="zh-CN" sz="2800" dirty="0"/>
              <a:t>process is the </a:t>
            </a:r>
            <a:r>
              <a:rPr lang="en-US" altLang="zh-CN" sz="2800" dirty="0" smtClean="0"/>
              <a:t>same as </a:t>
            </a:r>
            <a:r>
              <a:rPr lang="en-US" altLang="zh-CN" sz="2800" dirty="0"/>
              <a:t>the SME </a:t>
            </a:r>
            <a:r>
              <a:rPr lang="en-US" altLang="zh-CN" sz="2800" dirty="0" smtClean="0"/>
              <a:t>algorithm, but they will </a:t>
            </a:r>
            <a:r>
              <a:rPr lang="en-US" altLang="zh-CN" sz="2800" dirty="0" smtClean="0">
                <a:solidFill>
                  <a:srgbClr val="00B0F0"/>
                </a:solidFill>
              </a:rPr>
              <a:t>broadcast their results </a:t>
            </a:r>
            <a:r>
              <a:rPr lang="en-US" altLang="zh-CN" sz="2800" dirty="0" smtClean="0"/>
              <a:t>to other sniffers</a:t>
            </a:r>
          </a:p>
          <a:p>
            <a:pPr lvl="1"/>
            <a:r>
              <a:rPr lang="en-US" altLang="zh-CN" sz="2800" dirty="0" smtClean="0"/>
              <a:t>Based on their communication, different sniffers will stay at </a:t>
            </a:r>
            <a:r>
              <a:rPr lang="en-US" altLang="zh-CN" sz="2800" dirty="0" smtClean="0">
                <a:solidFill>
                  <a:srgbClr val="00B0F0"/>
                </a:solidFill>
              </a:rPr>
              <a:t>‘virtual channels’ </a:t>
            </a:r>
            <a:r>
              <a:rPr lang="en-US" altLang="zh-CN" sz="2800" dirty="0" smtClean="0"/>
              <a:t>to avoid interferences with other sniffers</a:t>
            </a:r>
            <a:endParaRPr lang="en-US" altLang="zh-CN" sz="2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cap="none" dirty="0" smtClean="0"/>
              <a:t>Multiple</a:t>
            </a:r>
            <a:r>
              <a:rPr lang="en-US" altLang="zh-CN" sz="4000" cap="none" dirty="0" smtClean="0"/>
              <a:t> </a:t>
            </a:r>
            <a:r>
              <a:rPr lang="en-US" altLang="zh-CN" sz="4400" cap="none" dirty="0" smtClean="0"/>
              <a:t>Sniffers</a:t>
            </a:r>
            <a:r>
              <a:rPr lang="en-US" altLang="zh-CN" sz="4000" cap="none" dirty="0" smtClean="0"/>
              <a:t> </a:t>
            </a:r>
            <a:r>
              <a:rPr lang="en-US" altLang="zh-CN" sz="4400" cap="none" dirty="0" smtClean="0"/>
              <a:t>With Communication</a:t>
            </a:r>
            <a:endParaRPr lang="en-US" altLang="zh-CN" sz="40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2020887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Auction based algorithm</a:t>
            </a:r>
          </a:p>
          <a:p>
            <a:pPr lvl="1"/>
            <a:r>
              <a:rPr lang="en-US" altLang="zh-CN" sz="2800" dirty="0"/>
              <a:t>The </a:t>
            </a:r>
            <a:r>
              <a:rPr lang="en-US" altLang="zh-CN" sz="2800" dirty="0" smtClean="0"/>
              <a:t>channel will be allocated to the bidder (sniffer) with </a:t>
            </a:r>
            <a:r>
              <a:rPr lang="en-US" altLang="zh-CN" sz="2800" dirty="0" smtClean="0">
                <a:solidFill>
                  <a:srgbClr val="00B0F0"/>
                </a:solidFill>
              </a:rPr>
              <a:t>highest ‘price’</a:t>
            </a:r>
            <a:r>
              <a:rPr lang="en-US" altLang="zh-CN" sz="2800" dirty="0" smtClean="0"/>
              <a:t>, and they will communicate their price with each other</a:t>
            </a:r>
          </a:p>
          <a:p>
            <a:pPr lvl="1"/>
            <a:r>
              <a:rPr lang="en-US" altLang="zh-CN" sz="2800" dirty="0" smtClean="0"/>
              <a:t>Prices are chosen according to sniffers’ </a:t>
            </a:r>
            <a:r>
              <a:rPr lang="en-US" altLang="zh-CN" sz="2800" dirty="0" smtClean="0">
                <a:solidFill>
                  <a:srgbClr val="00B0F0"/>
                </a:solidFill>
              </a:rPr>
              <a:t>previous monitoring results</a:t>
            </a:r>
            <a:r>
              <a:rPr lang="en-US" altLang="zh-CN" sz="2800" dirty="0" smtClean="0"/>
              <a:t>, they keep communicating until all channels have been allocated</a:t>
            </a:r>
            <a:endParaRPr lang="en-US" altLang="zh-CN" sz="2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363" y="4606727"/>
            <a:ext cx="1079985" cy="15535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140" y="4606727"/>
            <a:ext cx="1079985" cy="15535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917" y="4606727"/>
            <a:ext cx="1079985" cy="15535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626" y="1004960"/>
            <a:ext cx="650707" cy="12264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2823" y="1004960"/>
            <a:ext cx="650707" cy="12264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724" y="2149564"/>
            <a:ext cx="650707" cy="122649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5782953" y="2168990"/>
            <a:ext cx="1371774" cy="2414128"/>
          </a:xfrm>
          <a:prstGeom prst="straightConnector1">
            <a:avLst/>
          </a:prstGeom>
          <a:ln w="19050">
            <a:prstDash val="dash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6058454" y="3376054"/>
            <a:ext cx="1957754" cy="1207064"/>
          </a:xfrm>
          <a:prstGeom prst="straightConnector1">
            <a:avLst/>
          </a:prstGeom>
          <a:ln w="19050">
            <a:prstDash val="dash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987075" y="2231450"/>
            <a:ext cx="1637518" cy="2351668"/>
          </a:xfrm>
          <a:prstGeom prst="straightConnector1">
            <a:avLst/>
          </a:prstGeom>
          <a:ln w="19050">
            <a:prstDash val="dash"/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5" idx="3"/>
          </p:cNvCxnSpPr>
          <p:nvPr/>
        </p:nvCxnSpPr>
        <p:spPr>
          <a:xfrm>
            <a:off x="7641333" y="1618205"/>
            <a:ext cx="831294" cy="5364"/>
          </a:xfrm>
          <a:prstGeom prst="straightConnector1">
            <a:avLst/>
          </a:prstGeom>
          <a:ln w="19050"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8395693" y="2098651"/>
            <a:ext cx="416823" cy="593819"/>
          </a:xfrm>
          <a:prstGeom prst="straightConnector1">
            <a:avLst/>
          </a:prstGeom>
          <a:ln w="19050"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17" idx="1"/>
          </p:cNvCxnSpPr>
          <p:nvPr/>
        </p:nvCxnSpPr>
        <p:spPr>
          <a:xfrm>
            <a:off x="7308772" y="2168990"/>
            <a:ext cx="452952" cy="593819"/>
          </a:xfrm>
          <a:prstGeom prst="straightConnector1">
            <a:avLst/>
          </a:prstGeom>
          <a:ln w="19050"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9"/>
          <a:stretch>
            <a:fillRect/>
          </a:stretch>
        </p:blipFill>
        <p:spPr>
          <a:xfrm rot="21068417">
            <a:off x="5506739" y="2404710"/>
            <a:ext cx="1976432" cy="198154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9"/>
          <a:stretch>
            <a:fillRect/>
          </a:stretch>
        </p:blipFill>
        <p:spPr>
          <a:xfrm rot="19088518">
            <a:off x="7614768" y="3461718"/>
            <a:ext cx="1060788" cy="106352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custData r:id="rId3"/>
            </p:custDataLst>
          </p:nvPr>
        </p:nvPicPr>
        <p:blipFill>
          <a:blip r:embed="rId9"/>
          <a:stretch>
            <a:fillRect/>
          </a:stretch>
        </p:blipFill>
        <p:spPr>
          <a:xfrm rot="6521608">
            <a:off x="8805376" y="2379295"/>
            <a:ext cx="1886814" cy="189169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571954" y="2231450"/>
            <a:ext cx="3512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Multiple  Sniffers </a:t>
            </a:r>
          </a:p>
          <a:p>
            <a:pPr algn="ctr"/>
            <a:r>
              <a:rPr lang="en-US" altLang="zh-CN" sz="3600" dirty="0" smtClean="0"/>
              <a:t>with </a:t>
            </a:r>
            <a:r>
              <a:rPr lang="en-US" altLang="zh-CN" sz="3600" dirty="0" smtClean="0"/>
              <a:t>Communications</a:t>
            </a:r>
            <a:endParaRPr lang="zh-CN" altLang="en-US" sz="3600" dirty="0"/>
          </a:p>
        </p:txBody>
      </p:sp>
      <p:pic>
        <p:nvPicPr>
          <p:cNvPr id="58" name="音频 5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9"/>
    </mc:Choice>
    <mc:Fallback xmlns="">
      <p:transition spd="slow" advTm="10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26" presetClass="exit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6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1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cap="none" dirty="0" smtClean="0"/>
              <a:t>Fully Distributed Algorithms</a:t>
            </a:r>
            <a:endParaRPr lang="zh-CN" altLang="en-US" sz="44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We modify the multiple elimination algorithm and virtual channel algorithm to make them work for fully distributed scenario, in which sniffers are </a:t>
            </a:r>
            <a:r>
              <a:rPr lang="en-US" altLang="zh-CN" sz="2800" dirty="0" smtClean="0">
                <a:solidFill>
                  <a:srgbClr val="00B0F0"/>
                </a:solidFill>
              </a:rPr>
              <a:t>not allowed to communicate</a:t>
            </a:r>
            <a:r>
              <a:rPr lang="en-US" altLang="zh-CN" sz="2800" dirty="0" smtClean="0"/>
              <a:t> with each other</a:t>
            </a:r>
          </a:p>
          <a:p>
            <a:r>
              <a:rPr lang="en-US" altLang="zh-CN" sz="2800" dirty="0" smtClean="0"/>
              <a:t>Interferences among sniffers are taken into consideration, and we calculate the </a:t>
            </a:r>
            <a:r>
              <a:rPr lang="en-US" altLang="zh-CN" sz="2800" dirty="0" smtClean="0">
                <a:solidFill>
                  <a:srgbClr val="00B0F0"/>
                </a:solidFill>
              </a:rPr>
              <a:t>collision rate</a:t>
            </a:r>
            <a:r>
              <a:rPr lang="en-US" altLang="zh-CN" sz="2800" dirty="0" smtClean="0"/>
              <a:t> of both algorithms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13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2" y="589943"/>
            <a:ext cx="9905998" cy="1478570"/>
          </a:xfrm>
        </p:spPr>
        <p:txBody>
          <a:bodyPr/>
          <a:lstStyle/>
          <a:p>
            <a:r>
              <a:rPr lang="en-US" altLang="zh-CN" sz="4800" cap="none" dirty="0" smtClean="0"/>
              <a:t>Experiment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1" y="2068513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In our experiment, </a:t>
            </a:r>
            <a:r>
              <a:rPr lang="en-US" altLang="zh-CN" sz="2800" dirty="0"/>
              <a:t>we assume that each channel’s reward </a:t>
            </a:r>
            <a:r>
              <a:rPr lang="en-US" altLang="zh-CN" sz="2800" dirty="0" smtClean="0"/>
              <a:t>is associated </a:t>
            </a:r>
            <a:r>
              <a:rPr lang="en-US" altLang="zh-CN" sz="2800" dirty="0"/>
              <a:t>with an </a:t>
            </a:r>
            <a:r>
              <a:rPr lang="en-US" altLang="zh-CN" sz="2800" dirty="0" err="1">
                <a:solidFill>
                  <a:srgbClr val="00B0F0"/>
                </a:solidFill>
              </a:rPr>
              <a:t>i.i.d</a:t>
            </a:r>
            <a:r>
              <a:rPr lang="en-US" altLang="zh-CN" sz="2800" dirty="0">
                <a:solidFill>
                  <a:srgbClr val="00B0F0"/>
                </a:solidFill>
              </a:rPr>
              <a:t>. Bernoulli </a:t>
            </a:r>
            <a:r>
              <a:rPr lang="en-US" altLang="zh-CN" sz="2800" dirty="0" smtClean="0">
                <a:solidFill>
                  <a:srgbClr val="00B0F0"/>
                </a:solidFill>
              </a:rPr>
              <a:t>distribution</a:t>
            </a:r>
          </a:p>
          <a:p>
            <a:r>
              <a:rPr lang="en-US" altLang="zh-CN" sz="2800" dirty="0"/>
              <a:t>We compare </a:t>
            </a:r>
            <a:r>
              <a:rPr lang="en-US" altLang="zh-CN" sz="2800" dirty="0" smtClean="0"/>
              <a:t>our single </a:t>
            </a:r>
            <a:r>
              <a:rPr lang="en-US" altLang="zh-CN" sz="2800" dirty="0"/>
              <a:t>sniffer algorithm with </a:t>
            </a:r>
            <a:r>
              <a:rPr lang="en-US" altLang="zh-CN" sz="2800" dirty="0" smtClean="0"/>
              <a:t>another famous exploration bandit algorithm, namely SAR algorithm</a:t>
            </a:r>
          </a:p>
          <a:p>
            <a:r>
              <a:rPr lang="en-US" altLang="zh-CN" sz="2800" dirty="0" smtClean="0"/>
              <a:t>We use regret to evaluate algorithms, which is </a:t>
            </a:r>
            <a:r>
              <a:rPr lang="en-US" altLang="zh-CN" sz="2800" dirty="0"/>
              <a:t>defined as the </a:t>
            </a:r>
            <a:r>
              <a:rPr lang="en-US" altLang="zh-CN" sz="2800" dirty="0">
                <a:solidFill>
                  <a:srgbClr val="00B0F0"/>
                </a:solidFill>
              </a:rPr>
              <a:t>difference</a:t>
            </a:r>
            <a:r>
              <a:rPr lang="en-US" altLang="zh-CN" sz="2800" dirty="0"/>
              <a:t> between </a:t>
            </a:r>
            <a:r>
              <a:rPr lang="en-US" altLang="zh-CN" sz="2800" dirty="0" smtClean="0"/>
              <a:t>true means </a:t>
            </a:r>
            <a:r>
              <a:rPr lang="en-US" altLang="zh-CN" sz="2800" dirty="0"/>
              <a:t>of optimal M channels and that of channel </a:t>
            </a:r>
            <a:r>
              <a:rPr lang="en-US" altLang="zh-CN" sz="2800" dirty="0" smtClean="0"/>
              <a:t>chosen by </a:t>
            </a:r>
            <a:r>
              <a:rPr lang="en-US" altLang="zh-CN" sz="2800" dirty="0"/>
              <a:t>the algorithms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29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3" y="237518"/>
            <a:ext cx="9905998" cy="1478570"/>
          </a:xfrm>
        </p:spPr>
        <p:txBody>
          <a:bodyPr/>
          <a:lstStyle/>
          <a:p>
            <a:r>
              <a:rPr lang="en-US" altLang="zh-CN" sz="4800" cap="none" dirty="0" smtClean="0"/>
              <a:t>Experiment</a:t>
            </a:r>
            <a:endParaRPr lang="zh-CN" altLang="en-US" sz="4800" dirty="0"/>
          </a:p>
        </p:txBody>
      </p:sp>
      <p:sp>
        <p:nvSpPr>
          <p:cNvPr id="5" name="文本占位符 4"/>
          <p:cNvSpPr>
            <a:spLocks noGrp="1"/>
          </p:cNvSpPr>
          <p:nvPr>
            <p:ph sz="half" idx="1"/>
          </p:nvPr>
        </p:nvSpPr>
        <p:spPr>
          <a:xfrm>
            <a:off x="1141413" y="1858962"/>
            <a:ext cx="4878389" cy="35417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Regret comparison for single sniffer 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6141758" y="1858962"/>
            <a:ext cx="4875211" cy="4138612"/>
          </a:xfrm>
        </p:spPr>
        <p:txBody>
          <a:bodyPr/>
          <a:lstStyle/>
          <a:p>
            <a:r>
              <a:rPr lang="en-US" altLang="zh-CN" dirty="0" smtClean="0"/>
              <a:t>Communication cost for each sniffer</a:t>
            </a:r>
            <a:endParaRPr lang="zh-CN" altLang="en-US" dirty="0"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6" y="2647950"/>
            <a:ext cx="4644000" cy="36000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64" y="2647950"/>
            <a:ext cx="4644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cap="none" dirty="0" smtClean="0">
                <a:latin typeface="Calibri" panose="020F0502020204030204" pitchFamily="34" charset="0"/>
              </a:rPr>
              <a:t>Outline</a:t>
            </a:r>
            <a:endParaRPr lang="zh-CN" altLang="en-US" sz="5400" cap="none" dirty="0"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 Background &amp; Goal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 Problem Formulation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Algorithms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Experiment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sz="3200" dirty="0"/>
              <a:t> C</a:t>
            </a:r>
            <a:r>
              <a:rPr lang="en-US" altLang="zh-CN" sz="3200" dirty="0" smtClean="0"/>
              <a:t>onclusion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095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923924"/>
          </a:xfrm>
        </p:spPr>
        <p:txBody>
          <a:bodyPr/>
          <a:lstStyle/>
          <a:p>
            <a:r>
              <a:rPr lang="en-US" altLang="zh-CN" sz="4800" cap="none" dirty="0"/>
              <a:t>Experiment</a:t>
            </a:r>
            <a:endParaRPr lang="zh-CN" altLang="en-US" sz="4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370018" y="1727199"/>
            <a:ext cx="4649783" cy="423864"/>
          </a:xfrm>
        </p:spPr>
        <p:txBody>
          <a:bodyPr/>
          <a:lstStyle/>
          <a:p>
            <a:r>
              <a:rPr lang="en-US" altLang="zh-CN" cap="none" dirty="0" smtClean="0"/>
              <a:t>Multiple sniffers with communication</a:t>
            </a:r>
            <a:endParaRPr lang="zh-CN" altLang="en-US" cap="none" dirty="0"/>
          </a:p>
        </p:txBody>
      </p:sp>
      <p:pic>
        <p:nvPicPr>
          <p:cNvPr id="10" name="内容占位符 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0018" y="2759075"/>
            <a:ext cx="4644000" cy="3600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>
          <a:xfrm>
            <a:off x="6291270" y="1814512"/>
            <a:ext cx="5038718" cy="509587"/>
          </a:xfrm>
        </p:spPr>
        <p:txBody>
          <a:bodyPr>
            <a:normAutofit fontScale="25000" lnSpcReduction="20000"/>
          </a:bodyPr>
          <a:lstStyle/>
          <a:p>
            <a:endParaRPr lang="en-US" altLang="zh-CN" cap="none" dirty="0" smtClean="0"/>
          </a:p>
          <a:p>
            <a:pPr algn="just"/>
            <a:r>
              <a:rPr lang="en-US" altLang="zh-CN" sz="9600" cap="none" dirty="0" smtClean="0"/>
              <a:t>Multiple </a:t>
            </a:r>
            <a:r>
              <a:rPr lang="en-US" altLang="zh-CN" sz="9600" cap="none" dirty="0"/>
              <a:t>sniffers </a:t>
            </a:r>
            <a:r>
              <a:rPr lang="en-US" altLang="zh-CN" sz="9600" cap="none" dirty="0" smtClean="0"/>
              <a:t>without communication</a:t>
            </a:r>
            <a:endParaRPr lang="zh-CN" altLang="en-US" sz="9600" cap="none" dirty="0"/>
          </a:p>
          <a:p>
            <a:endParaRPr lang="zh-CN" altLang="en-US" dirty="0"/>
          </a:p>
        </p:txBody>
      </p:sp>
      <p:pic>
        <p:nvPicPr>
          <p:cNvPr id="11" name="内容占位符 10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00807" y="2759075"/>
            <a:ext cx="4644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cap="none" dirty="0" smtClean="0"/>
              <a:t>Experiment</a:t>
            </a:r>
            <a:endParaRPr lang="zh-CN" altLang="en-US" sz="4800" cap="none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1141412" y="2154237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Compared with SAR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our single sniffer algorithm improves </a:t>
            </a:r>
            <a:r>
              <a:rPr lang="en-US" altLang="zh-CN" sz="2800" dirty="0"/>
              <a:t>the </a:t>
            </a:r>
            <a:r>
              <a:rPr lang="en-US" altLang="zh-CN" sz="2800" dirty="0" smtClean="0"/>
              <a:t>accuracy and </a:t>
            </a:r>
            <a:r>
              <a:rPr lang="en-US" altLang="zh-CN" sz="2800" dirty="0"/>
              <a:t>efficiency for more than </a:t>
            </a:r>
            <a:r>
              <a:rPr lang="en-US" altLang="zh-CN" sz="2800" dirty="0">
                <a:solidFill>
                  <a:srgbClr val="00B0F0"/>
                </a:solidFill>
              </a:rPr>
              <a:t>one hundred times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r>
              <a:rPr lang="en-US" altLang="zh-CN" sz="2800" dirty="0" smtClean="0"/>
              <a:t>Compared </a:t>
            </a:r>
            <a:r>
              <a:rPr lang="en-US" altLang="zh-CN" sz="2800" dirty="0"/>
              <a:t>with </a:t>
            </a:r>
            <a:r>
              <a:rPr lang="en-US" altLang="zh-CN" sz="2800" dirty="0" smtClean="0"/>
              <a:t>the algorithm using virtual channel, auction based algorithm </a:t>
            </a:r>
            <a:r>
              <a:rPr lang="en-US" altLang="zh-CN" sz="2800" dirty="0"/>
              <a:t>improves the accuracy </a:t>
            </a:r>
            <a:r>
              <a:rPr lang="en-US" altLang="zh-CN" sz="2800" dirty="0" smtClean="0"/>
              <a:t>of channel </a:t>
            </a:r>
            <a:r>
              <a:rPr lang="en-US" altLang="zh-CN" sz="2800" dirty="0"/>
              <a:t>selection for more than </a:t>
            </a:r>
            <a:r>
              <a:rPr lang="en-US" altLang="zh-CN" sz="2800" dirty="0" smtClean="0">
                <a:solidFill>
                  <a:srgbClr val="00B0F0"/>
                </a:solidFill>
              </a:rPr>
              <a:t>30%</a:t>
            </a:r>
            <a:r>
              <a:rPr lang="en-US" altLang="zh-CN" sz="2800" dirty="0" smtClean="0"/>
              <a:t>, but has </a:t>
            </a:r>
            <a:r>
              <a:rPr lang="en-US" altLang="zh-CN" sz="2800" dirty="0" smtClean="0">
                <a:solidFill>
                  <a:srgbClr val="00B0F0"/>
                </a:solidFill>
              </a:rPr>
              <a:t>much higher communication cost</a:t>
            </a:r>
          </a:p>
          <a:p>
            <a:r>
              <a:rPr lang="en-US" altLang="zh-CN" sz="2800" dirty="0" smtClean="0"/>
              <a:t>In fully distributed setting, two algorithm have roughly the same performance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78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cap="none" dirty="0" smtClean="0"/>
              <a:t>Conclusion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1978025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By modelling channel selection problem in wireless </a:t>
            </a:r>
            <a:r>
              <a:rPr lang="en-US" altLang="zh-CN" sz="2800" dirty="0" smtClean="0"/>
              <a:t>monitoring as </a:t>
            </a:r>
            <a:r>
              <a:rPr lang="en-US" altLang="zh-CN" sz="2800" dirty="0"/>
              <a:t>an exploration bandit problem, we studied both </a:t>
            </a:r>
            <a:r>
              <a:rPr lang="en-US" altLang="zh-CN" sz="2800" dirty="0" smtClean="0"/>
              <a:t>single sniffer </a:t>
            </a:r>
            <a:r>
              <a:rPr lang="en-US" altLang="zh-CN" sz="2800" dirty="0"/>
              <a:t>and multiple sniffer monitoring </a:t>
            </a:r>
            <a:r>
              <a:rPr lang="en-US" altLang="zh-CN" sz="2800" dirty="0" smtClean="0"/>
              <a:t>scenarios</a:t>
            </a:r>
          </a:p>
          <a:p>
            <a:r>
              <a:rPr lang="en-US" altLang="zh-CN" sz="2800" dirty="0" smtClean="0"/>
              <a:t>A </a:t>
            </a:r>
            <a:r>
              <a:rPr lang="en-US" altLang="zh-CN" sz="2800" dirty="0"/>
              <a:t>few single or distributed exploration </a:t>
            </a:r>
            <a:r>
              <a:rPr lang="en-US" altLang="zh-CN" sz="2800" dirty="0" smtClean="0"/>
              <a:t>bandit algorithms </a:t>
            </a:r>
            <a:r>
              <a:rPr lang="en-US" altLang="zh-CN" sz="2800" dirty="0"/>
              <a:t>are proposed in </a:t>
            </a:r>
            <a:r>
              <a:rPr lang="en-US" altLang="zh-CN" sz="2800" dirty="0" smtClean="0"/>
              <a:t>our </a:t>
            </a:r>
            <a:r>
              <a:rPr lang="en-US" altLang="zh-CN" sz="2800" dirty="0"/>
              <a:t>paper for different </a:t>
            </a:r>
            <a:r>
              <a:rPr lang="en-US" altLang="zh-CN" sz="2800" dirty="0" smtClean="0"/>
              <a:t>practical scenarios</a:t>
            </a:r>
          </a:p>
          <a:p>
            <a:r>
              <a:rPr lang="en-US" altLang="zh-CN" sz="2800" dirty="0"/>
              <a:t>Both theoretical analysis and </a:t>
            </a:r>
            <a:r>
              <a:rPr lang="en-US" altLang="zh-CN" sz="2800" dirty="0" smtClean="0"/>
              <a:t>simulation results </a:t>
            </a:r>
            <a:r>
              <a:rPr lang="en-US" altLang="zh-CN" sz="2800" dirty="0"/>
              <a:t>show that </a:t>
            </a:r>
            <a:r>
              <a:rPr lang="en-US" altLang="zh-CN" sz="2800" dirty="0" smtClean="0"/>
              <a:t>our algorithms </a:t>
            </a:r>
            <a:r>
              <a:rPr lang="en-US" altLang="zh-CN" sz="2800" dirty="0"/>
              <a:t>have excellent performances in different </a:t>
            </a:r>
            <a:r>
              <a:rPr lang="en-US" altLang="zh-CN" sz="2800" dirty="0" smtClean="0"/>
              <a:t>scenarios of </a:t>
            </a:r>
            <a:r>
              <a:rPr lang="en-US" altLang="zh-CN" sz="2800" dirty="0"/>
              <a:t>channel selection in wireless monitoring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22350" y="2552093"/>
            <a:ext cx="9905998" cy="1478570"/>
          </a:xfrm>
        </p:spPr>
        <p:txBody>
          <a:bodyPr/>
          <a:lstStyle/>
          <a:p>
            <a:pPr algn="ctr"/>
            <a:r>
              <a:rPr lang="en-US" altLang="zh-CN" sz="6000" i="1" dirty="0"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Q&amp;A</a:t>
            </a:r>
            <a:r>
              <a:rPr lang="zh-CN" altLang="en-US" i="1" dirty="0">
                <a:latin typeface="幼圆" panose="02010509060101010101" pitchFamily="49" charset="-122"/>
                <a:ea typeface="幼圆" panose="02010509060101010101" pitchFamily="49" charset="-122"/>
              </a:rPr>
              <a:t/>
            </a:r>
            <a:br>
              <a:rPr lang="zh-CN" altLang="en-US" i="1" dirty="0">
                <a:latin typeface="幼圆" panose="02010509060101010101" pitchFamily="49" charset="-122"/>
                <a:ea typeface="幼圆" panose="02010509060101010101" pitchFamily="49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0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cap="none" dirty="0" smtClean="0"/>
              <a:t>Background</a:t>
            </a:r>
            <a:endParaRPr lang="zh-CN" altLang="en-US" sz="48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In wireless monitoring, </a:t>
            </a:r>
            <a:r>
              <a:rPr lang="en-US" altLang="zh-CN" dirty="0" smtClean="0">
                <a:solidFill>
                  <a:srgbClr val="FF0000"/>
                </a:solidFill>
              </a:rPr>
              <a:t>channel selection</a:t>
            </a:r>
            <a:r>
              <a:rPr lang="en-US" altLang="zh-CN" dirty="0" smtClean="0"/>
              <a:t>, i.e., how </a:t>
            </a:r>
            <a:r>
              <a:rPr lang="en-US" altLang="zh-CN" dirty="0"/>
              <a:t>to choose channels </a:t>
            </a:r>
            <a:r>
              <a:rPr lang="en-US" altLang="zh-CN" dirty="0" smtClean="0"/>
              <a:t>with best </a:t>
            </a:r>
            <a:r>
              <a:rPr lang="en-US" altLang="zh-CN" dirty="0"/>
              <a:t>(or worst) qualities timely and </a:t>
            </a:r>
            <a:r>
              <a:rPr lang="en-US" altLang="zh-CN" dirty="0" smtClean="0"/>
              <a:t>accurately can be tricky</a:t>
            </a:r>
          </a:p>
          <a:p>
            <a:r>
              <a:rPr lang="en-US" altLang="zh-CN" dirty="0" smtClean="0"/>
              <a:t>With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00B0F0"/>
                </a:solidFill>
              </a:rPr>
              <a:t>channel </a:t>
            </a:r>
            <a:r>
              <a:rPr lang="en-US" altLang="zh-CN" dirty="0" smtClean="0">
                <a:solidFill>
                  <a:srgbClr val="00B0F0"/>
                </a:solidFill>
              </a:rPr>
              <a:t>information </a:t>
            </a:r>
            <a:r>
              <a:rPr lang="en-US" altLang="zh-CN" dirty="0">
                <a:solidFill>
                  <a:srgbClr val="00B0F0"/>
                </a:solidFill>
              </a:rPr>
              <a:t>initially </a:t>
            </a:r>
            <a:r>
              <a:rPr lang="en-US" altLang="zh-CN" dirty="0" smtClean="0">
                <a:solidFill>
                  <a:srgbClr val="00B0F0"/>
                </a:solidFill>
              </a:rPr>
              <a:t>unknown</a:t>
            </a:r>
            <a:r>
              <a:rPr lang="en-US" altLang="zh-CN" dirty="0" smtClean="0"/>
              <a:t>, adaptive channel allocation methods are needed</a:t>
            </a:r>
          </a:p>
          <a:p>
            <a:r>
              <a:rPr lang="en-US" altLang="zh-CN" dirty="0" smtClean="0"/>
              <a:t>While dedicated </a:t>
            </a:r>
            <a:r>
              <a:rPr lang="en-US" altLang="zh-CN" dirty="0"/>
              <a:t>devices such as </a:t>
            </a:r>
            <a:r>
              <a:rPr lang="en-US" altLang="zh-CN" dirty="0" smtClean="0"/>
              <a:t>sniffers </a:t>
            </a:r>
            <a:r>
              <a:rPr lang="en-US" altLang="zh-CN" dirty="0"/>
              <a:t>are </a:t>
            </a:r>
            <a:r>
              <a:rPr lang="en-US" altLang="zh-CN" dirty="0" smtClean="0"/>
              <a:t>implemented, </a:t>
            </a:r>
            <a:r>
              <a:rPr lang="en-US" altLang="zh-CN" dirty="0" smtClean="0">
                <a:solidFill>
                  <a:srgbClr val="00B0F0"/>
                </a:solidFill>
              </a:rPr>
              <a:t>coordination between multiple devices</a:t>
            </a:r>
            <a:r>
              <a:rPr lang="en-US" altLang="zh-CN" dirty="0" smtClean="0"/>
              <a:t> is an essential problem</a:t>
            </a:r>
          </a:p>
          <a:p>
            <a:r>
              <a:rPr lang="en-US" altLang="zh-CN" dirty="0" smtClean="0"/>
              <a:t>Applications in resource allocation, </a:t>
            </a:r>
            <a:r>
              <a:rPr lang="en-US" altLang="zh-CN" dirty="0"/>
              <a:t>mission-critical scenarios, disaster recovery and military </a:t>
            </a:r>
            <a:r>
              <a:rPr lang="en-US" altLang="zh-CN" dirty="0" smtClean="0"/>
              <a:t>tasks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40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cap="none" dirty="0" smtClean="0"/>
              <a:t>Goal</a:t>
            </a:r>
            <a:endParaRPr lang="zh-CN" altLang="en-US" sz="48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Optimal channel selection</a:t>
            </a:r>
          </a:p>
          <a:p>
            <a:pPr lvl="1"/>
            <a:r>
              <a:rPr lang="en-US" altLang="zh-CN" sz="2400" dirty="0" smtClean="0"/>
              <a:t>With channel activities initially unknown, collecting channel information gradually during a </a:t>
            </a:r>
            <a:r>
              <a:rPr lang="en-US" altLang="zh-CN" sz="2400" dirty="0" smtClean="0">
                <a:solidFill>
                  <a:srgbClr val="00B0F0"/>
                </a:solidFill>
              </a:rPr>
              <a:t>sequential learning process</a:t>
            </a:r>
          </a:p>
          <a:p>
            <a:pPr lvl="1"/>
            <a:r>
              <a:rPr lang="en-US" altLang="zh-CN" sz="2400" dirty="0" smtClean="0"/>
              <a:t>Make best decision within </a:t>
            </a:r>
            <a:r>
              <a:rPr lang="en-US" altLang="zh-CN" sz="2400" dirty="0" smtClean="0">
                <a:solidFill>
                  <a:srgbClr val="FF0000"/>
                </a:solidFill>
              </a:rPr>
              <a:t>limited time budget</a:t>
            </a:r>
          </a:p>
          <a:p>
            <a:r>
              <a:rPr lang="en-US" altLang="zh-CN" sz="2800" dirty="0" smtClean="0"/>
              <a:t>Coordination between devices</a:t>
            </a:r>
          </a:p>
          <a:p>
            <a:pPr lvl="1"/>
            <a:r>
              <a:rPr lang="en-US" altLang="zh-CN" sz="2400" dirty="0" smtClean="0"/>
              <a:t>For passive devices, they can communicate without </a:t>
            </a:r>
            <a:r>
              <a:rPr lang="en-US" altLang="zh-CN" sz="2400" dirty="0"/>
              <a:t>inferences</a:t>
            </a:r>
            <a:r>
              <a:rPr lang="en-US" altLang="zh-CN" sz="2400" dirty="0" smtClean="0"/>
              <a:t> to make best choice</a:t>
            </a:r>
          </a:p>
          <a:p>
            <a:pPr lvl="1"/>
            <a:r>
              <a:rPr lang="en-US" altLang="zh-CN" sz="2400" dirty="0" smtClean="0"/>
              <a:t>For active devices, </a:t>
            </a:r>
            <a:r>
              <a:rPr lang="en-US" altLang="zh-CN" sz="2400" dirty="0" smtClean="0">
                <a:solidFill>
                  <a:srgbClr val="FF0000"/>
                </a:solidFill>
              </a:rPr>
              <a:t>interferences</a:t>
            </a:r>
            <a:r>
              <a:rPr lang="en-US" altLang="zh-CN" sz="2400" dirty="0" smtClean="0"/>
              <a:t> are taken into consideration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9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cap="none" dirty="0" smtClean="0"/>
              <a:t>Problem</a:t>
            </a:r>
            <a:r>
              <a:rPr lang="en-US" altLang="zh-CN" cap="none" dirty="0" smtClean="0"/>
              <a:t> </a:t>
            </a:r>
            <a:r>
              <a:rPr lang="en-US" altLang="zh-CN" sz="4800" cap="none" dirty="0" smtClean="0"/>
              <a:t>Formulation</a:t>
            </a:r>
            <a:endParaRPr lang="zh-CN" altLang="en-US" sz="48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We need an adaptive learning method for channel selection</a:t>
            </a:r>
          </a:p>
          <a:p>
            <a:r>
              <a:rPr lang="en-US" altLang="zh-CN" sz="2800" dirty="0" smtClean="0"/>
              <a:t>To </a:t>
            </a:r>
            <a:r>
              <a:rPr lang="en-US" altLang="zh-CN" sz="2800" dirty="0"/>
              <a:t>achieve a trade-off </a:t>
            </a:r>
            <a:r>
              <a:rPr lang="en-US" altLang="zh-CN" sz="2800" dirty="0" smtClean="0"/>
              <a:t>between time/resource </a:t>
            </a:r>
            <a:r>
              <a:rPr lang="en-US" altLang="zh-CN" sz="2800" dirty="0"/>
              <a:t>budget </a:t>
            </a:r>
            <a:r>
              <a:rPr lang="en-US" altLang="zh-CN" sz="2800" dirty="0" smtClean="0"/>
              <a:t>and accuracy, we formulate this problem as a novel </a:t>
            </a:r>
            <a:r>
              <a:rPr lang="en-US" altLang="zh-CN" sz="2800" dirty="0"/>
              <a:t>branch of the classic </a:t>
            </a:r>
            <a:r>
              <a:rPr lang="en-US" altLang="zh-CN" sz="2800" dirty="0">
                <a:solidFill>
                  <a:srgbClr val="00B0F0"/>
                </a:solidFill>
              </a:rPr>
              <a:t>multi-armed bandit (MAB) </a:t>
            </a:r>
            <a:r>
              <a:rPr lang="en-US" altLang="zh-CN" sz="2800" dirty="0" smtClean="0"/>
              <a:t>problem, namely </a:t>
            </a:r>
            <a:r>
              <a:rPr lang="en-US" altLang="zh-CN" sz="2800" dirty="0">
                <a:solidFill>
                  <a:srgbClr val="FF0000"/>
                </a:solidFill>
              </a:rPr>
              <a:t>exploration bandit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problem</a:t>
            </a:r>
          </a:p>
          <a:p>
            <a:r>
              <a:rPr lang="en-US" altLang="zh-CN" sz="2800" dirty="0" smtClean="0"/>
              <a:t>For multiple monitoring devices, we convert the original problem into a </a:t>
            </a:r>
            <a:r>
              <a:rPr lang="en-US" altLang="zh-CN" sz="2800" dirty="0" smtClean="0">
                <a:solidFill>
                  <a:srgbClr val="FF0000"/>
                </a:solidFill>
              </a:rPr>
              <a:t>distributed exploration bandit</a:t>
            </a:r>
            <a:r>
              <a:rPr lang="en-US" altLang="zh-CN" sz="2800" dirty="0" smtClean="0"/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17530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cap="none" dirty="0" smtClean="0"/>
              <a:t>Multi-armed Bandit (MAB) Problem</a:t>
            </a:r>
            <a:endParaRPr lang="zh-CN" altLang="en-US" sz="48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3000" dirty="0" smtClean="0"/>
              <a:t>MAB is an </a:t>
            </a:r>
            <a:r>
              <a:rPr lang="en-US" altLang="zh-CN" sz="3000" dirty="0" smtClean="0">
                <a:solidFill>
                  <a:srgbClr val="00B0F0"/>
                </a:solidFill>
              </a:rPr>
              <a:t>online learning</a:t>
            </a:r>
            <a:r>
              <a:rPr lang="en-US" altLang="zh-CN" sz="3000" dirty="0" smtClean="0"/>
              <a:t> problem for decision making</a:t>
            </a:r>
          </a:p>
          <a:p>
            <a:r>
              <a:rPr lang="en-US" altLang="zh-CN" sz="3000" dirty="0" smtClean="0"/>
              <a:t>It is a </a:t>
            </a:r>
            <a:r>
              <a:rPr lang="en-US" altLang="zh-CN" sz="3000" dirty="0"/>
              <a:t>classic example of tradeoff between exploration and </a:t>
            </a:r>
            <a:r>
              <a:rPr lang="en-US" altLang="zh-CN" sz="3000" dirty="0" smtClean="0"/>
              <a:t>exploitation, which </a:t>
            </a:r>
            <a:r>
              <a:rPr lang="en-US" altLang="zh-CN" sz="3000" dirty="0"/>
              <a:t>aims to achieve the </a:t>
            </a:r>
            <a:r>
              <a:rPr lang="en-US" altLang="zh-CN" sz="3000" dirty="0">
                <a:solidFill>
                  <a:srgbClr val="00B0F0"/>
                </a:solidFill>
              </a:rPr>
              <a:t>maximum cumulative </a:t>
            </a:r>
            <a:r>
              <a:rPr lang="en-US" altLang="zh-CN" sz="3000" dirty="0" smtClean="0">
                <a:solidFill>
                  <a:srgbClr val="00B0F0"/>
                </a:solidFill>
              </a:rPr>
              <a:t>sum </a:t>
            </a:r>
            <a:r>
              <a:rPr lang="en-US" altLang="zh-CN" sz="3000" dirty="0" smtClean="0"/>
              <a:t>of </a:t>
            </a:r>
            <a:r>
              <a:rPr lang="en-US" altLang="zh-CN" sz="3000" dirty="0"/>
              <a:t>rewards in the learning </a:t>
            </a:r>
            <a:r>
              <a:rPr lang="en-US" altLang="zh-CN" sz="3000" dirty="0" smtClean="0"/>
              <a:t>process</a:t>
            </a:r>
          </a:p>
          <a:p>
            <a:r>
              <a:rPr lang="en-US" altLang="zh-CN" sz="3000" dirty="0" smtClean="0"/>
              <a:t>For channel selection in wireless monitoring, sniffers also need to make decisions of choosing best channel through the learning process, thus MAB algorithms work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7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cap="none" dirty="0" smtClean="0"/>
              <a:t>Exploration Bandit Problem</a:t>
            </a:r>
            <a:endParaRPr lang="zh-CN" altLang="en-US" sz="48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</a:t>
            </a:r>
            <a:r>
              <a:rPr lang="en-US" altLang="zh-CN" sz="2800" dirty="0" smtClean="0"/>
              <a:t> new branch </a:t>
            </a:r>
            <a:r>
              <a:rPr lang="en-US" altLang="zh-CN" sz="2800" dirty="0"/>
              <a:t>of </a:t>
            </a:r>
            <a:r>
              <a:rPr lang="en-US" altLang="zh-CN" sz="2800" dirty="0" smtClean="0"/>
              <a:t>MAB</a:t>
            </a:r>
          </a:p>
          <a:p>
            <a:r>
              <a:rPr lang="en-US" altLang="zh-CN" sz="2800" dirty="0"/>
              <a:t>In </a:t>
            </a:r>
            <a:r>
              <a:rPr lang="en-US" altLang="zh-CN" sz="2800" dirty="0" smtClean="0"/>
              <a:t>the fixed </a:t>
            </a:r>
            <a:r>
              <a:rPr lang="en-US" altLang="zh-CN" sz="2800" dirty="0"/>
              <a:t>budget setting , players should seek for a single best </a:t>
            </a:r>
            <a:r>
              <a:rPr lang="en-US" altLang="zh-CN" sz="2800" dirty="0" smtClean="0"/>
              <a:t>arm or </a:t>
            </a:r>
            <a:r>
              <a:rPr lang="en-US" altLang="zh-CN" sz="2800" dirty="0"/>
              <a:t>a best subset of arms </a:t>
            </a:r>
            <a:r>
              <a:rPr lang="en-US" altLang="zh-CN" sz="2800" dirty="0" smtClean="0"/>
              <a:t>within </a:t>
            </a:r>
            <a:r>
              <a:rPr lang="en-US" altLang="zh-CN" sz="2800" dirty="0"/>
              <a:t>a </a:t>
            </a:r>
            <a:r>
              <a:rPr lang="en-US" altLang="zh-CN" sz="2800" dirty="0">
                <a:solidFill>
                  <a:srgbClr val="00B0F0"/>
                </a:solidFill>
              </a:rPr>
              <a:t>fixed time </a:t>
            </a:r>
            <a:r>
              <a:rPr lang="en-US" altLang="zh-CN" sz="2800" dirty="0" smtClean="0">
                <a:solidFill>
                  <a:srgbClr val="00B0F0"/>
                </a:solidFill>
              </a:rPr>
              <a:t>budget</a:t>
            </a:r>
          </a:p>
          <a:p>
            <a:r>
              <a:rPr lang="en-US" altLang="zh-CN" sz="2800" dirty="0"/>
              <a:t>E</a:t>
            </a:r>
            <a:r>
              <a:rPr lang="en-US" altLang="zh-CN" sz="2800" dirty="0" smtClean="0"/>
              <a:t>xploration </a:t>
            </a:r>
            <a:r>
              <a:rPr lang="en-US" altLang="zh-CN" sz="2800" dirty="0"/>
              <a:t>bandit methods have more accurate results in </a:t>
            </a:r>
            <a:r>
              <a:rPr lang="en-US" altLang="zh-CN" sz="2800" dirty="0" smtClean="0"/>
              <a:t>the channel </a:t>
            </a:r>
            <a:r>
              <a:rPr lang="en-US" altLang="zh-CN" sz="2800" dirty="0"/>
              <a:t>selection of wireless monitoring because they </a:t>
            </a:r>
            <a:r>
              <a:rPr lang="en-US" altLang="zh-CN" sz="2800" dirty="0" smtClean="0"/>
              <a:t>can spend </a:t>
            </a:r>
            <a:r>
              <a:rPr lang="en-US" altLang="zh-CN" sz="2800" dirty="0" smtClean="0">
                <a:solidFill>
                  <a:srgbClr val="00B0F0"/>
                </a:solidFill>
              </a:rPr>
              <a:t>more </a:t>
            </a:r>
            <a:r>
              <a:rPr lang="en-US" altLang="zh-CN" sz="2800" dirty="0">
                <a:solidFill>
                  <a:srgbClr val="00B0F0"/>
                </a:solidFill>
              </a:rPr>
              <a:t>time </a:t>
            </a:r>
            <a:r>
              <a:rPr lang="en-US" altLang="zh-CN" sz="2800" dirty="0" smtClean="0">
                <a:solidFill>
                  <a:srgbClr val="00B0F0"/>
                </a:solidFill>
              </a:rPr>
              <a:t>on ‘bad’ channels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cap="none" dirty="0" smtClean="0"/>
              <a:t>Distributed Exploration</a:t>
            </a:r>
            <a:r>
              <a:rPr lang="en-US" altLang="zh-CN" cap="none" dirty="0" smtClean="0"/>
              <a:t> </a:t>
            </a:r>
            <a:r>
              <a:rPr lang="en-US" altLang="zh-CN" sz="4800" cap="none" dirty="0" smtClean="0"/>
              <a:t>Bandit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800" dirty="0" smtClean="0"/>
              <a:t>An challenging problem under distributed environment, which remains unsolved</a:t>
            </a:r>
          </a:p>
          <a:p>
            <a:r>
              <a:rPr lang="en-US" altLang="zh-CN" sz="2800" dirty="0" smtClean="0"/>
              <a:t>In fixed budget setting, different players make their own decisions </a:t>
            </a:r>
            <a:r>
              <a:rPr lang="en-US" altLang="zh-CN" sz="2800" dirty="0" smtClean="0">
                <a:solidFill>
                  <a:srgbClr val="00B0F0"/>
                </a:solidFill>
              </a:rPr>
              <a:t>independently</a:t>
            </a:r>
            <a:r>
              <a:rPr lang="en-US" altLang="zh-CN" sz="2800" dirty="0" smtClean="0"/>
              <a:t> in a limited time</a:t>
            </a:r>
            <a:endParaRPr lang="en-US" altLang="zh-CN" sz="2800" dirty="0"/>
          </a:p>
          <a:p>
            <a:r>
              <a:rPr lang="en-US" altLang="zh-CN" sz="2800" dirty="0" smtClean="0"/>
              <a:t>For multiple players (sniffers in our case), how to </a:t>
            </a:r>
            <a:r>
              <a:rPr lang="en-US" altLang="zh-CN" sz="2800" dirty="0" smtClean="0">
                <a:solidFill>
                  <a:srgbClr val="00B0F0"/>
                </a:solidFill>
              </a:rPr>
              <a:t>avoid interferences and achieve higher reward in the meantime</a:t>
            </a:r>
            <a:r>
              <a:rPr lang="en-US" altLang="zh-CN" sz="2800" dirty="0" smtClean="0"/>
              <a:t> is the main problem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19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644" y="1004960"/>
            <a:ext cx="650707" cy="1226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954" y="2231450"/>
            <a:ext cx="3512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Active  Sniffers </a:t>
            </a:r>
          </a:p>
          <a:p>
            <a:pPr algn="ctr"/>
            <a:r>
              <a:rPr lang="en-US" altLang="zh-CN" sz="3600" dirty="0" smtClean="0"/>
              <a:t>without </a:t>
            </a:r>
            <a:r>
              <a:rPr lang="en-US" altLang="zh-CN" sz="3600" dirty="0" smtClean="0"/>
              <a:t>Communications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407" y="1004960"/>
            <a:ext cx="650707" cy="1226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725" y="3720376"/>
            <a:ext cx="1079985" cy="15535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0351" y="3720376"/>
            <a:ext cx="1079985" cy="15535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977" y="3720376"/>
            <a:ext cx="1079985" cy="15535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54244" y="2201109"/>
            <a:ext cx="1545614" cy="15496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10"/>
          <a:stretch>
            <a:fillRect/>
          </a:stretch>
        </p:blipFill>
        <p:spPr>
          <a:xfrm rot="6666217">
            <a:off x="8748390" y="2211021"/>
            <a:ext cx="1545615" cy="1549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custData r:id="rId3"/>
            </p:custDataLst>
          </p:nvPr>
        </p:nvPicPr>
        <p:blipFill>
          <a:blip r:embed="rId10"/>
          <a:stretch>
            <a:fillRect/>
          </a:stretch>
        </p:blipFill>
        <p:spPr>
          <a:xfrm rot="6666217">
            <a:off x="6494118" y="2161467"/>
            <a:ext cx="1545615" cy="1549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custData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91433" y="2125593"/>
            <a:ext cx="1545614" cy="1549609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 rot="688498">
            <a:off x="2625394" y="555372"/>
            <a:ext cx="2628850" cy="1430505"/>
          </a:xfrm>
          <a:prstGeom prst="cloudCallout">
            <a:avLst>
              <a:gd name="adj1" fmla="val 65867"/>
              <a:gd name="adj2" fmla="val 80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Collision</a:t>
            </a:r>
            <a:r>
              <a:rPr lang="zh-CN" altLang="en-US" sz="2400" dirty="0" smtClean="0"/>
              <a:t>！</a:t>
            </a:r>
            <a:endParaRPr lang="zh-CN" altLang="en-US" sz="2400" dirty="0"/>
          </a:p>
        </p:txBody>
      </p:sp>
      <p:pic>
        <p:nvPicPr>
          <p:cNvPr id="27" name="音频 2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3"/>
    </mc:Choice>
    <mc:Fallback xmlns="">
      <p:transition spd="slow" advTm="9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电路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电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10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2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3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4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5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6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7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8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9.xml><?xml version="1.0" encoding="utf-8"?>
<Control xmlns="http://schemas.microsoft.com/VisualStudio/2011/storyboarding/control">
  <Id Name="8a6d842a-7874-4bdd-a0d8-788461b83bfd" Revision="1" Stencil="System.MyShapes" StencilVersion="1.0"/>
</Control>
</file>

<file path=customXml/itemProps1.xml><?xml version="1.0" encoding="utf-8"?>
<ds:datastoreItem xmlns:ds="http://schemas.openxmlformats.org/officeDocument/2006/customXml" ds:itemID="{A4373621-413C-4B41-86A1-AF13B1BEB04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F961C7F1-0154-493A-84FD-4FE1738B125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3172AF05-E5C9-464A-A4F4-8D551C33160B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CF4D484A-0960-4156-B4A1-58896D61CAE6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0FFB624D-242B-4ACE-A71F-C9318AB9224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71863AC4-9299-4DD7-8072-73F7FA0672B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461CA4CD-4495-434D-8BFC-9E859A1A588E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E8C301B6-6B40-4E2F-B560-73781F5F1E76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D6D27BF-AA41-4EE9-9C63-DD1AF70572E6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AA60BEDD-2FC3-4AE0-A8A4-97AB160F3ED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TM04033919[[fn=电路]]</Template>
  <TotalTime>436</TotalTime>
  <Words>873</Words>
  <Application>Microsoft Office PowerPoint</Application>
  <PresentationFormat>宽屏</PresentationFormat>
  <Paragraphs>83</Paragraphs>
  <Slides>23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宋体</vt:lpstr>
      <vt:lpstr>幼圆</vt:lpstr>
      <vt:lpstr>Arial</vt:lpstr>
      <vt:lpstr>Calibri</vt:lpstr>
      <vt:lpstr>Calibri Light</vt:lpstr>
      <vt:lpstr>Trebuchet MS</vt:lpstr>
      <vt:lpstr>Tw Cen MT</vt:lpstr>
      <vt:lpstr>Wingdings</vt:lpstr>
      <vt:lpstr>电路</vt:lpstr>
      <vt:lpstr>Distributed Learning for Multi-Channel Selection in Wireless Network Monitoring</vt:lpstr>
      <vt:lpstr>Outline</vt:lpstr>
      <vt:lpstr>Background</vt:lpstr>
      <vt:lpstr>Goal</vt:lpstr>
      <vt:lpstr>Problem Formulation</vt:lpstr>
      <vt:lpstr>Multi-armed Bandit (MAB) Problem</vt:lpstr>
      <vt:lpstr>Exploration Bandit Problem</vt:lpstr>
      <vt:lpstr>Distributed Exploration Bandit</vt:lpstr>
      <vt:lpstr>PowerPoint 演示文稿</vt:lpstr>
      <vt:lpstr>Algorithms</vt:lpstr>
      <vt:lpstr>PowerPoint 演示文稿</vt:lpstr>
      <vt:lpstr>Algorithms</vt:lpstr>
      <vt:lpstr>PowerPoint 演示文稿</vt:lpstr>
      <vt:lpstr>Multiple Sniffers With Communication</vt:lpstr>
      <vt:lpstr>Multiple Sniffers With Communication</vt:lpstr>
      <vt:lpstr>PowerPoint 演示文稿</vt:lpstr>
      <vt:lpstr>Fully Distributed Algorithms</vt:lpstr>
      <vt:lpstr>Experiment</vt:lpstr>
      <vt:lpstr>Experiment</vt:lpstr>
      <vt:lpstr>Experiment</vt:lpstr>
      <vt:lpstr>Experiment</vt:lpstr>
      <vt:lpstr>Conclusion</vt:lpstr>
      <vt:lpstr>Q&amp;A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Xue</dc:creator>
  <cp:lastModifiedBy>Yuan Xue</cp:lastModifiedBy>
  <cp:revision>50</cp:revision>
  <dcterms:created xsi:type="dcterms:W3CDTF">2016-06-12T12:30:37Z</dcterms:created>
  <dcterms:modified xsi:type="dcterms:W3CDTF">2016-06-13T13:59:31Z</dcterms:modified>
</cp:coreProperties>
</file>