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0" r:id="rId2"/>
    <p:sldId id="259" r:id="rId3"/>
    <p:sldId id="262" r:id="rId4"/>
    <p:sldId id="263" r:id="rId5"/>
    <p:sldId id="264" r:id="rId6"/>
    <p:sldId id="266" r:id="rId7"/>
    <p:sldId id="258" r:id="rId8"/>
    <p:sldId id="268" r:id="rId9"/>
    <p:sldId id="269" r:id="rId10"/>
    <p:sldId id="270" r:id="rId11"/>
    <p:sldId id="271" r:id="rId12"/>
    <p:sldId id="272" r:id="rId13"/>
    <p:sldId id="275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4BFA4-1651-48D9-823C-2B425B0F6D00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E9080-3F67-4E21-BCA8-AC2E7828E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E9080-3F67-4E21-BCA8-AC2E7828E1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Design and Implementation of 16 bit multi-cycle </a:t>
            </a:r>
          </a:p>
          <a:p>
            <a:pPr>
              <a:buNone/>
            </a:pPr>
            <a:r>
              <a:rPr lang="en-US" sz="2800" dirty="0" smtClean="0"/>
              <a:t>Micro-processor using RISC Architecture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2000" dirty="0" smtClean="0"/>
              <a:t>Abdullah Al </a:t>
            </a:r>
            <a:r>
              <a:rPr lang="en-US" sz="2000" dirty="0" err="1" smtClean="0"/>
              <a:t>Owahid</a:t>
            </a:r>
            <a:endParaRPr lang="en-US" sz="2000" dirty="0" smtClean="0"/>
          </a:p>
          <a:p>
            <a:pPr algn="r">
              <a:buNone/>
            </a:pPr>
            <a:r>
              <a:rPr lang="en-US" sz="2000" dirty="0" smtClean="0"/>
              <a:t>Grad. Student</a:t>
            </a:r>
          </a:p>
          <a:p>
            <a:pPr algn="r">
              <a:buNone/>
            </a:pPr>
            <a:r>
              <a:rPr lang="en-US" sz="2000" dirty="0" smtClean="0"/>
              <a:t>ECE, Auburn University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 smtClean="0"/>
              <a:t>    </a:t>
            </a:r>
            <a:r>
              <a:rPr lang="en-US" sz="1600" dirty="0" smtClean="0"/>
              <a:t>0: data_fr_mem = 16'b0101010000100011;//</a:t>
            </a:r>
            <a:r>
              <a:rPr lang="en-US" sz="1600" dirty="0" err="1" smtClean="0"/>
              <a:t>seq</a:t>
            </a:r>
            <a:r>
              <a:rPr lang="en-US" sz="1600" dirty="0" smtClean="0"/>
              <a:t> $4,$2,$3//$4 should be 1</a:t>
            </a:r>
          </a:p>
          <a:p>
            <a:pPr>
              <a:buNone/>
            </a:pPr>
            <a:r>
              <a:rPr lang="en-US" sz="1600" dirty="0" smtClean="0"/>
              <a:t>    1: data_fr_mem = 16'b0100010100100100;//</a:t>
            </a:r>
            <a:r>
              <a:rPr lang="en-US" sz="1600" dirty="0" err="1" smtClean="0"/>
              <a:t>slt</a:t>
            </a:r>
            <a:r>
              <a:rPr lang="en-US" sz="1600" dirty="0" smtClean="0"/>
              <a:t> $5,$2,$4//$5 should be 1</a:t>
            </a:r>
          </a:p>
          <a:p>
            <a:pPr>
              <a:buNone/>
            </a:pPr>
            <a:r>
              <a:rPr lang="en-US" sz="1600" dirty="0" smtClean="0"/>
              <a:t>    2: data_fr_mem = 16'b1001011010000000; //</a:t>
            </a:r>
            <a:r>
              <a:rPr lang="en-US" sz="1600" dirty="0" err="1" smtClean="0"/>
              <a:t>addi</a:t>
            </a:r>
            <a:r>
              <a:rPr lang="en-US" sz="1600" dirty="0" smtClean="0"/>
              <a:t> $6,-108//$6 should be -128</a:t>
            </a:r>
          </a:p>
          <a:p>
            <a:pPr>
              <a:buNone/>
            </a:pPr>
            <a:r>
              <a:rPr lang="en-US" sz="1600" dirty="0" smtClean="0"/>
              <a:t>    3: data_fr_mem = 16'b0000100001010110;//add $8,$5,$6//$8 should be -127</a:t>
            </a: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00400"/>
            <a:ext cx="81105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700" dirty="0" smtClean="0"/>
              <a:t> 4: data_fr_mem = 16'b0001100101010110;//sub $9,$5,$6//$9 should be 129</a:t>
            </a:r>
          </a:p>
          <a:p>
            <a:pPr>
              <a:buNone/>
            </a:pPr>
            <a:r>
              <a:rPr lang="en-US" sz="1700" dirty="0" smtClean="0"/>
              <a:t>5: data_fr_mem = 16'b1000101010010101; //</a:t>
            </a:r>
            <a:r>
              <a:rPr lang="en-US" sz="1700" dirty="0" err="1" smtClean="0"/>
              <a:t>addi</a:t>
            </a:r>
            <a:r>
              <a:rPr lang="en-US" sz="1700" dirty="0" smtClean="0"/>
              <a:t> $10,$9,#5 //$10 should be 134</a:t>
            </a:r>
          </a:p>
          <a:p>
            <a:pPr>
              <a:buNone/>
            </a:pPr>
            <a:r>
              <a:rPr lang="en-US" sz="1700" dirty="0" smtClean="0"/>
              <a:t>6: data_fr_mem = 16'b1010000000001111;//J </a:t>
            </a:r>
            <a:r>
              <a:rPr lang="en-US" sz="1700" dirty="0" err="1" smtClean="0"/>
              <a:t>Label,Label</a:t>
            </a:r>
            <a:r>
              <a:rPr lang="en-US" sz="1700" dirty="0" smtClean="0"/>
              <a:t>=15,pc will changed to 15</a:t>
            </a:r>
          </a:p>
          <a:p>
            <a:pPr>
              <a:buNone/>
            </a:pPr>
            <a:r>
              <a:rPr lang="en-US" sz="1700" dirty="0" smtClean="0"/>
              <a:t>15: data_fr_mem = 16'b1011100000000111;//JZ $8 Label=7//$8 is not 0,so pc will be 16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3124200"/>
            <a:ext cx="8686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700" dirty="0" smtClean="0"/>
              <a:t>16: data_fr_mem = 16'b1100100000000111;//JNZ $8 Label=7 this time jump will occur</a:t>
            </a:r>
          </a:p>
          <a:p>
            <a:pPr>
              <a:buNone/>
            </a:pPr>
            <a:r>
              <a:rPr lang="en-US" sz="1700" dirty="0" smtClean="0"/>
              <a:t>7: data_fr_mem = 16'b1101000000010001;//JAL Label = 17,save </a:t>
            </a:r>
            <a:r>
              <a:rPr lang="en-US" sz="1700" dirty="0" err="1" smtClean="0"/>
              <a:t>ra</a:t>
            </a:r>
            <a:r>
              <a:rPr lang="en-US" sz="1700" dirty="0" smtClean="0"/>
              <a:t>=pc+1</a:t>
            </a:r>
          </a:p>
          <a:p>
            <a:pPr>
              <a:buNone/>
            </a:pPr>
            <a:r>
              <a:rPr lang="en-US" sz="1700" dirty="0" smtClean="0"/>
              <a:t>17: data_fr_mem = 16'b1110xxxxxxxxxxxx;//JR return to address 7+1</a:t>
            </a:r>
          </a:p>
          <a:p>
            <a:pPr>
              <a:buNone/>
            </a:pPr>
            <a:r>
              <a:rPr lang="en-US" sz="1700" dirty="0" smtClean="0"/>
              <a:t> 8: data_fr_mem = 16'b0000000000000000;// NOP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124200"/>
            <a:ext cx="8239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</a:t>
            </a:r>
          </a:p>
          <a:p>
            <a:pPr>
              <a:buNone/>
            </a:pPr>
            <a:r>
              <a:rPr lang="en-US" dirty="0" smtClean="0"/>
              <a:t>    -- Utilizes double edge trigger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-- 13 instruction out of 15 completes in 2 clock cycle</a:t>
            </a:r>
          </a:p>
          <a:p>
            <a:r>
              <a:rPr lang="en-US" dirty="0"/>
              <a:t> </a:t>
            </a:r>
            <a:r>
              <a:rPr lang="en-US" dirty="0" smtClean="0"/>
              <a:t>Disadvantage</a:t>
            </a:r>
          </a:p>
          <a:p>
            <a:pPr>
              <a:buNone/>
            </a:pPr>
            <a:r>
              <a:rPr lang="en-US" dirty="0" smtClean="0"/>
              <a:t>     --Positive edge required at the beginning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R-type</a:t>
            </a:r>
          </a:p>
          <a:p>
            <a:endParaRPr lang="en-US" dirty="0" smtClean="0"/>
          </a:p>
          <a:p>
            <a:r>
              <a:rPr lang="en-US" dirty="0" smtClean="0"/>
              <a:t>I-type</a:t>
            </a:r>
          </a:p>
          <a:p>
            <a:endParaRPr lang="en-US" dirty="0" smtClean="0"/>
          </a:p>
          <a:p>
            <a:r>
              <a:rPr lang="en-US" dirty="0" smtClean="0"/>
              <a:t>J-type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098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3505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Imm.</a:t>
                      </a:r>
                      <a:r>
                        <a:rPr lang="en-US" baseline="0" dirty="0" smtClean="0"/>
                        <a:t> Opnd.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4419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Label, N=12, -2048-2047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4800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JNZ/JZ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Label, N=8, -128-127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5181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Label, N=12, -2048-2047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5562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ISA (contd..)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R-type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438400"/>
          <a:ext cx="60960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Add/Sub/And/</a:t>
                      </a:r>
                      <a:r>
                        <a:rPr lang="en-US" dirty="0" err="1" smtClean="0"/>
                        <a:t>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Rd=1,if</a:t>
                      </a:r>
                      <a:r>
                        <a:rPr lang="en-US" baseline="0" dirty="0" smtClean="0"/>
                        <a:t> Rs&lt;Rt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Rd=1, if Rs=Rt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ISA (contd..)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I-type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057400"/>
          <a:ext cx="6629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/>
                <a:gridCol w="1325880"/>
                <a:gridCol w="1325880"/>
                <a:gridCol w="97536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[Rs]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Rd=[Rs+N]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[Rs]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[Rs+N]=Rd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3200400"/>
          <a:ext cx="6553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/>
                <a:gridCol w="1310640"/>
                <a:gridCol w="1310640"/>
                <a:gridCol w="1310640"/>
                <a:gridCol w="1310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Rd=Rs+N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N, -128-127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Rd=N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Register File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Number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$zero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Hardwired zero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$at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Temp. reg for swap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$v0-$v1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2-3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Return value register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$a0-$a1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4-5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Argument register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$t0-$t4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6-10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Temporary register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$s0-$s2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11-13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Saved register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$sp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Stack pointer register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Return address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124200"/>
            <a:ext cx="533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3503285"/>
            <a:ext cx="459115" cy="1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19200" y="3124200"/>
            <a:ext cx="306715" cy="1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33600" y="2819400"/>
            <a:ext cx="457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</a:p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71800" y="2819400"/>
            <a:ext cx="3048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</a:p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24400" y="2743200"/>
            <a:ext cx="12192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 FILE</a:t>
            </a:r>
            <a:endParaRPr lang="en-US" dirty="0"/>
          </a:p>
        </p:txBody>
      </p:sp>
      <p:cxnSp>
        <p:nvCxnSpPr>
          <p:cNvPr id="27" name="Elbow Connector 26"/>
          <p:cNvCxnSpPr/>
          <p:nvPr/>
        </p:nvCxnSpPr>
        <p:spPr>
          <a:xfrm flipV="1">
            <a:off x="4191000" y="3810000"/>
            <a:ext cx="533400" cy="228600"/>
          </a:xfrm>
          <a:prstGeom prst="bentConnector3">
            <a:avLst>
              <a:gd name="adj1" fmla="val 789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2" idx="3"/>
          </p:cNvCxnSpPr>
          <p:nvPr/>
        </p:nvCxnSpPr>
        <p:spPr>
          <a:xfrm>
            <a:off x="3276600" y="3352800"/>
            <a:ext cx="76200" cy="1981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5400000" flipH="1" flipV="1">
            <a:off x="2667000" y="2667000"/>
            <a:ext cx="1371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086600" y="2286000"/>
            <a:ext cx="457200" cy="1981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L</a:t>
            </a:r>
          </a:p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848600" y="3048000"/>
            <a:ext cx="762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ALU_OUT REG</a:t>
            </a:r>
            <a:endParaRPr lang="en-US" sz="1000" dirty="0"/>
          </a:p>
        </p:txBody>
      </p:sp>
      <p:sp>
        <p:nvSpPr>
          <p:cNvPr id="51" name="AutoShape 80"/>
          <p:cNvSpPr>
            <a:spLocks noChangeArrowheads="1"/>
          </p:cNvSpPr>
          <p:nvPr/>
        </p:nvSpPr>
        <p:spPr bwMode="auto">
          <a:xfrm rot="98752" flipH="1" flipV="1">
            <a:off x="8009519" y="5341570"/>
            <a:ext cx="535692" cy="600900"/>
          </a:xfrm>
          <a:prstGeom prst="moon">
            <a:avLst>
              <a:gd name="adj" fmla="val 83593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/>
            <a:endParaRPr lang="zh-CN" altLang="en-US" sz="2000">
              <a:latin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05200" y="1905000"/>
            <a:ext cx="533400" cy="228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sign4</a:t>
            </a:r>
            <a:endParaRPr lang="en-US" sz="1100" dirty="0"/>
          </a:p>
        </p:txBody>
      </p:sp>
      <p:cxnSp>
        <p:nvCxnSpPr>
          <p:cNvPr id="62" name="Straight Arrow Connector 61"/>
          <p:cNvCxnSpPr>
            <a:endCxn id="53" idx="1"/>
          </p:cNvCxnSpPr>
          <p:nvPr/>
        </p:nvCxnSpPr>
        <p:spPr>
          <a:xfrm>
            <a:off x="3352800" y="198120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200400" y="22098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 smtClean="0"/>
              <a:t>3-0</a:t>
            </a:r>
            <a:endParaRPr lang="en-US" sz="1000" dirty="0"/>
          </a:p>
        </p:txBody>
      </p:sp>
      <p:sp>
        <p:nvSpPr>
          <p:cNvPr id="66" name="Rectangle 65"/>
          <p:cNvSpPr/>
          <p:nvPr/>
        </p:nvSpPr>
        <p:spPr>
          <a:xfrm>
            <a:off x="1524000" y="2895600"/>
            <a:ext cx="3810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0   M1   1</a:t>
            </a:r>
            <a:endParaRPr lang="en-US" sz="1200" dirty="0"/>
          </a:p>
        </p:txBody>
      </p:sp>
      <p:sp>
        <p:nvSpPr>
          <p:cNvPr id="67" name="Rectangle 66"/>
          <p:cNvSpPr/>
          <p:nvPr/>
        </p:nvSpPr>
        <p:spPr>
          <a:xfrm>
            <a:off x="3810000" y="3733800"/>
            <a:ext cx="3810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M3</a:t>
            </a:r>
          </a:p>
          <a:p>
            <a:r>
              <a:rPr lang="en-US" sz="1200" dirty="0" smtClean="0"/>
              <a:t>        0      1</a:t>
            </a:r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3733800" y="2819400"/>
            <a:ext cx="3810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M2</a:t>
            </a:r>
          </a:p>
          <a:p>
            <a:pPr algn="ctr"/>
            <a:r>
              <a:rPr lang="en-US" sz="1200" dirty="0" smtClean="0"/>
              <a:t>0    1     2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4724400" y="2209800"/>
            <a:ext cx="1219200" cy="30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lain" startAt="3"/>
            </a:pPr>
            <a:r>
              <a:rPr lang="en-US" sz="1200" dirty="0" smtClean="0"/>
              <a:t>2    1    0</a:t>
            </a:r>
          </a:p>
          <a:p>
            <a:pPr marL="228600" indent="-228600" algn="ctr"/>
            <a:r>
              <a:rPr lang="en-US" sz="1200" dirty="0" smtClean="0"/>
              <a:t>M4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629400" y="1981200"/>
            <a:ext cx="304800" cy="1219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M5</a:t>
            </a:r>
          </a:p>
          <a:p>
            <a:pPr algn="ctr"/>
            <a:r>
              <a:rPr lang="en-US" sz="1200" dirty="0" smtClean="0"/>
              <a:t>0      1   2     3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6629400" y="3429000"/>
            <a:ext cx="304800" cy="1219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M6</a:t>
            </a:r>
          </a:p>
          <a:p>
            <a:pPr algn="ctr"/>
            <a:r>
              <a:rPr lang="en-US" sz="1200" dirty="0" smtClean="0"/>
              <a:t>0      1   2     3</a:t>
            </a:r>
            <a:endParaRPr lang="en-US" sz="1200" dirty="0"/>
          </a:p>
        </p:txBody>
      </p:sp>
      <p:cxnSp>
        <p:nvCxnSpPr>
          <p:cNvPr id="73" name="Elbow Connector 72"/>
          <p:cNvCxnSpPr>
            <a:endCxn id="67" idx="1"/>
          </p:cNvCxnSpPr>
          <p:nvPr/>
        </p:nvCxnSpPr>
        <p:spPr>
          <a:xfrm>
            <a:off x="3352800" y="4114800"/>
            <a:ext cx="457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429000" y="4343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819400" y="4267200"/>
            <a:ext cx="304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ra</a:t>
            </a:r>
            <a:endParaRPr lang="en-US" sz="1100" dirty="0"/>
          </a:p>
        </p:txBody>
      </p:sp>
      <p:cxnSp>
        <p:nvCxnSpPr>
          <p:cNvPr id="79" name="Elbow Connector 78"/>
          <p:cNvCxnSpPr/>
          <p:nvPr/>
        </p:nvCxnSpPr>
        <p:spPr>
          <a:xfrm flipV="1">
            <a:off x="3505200" y="3657600"/>
            <a:ext cx="1219200" cy="457200"/>
          </a:xfrm>
          <a:prstGeom prst="bentConnector3">
            <a:avLst>
              <a:gd name="adj1" fmla="val 56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657600" y="3657600"/>
            <a:ext cx="1523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 smtClean="0"/>
              <a:t>11-8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>
          <a:xfrm>
            <a:off x="3733800" y="4800600"/>
            <a:ext cx="533400" cy="228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sign8</a:t>
            </a:r>
            <a:endParaRPr lang="en-US" sz="1100" dirty="0"/>
          </a:p>
        </p:txBody>
      </p:sp>
      <p:sp>
        <p:nvSpPr>
          <p:cNvPr id="83" name="Rectangle 82"/>
          <p:cNvSpPr/>
          <p:nvPr/>
        </p:nvSpPr>
        <p:spPr>
          <a:xfrm>
            <a:off x="3733800" y="5181600"/>
            <a:ext cx="609600" cy="228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sign12</a:t>
            </a:r>
            <a:endParaRPr lang="en-US" sz="1100" dirty="0"/>
          </a:p>
        </p:txBody>
      </p:sp>
      <p:sp>
        <p:nvSpPr>
          <p:cNvPr id="84" name="Rectangle 83"/>
          <p:cNvSpPr/>
          <p:nvPr/>
        </p:nvSpPr>
        <p:spPr>
          <a:xfrm>
            <a:off x="8001000" y="533400"/>
            <a:ext cx="381000" cy="1219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M7</a:t>
            </a:r>
          </a:p>
          <a:p>
            <a:pPr algn="ctr"/>
            <a:r>
              <a:rPr lang="en-US" sz="1200" dirty="0" smtClean="0"/>
              <a:t>3     2      1     0</a:t>
            </a:r>
            <a:endParaRPr lang="en-US" sz="1200" dirty="0"/>
          </a:p>
        </p:txBody>
      </p:sp>
      <p:sp>
        <p:nvSpPr>
          <p:cNvPr id="85" name="Rectangle 84"/>
          <p:cNvSpPr/>
          <p:nvPr/>
        </p:nvSpPr>
        <p:spPr>
          <a:xfrm>
            <a:off x="7162800" y="381000"/>
            <a:ext cx="3048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M8</a:t>
            </a:r>
          </a:p>
          <a:p>
            <a:pPr algn="ctr"/>
            <a:r>
              <a:rPr lang="en-US" sz="1200" dirty="0" smtClean="0"/>
              <a:t>1        0</a:t>
            </a:r>
            <a:endParaRPr lang="en-US" sz="1200" dirty="0"/>
          </a:p>
        </p:txBody>
      </p:sp>
      <p:cxnSp>
        <p:nvCxnSpPr>
          <p:cNvPr id="87" name="Elbow Connector 86"/>
          <p:cNvCxnSpPr/>
          <p:nvPr/>
        </p:nvCxnSpPr>
        <p:spPr>
          <a:xfrm>
            <a:off x="3352800" y="2590800"/>
            <a:ext cx="1371600" cy="304800"/>
          </a:xfrm>
          <a:prstGeom prst="bentConnector3">
            <a:avLst>
              <a:gd name="adj1" fmla="val 6126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>
            <a:off x="3352800" y="29718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endCxn id="68" idx="1"/>
          </p:cNvCxnSpPr>
          <p:nvPr/>
        </p:nvCxnSpPr>
        <p:spPr>
          <a:xfrm>
            <a:off x="3581400" y="32004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16200000" flipH="1">
            <a:off x="3390900" y="3390900"/>
            <a:ext cx="457200" cy="76200"/>
          </a:xfrm>
          <a:prstGeom prst="bentConnector3">
            <a:avLst>
              <a:gd name="adj1" fmla="val 978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>
            <a:off x="3429000" y="3505200"/>
            <a:ext cx="304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/>
          <p:nvPr/>
        </p:nvCxnSpPr>
        <p:spPr>
          <a:xfrm rot="5400000">
            <a:off x="3009900" y="3924300"/>
            <a:ext cx="838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124200" y="43434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3429000" y="2743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7-4</a:t>
            </a:r>
            <a:endParaRPr lang="en-US" sz="900" dirty="0"/>
          </a:p>
        </p:txBody>
      </p:sp>
      <p:cxnSp>
        <p:nvCxnSpPr>
          <p:cNvPr id="118" name="Elbow Connector 117"/>
          <p:cNvCxnSpPr/>
          <p:nvPr/>
        </p:nvCxnSpPr>
        <p:spPr>
          <a:xfrm>
            <a:off x="4114800" y="3048000"/>
            <a:ext cx="609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267200" y="2667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rr1</a:t>
            </a:r>
            <a:endParaRPr lang="en-US" sz="1050" dirty="0"/>
          </a:p>
        </p:txBody>
      </p:sp>
      <p:sp>
        <p:nvSpPr>
          <p:cNvPr id="120" name="Rectangle 119"/>
          <p:cNvSpPr/>
          <p:nvPr/>
        </p:nvSpPr>
        <p:spPr>
          <a:xfrm>
            <a:off x="4267200" y="3124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rr2</a:t>
            </a:r>
            <a:endParaRPr lang="en-US" sz="1050" dirty="0"/>
          </a:p>
        </p:txBody>
      </p:sp>
      <p:sp>
        <p:nvSpPr>
          <p:cNvPr id="121" name="Rectangle 120"/>
          <p:cNvSpPr/>
          <p:nvPr/>
        </p:nvSpPr>
        <p:spPr>
          <a:xfrm>
            <a:off x="4191000" y="3352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inr</a:t>
            </a:r>
            <a:endParaRPr lang="en-US" sz="1050" dirty="0"/>
          </a:p>
        </p:txBody>
      </p:sp>
      <p:sp>
        <p:nvSpPr>
          <p:cNvPr id="122" name="Rectangle 121"/>
          <p:cNvSpPr/>
          <p:nvPr/>
        </p:nvSpPr>
        <p:spPr>
          <a:xfrm>
            <a:off x="4191000" y="3733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rr3</a:t>
            </a:r>
            <a:endParaRPr lang="en-US" sz="1050" dirty="0"/>
          </a:p>
        </p:txBody>
      </p:sp>
      <p:sp>
        <p:nvSpPr>
          <p:cNvPr id="124" name="Rectangle 123"/>
          <p:cNvSpPr/>
          <p:nvPr/>
        </p:nvSpPr>
        <p:spPr>
          <a:xfrm>
            <a:off x="4267200" y="4114800"/>
            <a:ext cx="53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wrreg</a:t>
            </a:r>
            <a:endParaRPr lang="en-US" sz="1050" dirty="0"/>
          </a:p>
        </p:txBody>
      </p:sp>
      <p:cxnSp>
        <p:nvCxnSpPr>
          <p:cNvPr id="126" name="Elbow Connector 125"/>
          <p:cNvCxnSpPr/>
          <p:nvPr/>
        </p:nvCxnSpPr>
        <p:spPr>
          <a:xfrm rot="5400000">
            <a:off x="5449094" y="2628106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4800600" y="2590800"/>
            <a:ext cx="685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wrdata</a:t>
            </a:r>
            <a:endParaRPr lang="en-US" sz="1050" dirty="0"/>
          </a:p>
        </p:txBody>
      </p:sp>
      <p:cxnSp>
        <p:nvCxnSpPr>
          <p:cNvPr id="133" name="Elbow Connector 132"/>
          <p:cNvCxnSpPr>
            <a:stCxn id="53" idx="3"/>
          </p:cNvCxnSpPr>
          <p:nvPr/>
        </p:nvCxnSpPr>
        <p:spPr>
          <a:xfrm>
            <a:off x="4038600" y="2019300"/>
            <a:ext cx="2590800" cy="954088"/>
          </a:xfrm>
          <a:prstGeom prst="bentConnector3">
            <a:avLst>
              <a:gd name="adj1" fmla="val 8330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/>
          <p:nvPr/>
        </p:nvCxnSpPr>
        <p:spPr>
          <a:xfrm flipV="1">
            <a:off x="5943600" y="2667000"/>
            <a:ext cx="685800" cy="304800"/>
          </a:xfrm>
          <a:prstGeom prst="bentConnector3">
            <a:avLst>
              <a:gd name="adj1" fmla="val 161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/>
          <p:nvPr/>
        </p:nvCxnSpPr>
        <p:spPr>
          <a:xfrm rot="5400000" flipH="1" flipV="1">
            <a:off x="266700" y="2628900"/>
            <a:ext cx="1752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/>
          <p:nvPr/>
        </p:nvCxnSpPr>
        <p:spPr>
          <a:xfrm>
            <a:off x="1143000" y="1752600"/>
            <a:ext cx="5486400" cy="685800"/>
          </a:xfrm>
          <a:prstGeom prst="bentConnector3">
            <a:avLst>
              <a:gd name="adj1" fmla="val 8990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5943600" y="3048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rd1</a:t>
            </a:r>
            <a:endParaRPr lang="en-US" sz="900" dirty="0"/>
          </a:p>
        </p:txBody>
      </p:sp>
      <p:cxnSp>
        <p:nvCxnSpPr>
          <p:cNvPr id="160" name="Elbow Connector 159"/>
          <p:cNvCxnSpPr>
            <a:stCxn id="121" idx="3"/>
          </p:cNvCxnSpPr>
          <p:nvPr/>
        </p:nvCxnSpPr>
        <p:spPr>
          <a:xfrm>
            <a:off x="4572000" y="34290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6019800" y="33528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rd2</a:t>
            </a:r>
            <a:endParaRPr lang="en-US" sz="900" dirty="0"/>
          </a:p>
        </p:txBody>
      </p:sp>
      <p:cxnSp>
        <p:nvCxnSpPr>
          <p:cNvPr id="163" name="Elbow Connector 162"/>
          <p:cNvCxnSpPr/>
          <p:nvPr/>
        </p:nvCxnSpPr>
        <p:spPr>
          <a:xfrm>
            <a:off x="5943600" y="3581400"/>
            <a:ext cx="6858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6324600" y="18288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900" dirty="0" smtClean="0"/>
              <a:t>0</a:t>
            </a:r>
            <a:endParaRPr lang="en-US" sz="900" dirty="0"/>
          </a:p>
        </p:txBody>
      </p:sp>
      <p:cxnSp>
        <p:nvCxnSpPr>
          <p:cNvPr id="166" name="Elbow Connector 165"/>
          <p:cNvCxnSpPr/>
          <p:nvPr/>
        </p:nvCxnSpPr>
        <p:spPr>
          <a:xfrm>
            <a:off x="6400800" y="22098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6477000" y="3276600"/>
            <a:ext cx="15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900" dirty="0" smtClean="0"/>
              <a:t>1</a:t>
            </a:r>
            <a:endParaRPr lang="en-US" sz="900" dirty="0"/>
          </a:p>
        </p:txBody>
      </p:sp>
      <p:cxnSp>
        <p:nvCxnSpPr>
          <p:cNvPr id="169" name="Elbow Connector 168"/>
          <p:cNvCxnSpPr/>
          <p:nvPr/>
        </p:nvCxnSpPr>
        <p:spPr>
          <a:xfrm>
            <a:off x="6477000" y="36576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70"/>
          <p:cNvCxnSpPr>
            <a:stCxn id="82" idx="3"/>
          </p:cNvCxnSpPr>
          <p:nvPr/>
        </p:nvCxnSpPr>
        <p:spPr>
          <a:xfrm flipV="1">
            <a:off x="4267200" y="4191000"/>
            <a:ext cx="2362200" cy="723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lbow Connector 172"/>
          <p:cNvCxnSpPr/>
          <p:nvPr/>
        </p:nvCxnSpPr>
        <p:spPr>
          <a:xfrm>
            <a:off x="6934200" y="28194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/>
          <p:nvPr/>
        </p:nvCxnSpPr>
        <p:spPr>
          <a:xfrm>
            <a:off x="6934200" y="38100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Chord 175"/>
          <p:cNvSpPr/>
          <p:nvPr/>
        </p:nvSpPr>
        <p:spPr>
          <a:xfrm>
            <a:off x="4953000" y="1143000"/>
            <a:ext cx="457200" cy="381000"/>
          </a:xfrm>
          <a:prstGeom prst="chord">
            <a:avLst>
              <a:gd name="adj1" fmla="val 5323702"/>
              <a:gd name="adj2" fmla="val 162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Elbow Connector 177"/>
          <p:cNvCxnSpPr>
            <a:stCxn id="47" idx="3"/>
            <a:endCxn id="48" idx="1"/>
          </p:cNvCxnSpPr>
          <p:nvPr/>
        </p:nvCxnSpPr>
        <p:spPr>
          <a:xfrm>
            <a:off x="7543800" y="3276600"/>
            <a:ext cx="304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79"/>
          <p:cNvCxnSpPr>
            <a:stCxn id="48" idx="3"/>
          </p:cNvCxnSpPr>
          <p:nvPr/>
        </p:nvCxnSpPr>
        <p:spPr>
          <a:xfrm>
            <a:off x="8610600" y="3276600"/>
            <a:ext cx="381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Elbow Connector 186"/>
          <p:cNvCxnSpPr/>
          <p:nvPr/>
        </p:nvCxnSpPr>
        <p:spPr>
          <a:xfrm rot="10800000">
            <a:off x="8382000" y="762000"/>
            <a:ext cx="609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Elbow Connector 203"/>
          <p:cNvCxnSpPr/>
          <p:nvPr/>
        </p:nvCxnSpPr>
        <p:spPr>
          <a:xfrm rot="5400000">
            <a:off x="7734300" y="2019300"/>
            <a:ext cx="2514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Elbow Connector 205"/>
          <p:cNvCxnSpPr/>
          <p:nvPr/>
        </p:nvCxnSpPr>
        <p:spPr>
          <a:xfrm rot="10800000">
            <a:off x="8382000" y="9906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Elbow Connector 207"/>
          <p:cNvCxnSpPr/>
          <p:nvPr/>
        </p:nvCxnSpPr>
        <p:spPr>
          <a:xfrm rot="5400000">
            <a:off x="6973094" y="2933700"/>
            <a:ext cx="3885406" cy="7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/>
          <p:cNvCxnSpPr/>
          <p:nvPr/>
        </p:nvCxnSpPr>
        <p:spPr>
          <a:xfrm>
            <a:off x="5410200" y="4876800"/>
            <a:ext cx="3505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endCxn id="83" idx="3"/>
          </p:cNvCxnSpPr>
          <p:nvPr/>
        </p:nvCxnSpPr>
        <p:spPr>
          <a:xfrm rot="10800000" flipV="1">
            <a:off x="4343400" y="5029200"/>
            <a:ext cx="4419600" cy="266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/>
          <p:cNvCxnSpPr/>
          <p:nvPr/>
        </p:nvCxnSpPr>
        <p:spPr>
          <a:xfrm rot="10800000">
            <a:off x="8382000" y="12954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5400000">
            <a:off x="6896100" y="3162300"/>
            <a:ext cx="3733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Elbow Connector 238"/>
          <p:cNvCxnSpPr/>
          <p:nvPr/>
        </p:nvCxnSpPr>
        <p:spPr>
          <a:xfrm rot="5400000">
            <a:off x="5867400" y="4343400"/>
            <a:ext cx="9144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Elbow Connector 242"/>
          <p:cNvCxnSpPr/>
          <p:nvPr/>
        </p:nvCxnSpPr>
        <p:spPr>
          <a:xfrm>
            <a:off x="6324600" y="4800600"/>
            <a:ext cx="2362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Elbow Connector 244"/>
          <p:cNvCxnSpPr/>
          <p:nvPr/>
        </p:nvCxnSpPr>
        <p:spPr>
          <a:xfrm rot="10800000">
            <a:off x="8382000" y="1524000"/>
            <a:ext cx="304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/>
          <p:nvPr/>
        </p:nvCxnSpPr>
        <p:spPr>
          <a:xfrm rot="5400000">
            <a:off x="7048500" y="3162300"/>
            <a:ext cx="3276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Elbow Connector 248"/>
          <p:cNvCxnSpPr>
            <a:stCxn id="11" idx="3"/>
            <a:endCxn id="12" idx="1"/>
          </p:cNvCxnSpPr>
          <p:nvPr/>
        </p:nvCxnSpPr>
        <p:spPr>
          <a:xfrm>
            <a:off x="2590800" y="33528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/>
          <p:nvPr/>
        </p:nvCxnSpPr>
        <p:spPr>
          <a:xfrm rot="5400000">
            <a:off x="5182394" y="1904206"/>
            <a:ext cx="609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>
          <a:xfrm rot="5400000" flipH="1" flipV="1">
            <a:off x="1866900" y="2476500"/>
            <a:ext cx="1752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Elbow Connector 263"/>
          <p:cNvCxnSpPr/>
          <p:nvPr/>
        </p:nvCxnSpPr>
        <p:spPr>
          <a:xfrm>
            <a:off x="2743200" y="1600200"/>
            <a:ext cx="2743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>
          <a:xfrm rot="5400000">
            <a:off x="5257800" y="1828800"/>
            <a:ext cx="762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Elbow Connector 269"/>
          <p:cNvCxnSpPr/>
          <p:nvPr/>
        </p:nvCxnSpPr>
        <p:spPr>
          <a:xfrm rot="5400000" flipH="1" flipV="1">
            <a:off x="6781006" y="2362200"/>
            <a:ext cx="1829594" cy="7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Elbow Connector 271"/>
          <p:cNvCxnSpPr/>
          <p:nvPr/>
        </p:nvCxnSpPr>
        <p:spPr>
          <a:xfrm>
            <a:off x="5638800" y="1447800"/>
            <a:ext cx="20574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Rectangle 273"/>
          <p:cNvSpPr/>
          <p:nvPr/>
        </p:nvSpPr>
        <p:spPr>
          <a:xfrm>
            <a:off x="3886200" y="1295400"/>
            <a:ext cx="914400" cy="152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unsigned16</a:t>
            </a:r>
            <a:endParaRPr lang="en-US" sz="1100" dirty="0"/>
          </a:p>
        </p:txBody>
      </p:sp>
      <p:cxnSp>
        <p:nvCxnSpPr>
          <p:cNvPr id="281" name="Elbow Connector 280"/>
          <p:cNvCxnSpPr/>
          <p:nvPr/>
        </p:nvCxnSpPr>
        <p:spPr>
          <a:xfrm rot="10800000">
            <a:off x="5181600" y="1447800"/>
            <a:ext cx="457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>
          <a:xfrm>
            <a:off x="5486400" y="12954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msb</a:t>
            </a:r>
            <a:endParaRPr lang="en-US" sz="1050" dirty="0"/>
          </a:p>
        </p:txBody>
      </p:sp>
      <p:sp>
        <p:nvSpPr>
          <p:cNvPr id="283" name="Rectangle 282"/>
          <p:cNvSpPr/>
          <p:nvPr/>
        </p:nvSpPr>
        <p:spPr>
          <a:xfrm>
            <a:off x="5257800" y="10668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  <a:endParaRPr lang="en-US" sz="1050" dirty="0"/>
          </a:p>
        </p:txBody>
      </p:sp>
      <p:cxnSp>
        <p:nvCxnSpPr>
          <p:cNvPr id="287" name="Elbow Connector 286"/>
          <p:cNvCxnSpPr/>
          <p:nvPr/>
        </p:nvCxnSpPr>
        <p:spPr>
          <a:xfrm rot="10800000">
            <a:off x="5181600" y="12954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/>
          <p:cNvCxnSpPr/>
          <p:nvPr/>
        </p:nvCxnSpPr>
        <p:spPr>
          <a:xfrm rot="10800000">
            <a:off x="4800600" y="13716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Elbow Connector 290"/>
          <p:cNvCxnSpPr/>
          <p:nvPr/>
        </p:nvCxnSpPr>
        <p:spPr>
          <a:xfrm rot="5400000">
            <a:off x="5029200" y="2057400"/>
            <a:ext cx="304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/>
          <p:nvPr/>
        </p:nvCxnSpPr>
        <p:spPr>
          <a:xfrm rot="10800000">
            <a:off x="4495800" y="1447800"/>
            <a:ext cx="685800" cy="457200"/>
          </a:xfrm>
          <a:prstGeom prst="bentConnector3">
            <a:avLst>
              <a:gd name="adj1" fmla="val 1007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Chord 313"/>
          <p:cNvSpPr/>
          <p:nvPr/>
        </p:nvSpPr>
        <p:spPr>
          <a:xfrm>
            <a:off x="2895600" y="914400"/>
            <a:ext cx="457200" cy="381000"/>
          </a:xfrm>
          <a:prstGeom prst="chord">
            <a:avLst>
              <a:gd name="adj1" fmla="val 5323702"/>
              <a:gd name="adj2" fmla="val 162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1828800" y="1066800"/>
            <a:ext cx="914400" cy="152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unsigned16</a:t>
            </a:r>
            <a:endParaRPr lang="en-US" sz="1100" dirty="0"/>
          </a:p>
        </p:txBody>
      </p:sp>
      <p:sp>
        <p:nvSpPr>
          <p:cNvPr id="316" name="Rectangle 315"/>
          <p:cNvSpPr/>
          <p:nvPr/>
        </p:nvSpPr>
        <p:spPr>
          <a:xfrm>
            <a:off x="3581400" y="1066800"/>
            <a:ext cx="457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z</a:t>
            </a:r>
            <a:endParaRPr lang="en-US" sz="1050" dirty="0"/>
          </a:p>
        </p:txBody>
      </p:sp>
      <p:sp>
        <p:nvSpPr>
          <p:cNvPr id="317" name="Rectangle 316"/>
          <p:cNvSpPr/>
          <p:nvPr/>
        </p:nvSpPr>
        <p:spPr>
          <a:xfrm>
            <a:off x="3352800" y="838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  <a:endParaRPr lang="en-US" sz="1050" dirty="0"/>
          </a:p>
        </p:txBody>
      </p:sp>
      <p:cxnSp>
        <p:nvCxnSpPr>
          <p:cNvPr id="319" name="Elbow Connector 318"/>
          <p:cNvCxnSpPr/>
          <p:nvPr/>
        </p:nvCxnSpPr>
        <p:spPr>
          <a:xfrm rot="5400000" flipH="1" flipV="1">
            <a:off x="6934200" y="1905000"/>
            <a:ext cx="1295400" cy="76200"/>
          </a:xfrm>
          <a:prstGeom prst="bentConnector3">
            <a:avLst>
              <a:gd name="adj1" fmla="val 2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Elbow Connector 323"/>
          <p:cNvCxnSpPr>
            <a:stCxn id="316" idx="3"/>
          </p:cNvCxnSpPr>
          <p:nvPr/>
        </p:nvCxnSpPr>
        <p:spPr>
          <a:xfrm flipV="1">
            <a:off x="4038600" y="990600"/>
            <a:ext cx="2057400" cy="1524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Elbow Connector 326"/>
          <p:cNvCxnSpPr/>
          <p:nvPr/>
        </p:nvCxnSpPr>
        <p:spPr>
          <a:xfrm>
            <a:off x="6096000" y="990600"/>
            <a:ext cx="1524000" cy="304800"/>
          </a:xfrm>
          <a:prstGeom prst="bentConnector3">
            <a:avLst>
              <a:gd name="adj1" fmla="val 145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lbow Connector 335"/>
          <p:cNvCxnSpPr>
            <a:stCxn id="316" idx="1"/>
          </p:cNvCxnSpPr>
          <p:nvPr/>
        </p:nvCxnSpPr>
        <p:spPr>
          <a:xfrm rot="10800000">
            <a:off x="3124200" y="1143000"/>
            <a:ext cx="457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hape 337"/>
          <p:cNvCxnSpPr>
            <a:stCxn id="317" idx="2"/>
          </p:cNvCxnSpPr>
          <p:nvPr/>
        </p:nvCxnSpPr>
        <p:spPr>
          <a:xfrm rot="5400000">
            <a:off x="3257550" y="857250"/>
            <a:ext cx="76200" cy="342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lbow Connector 339"/>
          <p:cNvCxnSpPr>
            <a:endCxn id="315" idx="3"/>
          </p:cNvCxnSpPr>
          <p:nvPr/>
        </p:nvCxnSpPr>
        <p:spPr>
          <a:xfrm rot="10800000">
            <a:off x="2743200" y="11430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lbow Connector 341"/>
          <p:cNvCxnSpPr/>
          <p:nvPr/>
        </p:nvCxnSpPr>
        <p:spPr>
          <a:xfrm rot="5400000">
            <a:off x="4762500" y="20193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lbow Connector 343"/>
          <p:cNvCxnSpPr/>
          <p:nvPr/>
        </p:nvCxnSpPr>
        <p:spPr>
          <a:xfrm rot="10800000">
            <a:off x="2286000" y="1828800"/>
            <a:ext cx="2667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Elbow Connector 345"/>
          <p:cNvCxnSpPr>
            <a:endCxn id="315" idx="2"/>
          </p:cNvCxnSpPr>
          <p:nvPr/>
        </p:nvCxnSpPr>
        <p:spPr>
          <a:xfrm rot="5400000" flipH="1" flipV="1">
            <a:off x="1981200" y="1524000"/>
            <a:ext cx="609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Elbow Connector 347"/>
          <p:cNvCxnSpPr/>
          <p:nvPr/>
        </p:nvCxnSpPr>
        <p:spPr>
          <a:xfrm rot="10800000">
            <a:off x="7467600" y="6096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Elbow Connector 352"/>
          <p:cNvCxnSpPr/>
          <p:nvPr/>
        </p:nvCxnSpPr>
        <p:spPr>
          <a:xfrm rot="10800000">
            <a:off x="7848600" y="1828800"/>
            <a:ext cx="1066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Elbow Connector 354"/>
          <p:cNvCxnSpPr/>
          <p:nvPr/>
        </p:nvCxnSpPr>
        <p:spPr>
          <a:xfrm rot="5400000" flipH="1" flipV="1">
            <a:off x="7430294" y="1408906"/>
            <a:ext cx="838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Elbow Connector 356"/>
          <p:cNvCxnSpPr/>
          <p:nvPr/>
        </p:nvCxnSpPr>
        <p:spPr>
          <a:xfrm rot="10800000">
            <a:off x="7467600" y="9906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Elbow Connector 361"/>
          <p:cNvCxnSpPr/>
          <p:nvPr/>
        </p:nvCxnSpPr>
        <p:spPr>
          <a:xfrm rot="10800000">
            <a:off x="838200" y="685800"/>
            <a:ext cx="6324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Elbow Connector 375"/>
          <p:cNvCxnSpPr/>
          <p:nvPr/>
        </p:nvCxnSpPr>
        <p:spPr>
          <a:xfrm rot="5400000">
            <a:off x="-380206" y="1905000"/>
            <a:ext cx="2437606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Rectangle 377"/>
          <p:cNvSpPr/>
          <p:nvPr/>
        </p:nvSpPr>
        <p:spPr>
          <a:xfrm>
            <a:off x="609600" y="1676400"/>
            <a:ext cx="152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into_pc</a:t>
            </a:r>
            <a:endParaRPr lang="en-US" sz="1200" dirty="0"/>
          </a:p>
        </p:txBody>
      </p:sp>
      <p:sp>
        <p:nvSpPr>
          <p:cNvPr id="379" name="Rectangle 378"/>
          <p:cNvSpPr/>
          <p:nvPr/>
        </p:nvSpPr>
        <p:spPr>
          <a:xfrm>
            <a:off x="990600" y="2057400"/>
            <a:ext cx="152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from_pc</a:t>
            </a:r>
            <a:endParaRPr lang="en-US" sz="1200" dirty="0"/>
          </a:p>
        </p:txBody>
      </p:sp>
      <p:cxnSp>
        <p:nvCxnSpPr>
          <p:cNvPr id="381" name="Straight Connector 380"/>
          <p:cNvCxnSpPr/>
          <p:nvPr/>
        </p:nvCxnSpPr>
        <p:spPr>
          <a:xfrm rot="5400000" flipH="1" flipV="1">
            <a:off x="-76200" y="18288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Elbow Connector 382"/>
          <p:cNvCxnSpPr/>
          <p:nvPr/>
        </p:nvCxnSpPr>
        <p:spPr>
          <a:xfrm>
            <a:off x="1219200" y="533400"/>
            <a:ext cx="4800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Elbow Connector 384"/>
          <p:cNvCxnSpPr/>
          <p:nvPr/>
        </p:nvCxnSpPr>
        <p:spPr>
          <a:xfrm rot="5400000">
            <a:off x="5562600" y="990600"/>
            <a:ext cx="9144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Rectangle 385"/>
          <p:cNvSpPr/>
          <p:nvPr/>
        </p:nvSpPr>
        <p:spPr>
          <a:xfrm>
            <a:off x="1295400" y="2133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alu_addr</a:t>
            </a:r>
            <a:endParaRPr lang="en-US" sz="1200" dirty="0"/>
          </a:p>
        </p:txBody>
      </p:sp>
      <p:cxnSp>
        <p:nvCxnSpPr>
          <p:cNvPr id="390" name="Elbow Connector 389"/>
          <p:cNvCxnSpPr/>
          <p:nvPr/>
        </p:nvCxnSpPr>
        <p:spPr>
          <a:xfrm>
            <a:off x="1905000" y="31242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Elbow Connector 401"/>
          <p:cNvCxnSpPr/>
          <p:nvPr/>
        </p:nvCxnSpPr>
        <p:spPr>
          <a:xfrm rot="10800000">
            <a:off x="3352800" y="5334000"/>
            <a:ext cx="381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Elbow Connector 402"/>
          <p:cNvCxnSpPr/>
          <p:nvPr/>
        </p:nvCxnSpPr>
        <p:spPr>
          <a:xfrm rot="10800000">
            <a:off x="3352800" y="4953000"/>
            <a:ext cx="381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ectangle 403"/>
          <p:cNvSpPr/>
          <p:nvPr/>
        </p:nvSpPr>
        <p:spPr>
          <a:xfrm>
            <a:off x="6400800" y="5486400"/>
            <a:ext cx="5334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  <p:cxnSp>
        <p:nvCxnSpPr>
          <p:cNvPr id="406" name="Elbow Connector 405"/>
          <p:cNvCxnSpPr/>
          <p:nvPr/>
        </p:nvCxnSpPr>
        <p:spPr>
          <a:xfrm rot="5400000">
            <a:off x="5905500" y="5219700"/>
            <a:ext cx="838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>
            <a:endCxn id="404" idx="1"/>
          </p:cNvCxnSpPr>
          <p:nvPr/>
        </p:nvCxnSpPr>
        <p:spPr>
          <a:xfrm>
            <a:off x="6324600" y="56388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AutoShape 81"/>
          <p:cNvSpPr>
            <a:spLocks noChangeArrowheads="1"/>
          </p:cNvSpPr>
          <p:nvPr/>
        </p:nvSpPr>
        <p:spPr bwMode="auto">
          <a:xfrm>
            <a:off x="7162800" y="5334000"/>
            <a:ext cx="304800" cy="304800"/>
          </a:xfrm>
          <a:prstGeom prst="flowChartDelay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/>
            <a:endParaRPr lang="zh-CN" altLang="en-US" sz="2000">
              <a:latin typeface="Arial" charset="0"/>
            </a:endParaRPr>
          </a:p>
        </p:txBody>
      </p:sp>
      <p:sp>
        <p:nvSpPr>
          <p:cNvPr id="412" name="AutoShape 81"/>
          <p:cNvSpPr>
            <a:spLocks noChangeArrowheads="1"/>
          </p:cNvSpPr>
          <p:nvPr/>
        </p:nvSpPr>
        <p:spPr bwMode="auto">
          <a:xfrm>
            <a:off x="7467600" y="5715000"/>
            <a:ext cx="304799" cy="228600"/>
          </a:xfrm>
          <a:prstGeom prst="flowChartDelay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/>
            <a:endParaRPr lang="zh-CN" altLang="en-US" sz="2000">
              <a:latin typeface="Arial" charset="0"/>
            </a:endParaRPr>
          </a:p>
        </p:txBody>
      </p:sp>
      <p:sp>
        <p:nvSpPr>
          <p:cNvPr id="413" name="Oval 412"/>
          <p:cNvSpPr/>
          <p:nvPr/>
        </p:nvSpPr>
        <p:spPr>
          <a:xfrm>
            <a:off x="7391400" y="5715000"/>
            <a:ext cx="76200" cy="76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8" name="Elbow Connector 417"/>
          <p:cNvCxnSpPr/>
          <p:nvPr/>
        </p:nvCxnSpPr>
        <p:spPr>
          <a:xfrm rot="10800000" flipV="1">
            <a:off x="6934200" y="5410200"/>
            <a:ext cx="228600" cy="76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Elbow Connector 419"/>
          <p:cNvCxnSpPr>
            <a:endCxn id="413" idx="2"/>
          </p:cNvCxnSpPr>
          <p:nvPr/>
        </p:nvCxnSpPr>
        <p:spPr>
          <a:xfrm>
            <a:off x="7010400" y="5486400"/>
            <a:ext cx="381000" cy="266700"/>
          </a:xfrm>
          <a:prstGeom prst="bentConnector3">
            <a:avLst>
              <a:gd name="adj1" fmla="val 26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Elbow Connector 422"/>
          <p:cNvCxnSpPr>
            <a:stCxn id="411" idx="3"/>
          </p:cNvCxnSpPr>
          <p:nvPr/>
        </p:nvCxnSpPr>
        <p:spPr>
          <a:xfrm>
            <a:off x="7467600" y="5486400"/>
            <a:ext cx="609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Elbow Connector 424"/>
          <p:cNvCxnSpPr>
            <a:stCxn id="412" idx="3"/>
            <a:endCxn id="51" idx="3"/>
          </p:cNvCxnSpPr>
          <p:nvPr/>
        </p:nvCxnSpPr>
        <p:spPr>
          <a:xfrm flipV="1">
            <a:off x="7772399" y="5636851"/>
            <a:ext cx="325085" cy="192449"/>
          </a:xfrm>
          <a:prstGeom prst="bentConnector3">
            <a:avLst>
              <a:gd name="adj1" fmla="val 2226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Elbow Connector 427"/>
          <p:cNvCxnSpPr/>
          <p:nvPr/>
        </p:nvCxnSpPr>
        <p:spPr>
          <a:xfrm>
            <a:off x="4648200" y="5181600"/>
            <a:ext cx="39624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Elbow Connector 429"/>
          <p:cNvCxnSpPr/>
          <p:nvPr/>
        </p:nvCxnSpPr>
        <p:spPr>
          <a:xfrm rot="10800000">
            <a:off x="762000" y="5105400"/>
            <a:ext cx="3886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Elbow Connector 431"/>
          <p:cNvCxnSpPr/>
          <p:nvPr/>
        </p:nvCxnSpPr>
        <p:spPr>
          <a:xfrm rot="5400000">
            <a:off x="4610100" y="5143500"/>
            <a:ext cx="76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hape 433"/>
          <p:cNvCxnSpPr>
            <a:endCxn id="51" idx="1"/>
          </p:cNvCxnSpPr>
          <p:nvPr/>
        </p:nvCxnSpPr>
        <p:spPr>
          <a:xfrm rot="5400000">
            <a:off x="8343794" y="5382906"/>
            <a:ext cx="468113" cy="655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Elbow Connector 435"/>
          <p:cNvCxnSpPr>
            <a:endCxn id="2" idx="2"/>
          </p:cNvCxnSpPr>
          <p:nvPr/>
        </p:nvCxnSpPr>
        <p:spPr>
          <a:xfrm rot="5400000" flipH="1" flipV="1">
            <a:off x="57150" y="4362450"/>
            <a:ext cx="1447800" cy="38100"/>
          </a:xfrm>
          <a:prstGeom prst="bentConnector3">
            <a:avLst>
              <a:gd name="adj1" fmla="val 19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/>
          <p:nvPr/>
        </p:nvSpPr>
        <p:spPr>
          <a:xfrm>
            <a:off x="533400" y="3962400"/>
            <a:ext cx="15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pc_wr</a:t>
            </a:r>
            <a:endParaRPr lang="en-US" sz="1200" dirty="0"/>
          </a:p>
        </p:txBody>
      </p:sp>
      <p:sp>
        <p:nvSpPr>
          <p:cNvPr id="440" name="Moon 439"/>
          <p:cNvSpPr/>
          <p:nvPr/>
        </p:nvSpPr>
        <p:spPr>
          <a:xfrm flipH="1">
            <a:off x="7924800" y="4343400"/>
            <a:ext cx="304800" cy="304800"/>
          </a:xfrm>
          <a:prstGeom prst="moon">
            <a:avLst>
              <a:gd name="adj" fmla="val 475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2" name="Elbow Connector 441"/>
          <p:cNvCxnSpPr/>
          <p:nvPr/>
        </p:nvCxnSpPr>
        <p:spPr>
          <a:xfrm>
            <a:off x="7696200" y="4419600"/>
            <a:ext cx="304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Elbow Connector 445"/>
          <p:cNvCxnSpPr/>
          <p:nvPr/>
        </p:nvCxnSpPr>
        <p:spPr>
          <a:xfrm>
            <a:off x="7772400" y="45720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Elbow Connector 447"/>
          <p:cNvCxnSpPr/>
          <p:nvPr/>
        </p:nvCxnSpPr>
        <p:spPr>
          <a:xfrm rot="16200000" flipH="1">
            <a:off x="7277100" y="5067300"/>
            <a:ext cx="1066800" cy="76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Elbow Connector 449"/>
          <p:cNvCxnSpPr/>
          <p:nvPr/>
        </p:nvCxnSpPr>
        <p:spPr>
          <a:xfrm rot="5400000" flipH="1" flipV="1">
            <a:off x="7162800" y="4953000"/>
            <a:ext cx="10668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Elbow Connector 451"/>
          <p:cNvCxnSpPr>
            <a:stCxn id="440" idx="1"/>
          </p:cNvCxnSpPr>
          <p:nvPr/>
        </p:nvCxnSpPr>
        <p:spPr>
          <a:xfrm>
            <a:off x="8229600" y="4495800"/>
            <a:ext cx="6096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Elbow Connector 453"/>
          <p:cNvCxnSpPr/>
          <p:nvPr/>
        </p:nvCxnSpPr>
        <p:spPr>
          <a:xfrm rot="5400000">
            <a:off x="7696200" y="3352800"/>
            <a:ext cx="2286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Elbow Connector 455"/>
          <p:cNvCxnSpPr/>
          <p:nvPr/>
        </p:nvCxnSpPr>
        <p:spPr>
          <a:xfrm>
            <a:off x="7391400" y="2133600"/>
            <a:ext cx="1447800" cy="76200"/>
          </a:xfrm>
          <a:prstGeom prst="bentConnector3">
            <a:avLst>
              <a:gd name="adj1" fmla="val 10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Elbow Connector 457"/>
          <p:cNvCxnSpPr>
            <a:endCxn id="85" idx="2"/>
          </p:cNvCxnSpPr>
          <p:nvPr/>
        </p:nvCxnSpPr>
        <p:spPr>
          <a:xfrm rot="16200000" flipV="1">
            <a:off x="6896100" y="1638300"/>
            <a:ext cx="914400" cy="76200"/>
          </a:xfrm>
          <a:prstGeom prst="bentConnector3">
            <a:avLst>
              <a:gd name="adj1" fmla="val 7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Rectangle 460"/>
          <p:cNvSpPr/>
          <p:nvPr/>
        </p:nvSpPr>
        <p:spPr>
          <a:xfrm>
            <a:off x="381000" y="6324600"/>
            <a:ext cx="8610600" cy="304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UNIT</a:t>
            </a:r>
            <a:endParaRPr lang="en-US" dirty="0"/>
          </a:p>
        </p:txBody>
      </p:sp>
      <p:cxnSp>
        <p:nvCxnSpPr>
          <p:cNvPr id="148" name="Elbow Connector 147"/>
          <p:cNvCxnSpPr/>
          <p:nvPr/>
        </p:nvCxnSpPr>
        <p:spPr>
          <a:xfrm rot="5400000" flipH="1" flipV="1">
            <a:off x="266700" y="4991100"/>
            <a:ext cx="2667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0" name="Elbow Connector 149"/>
          <p:cNvCxnSpPr/>
          <p:nvPr/>
        </p:nvCxnSpPr>
        <p:spPr>
          <a:xfrm rot="5400000" flipH="1" flipV="1">
            <a:off x="914400" y="5105400"/>
            <a:ext cx="2438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2" name="Elbow Connector 151"/>
          <p:cNvCxnSpPr>
            <a:endCxn id="12" idx="2"/>
          </p:cNvCxnSpPr>
          <p:nvPr/>
        </p:nvCxnSpPr>
        <p:spPr>
          <a:xfrm rot="5400000" flipH="1" flipV="1">
            <a:off x="1905000" y="5105400"/>
            <a:ext cx="2438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6" name="Elbow Connector 155"/>
          <p:cNvCxnSpPr/>
          <p:nvPr/>
        </p:nvCxnSpPr>
        <p:spPr>
          <a:xfrm rot="5400000" flipH="1" flipV="1">
            <a:off x="2438400" y="4953000"/>
            <a:ext cx="2743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endCxn id="67" idx="2"/>
          </p:cNvCxnSpPr>
          <p:nvPr/>
        </p:nvCxnSpPr>
        <p:spPr>
          <a:xfrm rot="16200000" flipV="1">
            <a:off x="3105150" y="5391150"/>
            <a:ext cx="18288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0" name="Elbow Connector 169"/>
          <p:cNvCxnSpPr/>
          <p:nvPr/>
        </p:nvCxnSpPr>
        <p:spPr>
          <a:xfrm rot="5400000" flipH="1" flipV="1">
            <a:off x="2438400" y="4343400"/>
            <a:ext cx="39624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endCxn id="69" idx="1"/>
          </p:cNvCxnSpPr>
          <p:nvPr/>
        </p:nvCxnSpPr>
        <p:spPr>
          <a:xfrm>
            <a:off x="4419600" y="2362200"/>
            <a:ext cx="304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9" name="Elbow Connector 178"/>
          <p:cNvCxnSpPr/>
          <p:nvPr/>
        </p:nvCxnSpPr>
        <p:spPr>
          <a:xfrm rot="5400000" flipH="1" flipV="1">
            <a:off x="3886200" y="5105400"/>
            <a:ext cx="2438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endCxn id="70" idx="2"/>
          </p:cNvCxnSpPr>
          <p:nvPr/>
        </p:nvCxnSpPr>
        <p:spPr>
          <a:xfrm rot="5400000" flipH="1" flipV="1">
            <a:off x="4914900" y="4457700"/>
            <a:ext cx="3124200" cy="609600"/>
          </a:xfrm>
          <a:prstGeom prst="bentConnector3">
            <a:avLst>
              <a:gd name="adj1" fmla="val 95758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8" name="Elbow Connector 187"/>
          <p:cNvCxnSpPr/>
          <p:nvPr/>
        </p:nvCxnSpPr>
        <p:spPr>
          <a:xfrm rot="5400000" flipH="1" flipV="1">
            <a:off x="5638800" y="5257800"/>
            <a:ext cx="1676400" cy="457200"/>
          </a:xfrm>
          <a:prstGeom prst="bentConnector3">
            <a:avLst>
              <a:gd name="adj1" fmla="val 56146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1" name="Elbow Connector 190"/>
          <p:cNvCxnSpPr/>
          <p:nvPr/>
        </p:nvCxnSpPr>
        <p:spPr>
          <a:xfrm rot="5400000" flipH="1" flipV="1">
            <a:off x="6019800" y="5181600"/>
            <a:ext cx="2057400" cy="228600"/>
          </a:xfrm>
          <a:prstGeom prst="bentConnector3">
            <a:avLst>
              <a:gd name="adj1" fmla="val 5939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4" name="Elbow Connector 193"/>
          <p:cNvCxnSpPr/>
          <p:nvPr/>
        </p:nvCxnSpPr>
        <p:spPr>
          <a:xfrm rot="5400000" flipH="1" flipV="1">
            <a:off x="6591300" y="4838700"/>
            <a:ext cx="2819400" cy="152400"/>
          </a:xfrm>
          <a:prstGeom prst="bentConnector3">
            <a:avLst>
              <a:gd name="adj1" fmla="val 82432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7" name="Elbow Connector 196"/>
          <p:cNvCxnSpPr/>
          <p:nvPr/>
        </p:nvCxnSpPr>
        <p:spPr>
          <a:xfrm rot="16200000" flipV="1">
            <a:off x="6305550" y="3752850"/>
            <a:ext cx="4572000" cy="571500"/>
          </a:xfrm>
          <a:prstGeom prst="bentConnector3">
            <a:avLst>
              <a:gd name="adj1" fmla="val 74789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1371600" y="5257800"/>
            <a:ext cx="1524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IorD</a:t>
            </a:r>
            <a:endParaRPr lang="en-US" sz="1200" dirty="0"/>
          </a:p>
        </p:txBody>
      </p:sp>
      <p:sp>
        <p:nvSpPr>
          <p:cNvPr id="201" name="Rectangle 200"/>
          <p:cNvSpPr/>
          <p:nvPr/>
        </p:nvSpPr>
        <p:spPr>
          <a:xfrm>
            <a:off x="1905000" y="5257800"/>
            <a:ext cx="152400" cy="83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mem_en</a:t>
            </a:r>
            <a:endParaRPr lang="en-US" sz="1200" dirty="0"/>
          </a:p>
        </p:txBody>
      </p:sp>
      <p:cxnSp>
        <p:nvCxnSpPr>
          <p:cNvPr id="203" name="Elbow Connector 202"/>
          <p:cNvCxnSpPr/>
          <p:nvPr/>
        </p:nvCxnSpPr>
        <p:spPr>
          <a:xfrm rot="5400000" flipH="1" flipV="1">
            <a:off x="1295400" y="5105400"/>
            <a:ext cx="2438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2286000" y="5257800"/>
            <a:ext cx="1524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rd_wr</a:t>
            </a:r>
            <a:endParaRPr lang="en-US" sz="1200" dirty="0"/>
          </a:p>
        </p:txBody>
      </p:sp>
      <p:sp>
        <p:nvSpPr>
          <p:cNvPr id="207" name="Rectangle 206"/>
          <p:cNvSpPr/>
          <p:nvPr/>
        </p:nvSpPr>
        <p:spPr>
          <a:xfrm>
            <a:off x="2895600" y="5334000"/>
            <a:ext cx="1524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fetch</a:t>
            </a:r>
            <a:endParaRPr lang="en-US" sz="1200" dirty="0"/>
          </a:p>
        </p:txBody>
      </p:sp>
      <p:sp>
        <p:nvSpPr>
          <p:cNvPr id="209" name="Rectangle 208"/>
          <p:cNvSpPr/>
          <p:nvPr/>
        </p:nvSpPr>
        <p:spPr>
          <a:xfrm>
            <a:off x="3505200" y="5410200"/>
            <a:ext cx="152400" cy="990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rd_ra_rs_sel</a:t>
            </a:r>
            <a:endParaRPr lang="en-US" sz="1200" dirty="0"/>
          </a:p>
        </p:txBody>
      </p:sp>
      <p:sp>
        <p:nvSpPr>
          <p:cNvPr id="210" name="Rectangle 209"/>
          <p:cNvSpPr/>
          <p:nvPr/>
        </p:nvSpPr>
        <p:spPr>
          <a:xfrm>
            <a:off x="3886200" y="5486400"/>
            <a:ext cx="152400" cy="83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rd_ra_sel</a:t>
            </a:r>
            <a:endParaRPr lang="en-US" sz="1200" dirty="0"/>
          </a:p>
        </p:txBody>
      </p:sp>
      <p:sp>
        <p:nvSpPr>
          <p:cNvPr id="211" name="Rectangle 210"/>
          <p:cNvSpPr/>
          <p:nvPr/>
        </p:nvSpPr>
        <p:spPr>
          <a:xfrm>
            <a:off x="4267200" y="5486400"/>
            <a:ext cx="152400" cy="762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reg_src</a:t>
            </a:r>
            <a:endParaRPr lang="en-US" sz="1200" dirty="0"/>
          </a:p>
        </p:txBody>
      </p:sp>
      <p:sp>
        <p:nvSpPr>
          <p:cNvPr id="212" name="Rectangle 211"/>
          <p:cNvSpPr/>
          <p:nvPr/>
        </p:nvSpPr>
        <p:spPr>
          <a:xfrm>
            <a:off x="4876800" y="5638800"/>
            <a:ext cx="1524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reg_wr</a:t>
            </a:r>
            <a:endParaRPr lang="en-US" sz="1200" dirty="0"/>
          </a:p>
        </p:txBody>
      </p:sp>
      <p:sp>
        <p:nvSpPr>
          <p:cNvPr id="213" name="Rectangle 212"/>
          <p:cNvSpPr/>
          <p:nvPr/>
        </p:nvSpPr>
        <p:spPr>
          <a:xfrm>
            <a:off x="5943600" y="5638800"/>
            <a:ext cx="1524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A_sel</a:t>
            </a:r>
            <a:endParaRPr lang="en-US" sz="1200" dirty="0"/>
          </a:p>
        </p:txBody>
      </p:sp>
      <p:sp>
        <p:nvSpPr>
          <p:cNvPr id="214" name="Rectangle 213"/>
          <p:cNvSpPr/>
          <p:nvPr/>
        </p:nvSpPr>
        <p:spPr>
          <a:xfrm>
            <a:off x="6248400" y="5715000"/>
            <a:ext cx="1524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B_sel</a:t>
            </a:r>
            <a:endParaRPr lang="en-US" sz="1200" dirty="0"/>
          </a:p>
        </p:txBody>
      </p:sp>
      <p:sp>
        <p:nvSpPr>
          <p:cNvPr id="215" name="Rectangle 214"/>
          <p:cNvSpPr/>
          <p:nvPr/>
        </p:nvSpPr>
        <p:spPr>
          <a:xfrm>
            <a:off x="6629400" y="5867400"/>
            <a:ext cx="1524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func</a:t>
            </a:r>
            <a:endParaRPr lang="en-US" sz="1200" dirty="0"/>
          </a:p>
        </p:txBody>
      </p:sp>
      <p:sp>
        <p:nvSpPr>
          <p:cNvPr id="217" name="Rectangle 216"/>
          <p:cNvSpPr/>
          <p:nvPr/>
        </p:nvSpPr>
        <p:spPr>
          <a:xfrm>
            <a:off x="7315200" y="6096000"/>
            <a:ext cx="838200" cy="152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Alu_reg_en</a:t>
            </a:r>
            <a:endParaRPr lang="en-US" sz="1050" dirty="0"/>
          </a:p>
        </p:txBody>
      </p:sp>
      <p:sp>
        <p:nvSpPr>
          <p:cNvPr id="219" name="Rectangle 218"/>
          <p:cNvSpPr/>
          <p:nvPr/>
        </p:nvSpPr>
        <p:spPr>
          <a:xfrm>
            <a:off x="8686800" y="5562600"/>
            <a:ext cx="1524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pc_sel</a:t>
            </a:r>
            <a:endParaRPr lang="en-US" sz="1200" dirty="0"/>
          </a:p>
        </p:txBody>
      </p:sp>
      <p:cxnSp>
        <p:nvCxnSpPr>
          <p:cNvPr id="230" name="Elbow Connector 229"/>
          <p:cNvCxnSpPr/>
          <p:nvPr/>
        </p:nvCxnSpPr>
        <p:spPr>
          <a:xfrm>
            <a:off x="7086600" y="55626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6" name="Elbow Connector 235"/>
          <p:cNvCxnSpPr/>
          <p:nvPr/>
        </p:nvCxnSpPr>
        <p:spPr>
          <a:xfrm rot="5400000" flipH="1" flipV="1">
            <a:off x="6705600" y="5943600"/>
            <a:ext cx="762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8" name="Elbow Connector 237"/>
          <p:cNvCxnSpPr/>
          <p:nvPr/>
        </p:nvCxnSpPr>
        <p:spPr>
          <a:xfrm>
            <a:off x="7239000" y="5943600"/>
            <a:ext cx="228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1" name="Elbow Connector 240"/>
          <p:cNvCxnSpPr/>
          <p:nvPr/>
        </p:nvCxnSpPr>
        <p:spPr>
          <a:xfrm rot="5400000" flipH="1" flipV="1">
            <a:off x="7048500" y="6134100"/>
            <a:ext cx="381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2" name="Rectangle 241"/>
          <p:cNvSpPr/>
          <p:nvPr/>
        </p:nvSpPr>
        <p:spPr>
          <a:xfrm>
            <a:off x="7010400" y="5867400"/>
            <a:ext cx="1524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jnz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7162800" y="6019800"/>
            <a:ext cx="152400" cy="228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jz</a:t>
            </a:r>
            <a:endParaRPr lang="en-US" sz="1200" dirty="0"/>
          </a:p>
        </p:txBody>
      </p:sp>
      <p:cxnSp>
        <p:nvCxnSpPr>
          <p:cNvPr id="182" name="Elbow Connector 181"/>
          <p:cNvCxnSpPr/>
          <p:nvPr/>
        </p:nvCxnSpPr>
        <p:spPr>
          <a:xfrm rot="5400000" flipH="1" flipV="1">
            <a:off x="5029200" y="2590800"/>
            <a:ext cx="2133600" cy="304800"/>
          </a:xfrm>
          <a:prstGeom prst="bentConnector3">
            <a:avLst>
              <a:gd name="adj1" fmla="val 35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/>
          <p:cNvCxnSpPr/>
          <p:nvPr/>
        </p:nvCxnSpPr>
        <p:spPr>
          <a:xfrm rot="10800000">
            <a:off x="2362200" y="1676400"/>
            <a:ext cx="38862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/>
          <p:cNvCxnSpPr>
            <a:endCxn id="11" idx="0"/>
          </p:cNvCxnSpPr>
          <p:nvPr/>
        </p:nvCxnSpPr>
        <p:spPr>
          <a:xfrm rot="5400000">
            <a:off x="1790700" y="2247900"/>
            <a:ext cx="1143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2057400" y="1752600"/>
            <a:ext cx="152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/>
              <a:t>data_to_mem</a:t>
            </a:r>
            <a:endParaRPr lang="en-US" sz="1200" dirty="0"/>
          </a:p>
        </p:txBody>
      </p:sp>
      <p:cxnSp>
        <p:nvCxnSpPr>
          <p:cNvPr id="220" name="Straight Connector 219"/>
          <p:cNvCxnSpPr/>
          <p:nvPr/>
        </p:nvCxnSpPr>
        <p:spPr>
          <a:xfrm rot="5400000" flipH="1" flipV="1">
            <a:off x="7734300" y="6057900"/>
            <a:ext cx="5334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2" name="Elbow Connector 221"/>
          <p:cNvCxnSpPr/>
          <p:nvPr/>
        </p:nvCxnSpPr>
        <p:spPr>
          <a:xfrm>
            <a:off x="8001000" y="5791200"/>
            <a:ext cx="152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8305800" y="5410200"/>
            <a:ext cx="15240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pc_updatel</a:t>
            </a:r>
            <a:endParaRPr lang="en-US" sz="1200" dirty="0"/>
          </a:p>
        </p:txBody>
      </p:sp>
      <p:sp>
        <p:nvSpPr>
          <p:cNvPr id="189" name="Rounded Rectangle 188"/>
          <p:cNvSpPr/>
          <p:nvPr/>
        </p:nvSpPr>
        <p:spPr>
          <a:xfrm>
            <a:off x="2057400" y="0"/>
            <a:ext cx="4648200" cy="38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3800" y="838200"/>
            <a:ext cx="1600200" cy="1447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Inst. Fetch &amp; Decode</a:t>
            </a:r>
          </a:p>
        </p:txBody>
      </p:sp>
      <p:sp>
        <p:nvSpPr>
          <p:cNvPr id="3" name="Oval 2"/>
          <p:cNvSpPr/>
          <p:nvPr/>
        </p:nvSpPr>
        <p:spPr>
          <a:xfrm>
            <a:off x="5181600" y="2819400"/>
            <a:ext cx="1752600" cy="1600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 inst. R,B,I,J type</a:t>
            </a:r>
          </a:p>
          <a:p>
            <a:pPr algn="ctr"/>
            <a:r>
              <a:rPr lang="en-US" dirty="0" smtClean="0"/>
              <a:t>ALU op, reg rd/wr</a:t>
            </a:r>
          </a:p>
          <a:p>
            <a:pPr algn="ctr"/>
            <a:r>
              <a:rPr lang="en-US" dirty="0" smtClean="0"/>
              <a:t>pc+1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4600" y="2743200"/>
            <a:ext cx="1600200" cy="1447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lw, sw  ALU op, addr. calculation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14600" y="4572000"/>
            <a:ext cx="1676400" cy="1524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lw mem&amp;regwr. or</a:t>
            </a:r>
          </a:p>
          <a:p>
            <a:pPr algn="ctr"/>
            <a:r>
              <a:rPr lang="en-US" dirty="0" smtClean="0"/>
              <a:t>sw mem wr. 3</a:t>
            </a:r>
          </a:p>
          <a:p>
            <a:pPr algn="ctr"/>
            <a:r>
              <a:rPr lang="en-US" dirty="0" smtClean="0"/>
              <a:t>pc+1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819400" y="1066800"/>
            <a:ext cx="609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00800" y="2438400"/>
            <a:ext cx="609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3600" y="2438400"/>
            <a:ext cx="609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752600" y="4572000"/>
            <a:ext cx="609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>
          <a:xfrm>
            <a:off x="914400" y="6324600"/>
            <a:ext cx="5257800" cy="158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5220494" y="5372100"/>
            <a:ext cx="1904206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5400000">
            <a:off x="3390106" y="6210300"/>
            <a:ext cx="229394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4"/>
            <a:endCxn id="5" idx="0"/>
          </p:cNvCxnSpPr>
          <p:nvPr/>
        </p:nvCxnSpPr>
        <p:spPr>
          <a:xfrm rot="16200000" flipH="1">
            <a:off x="3143250" y="4362450"/>
            <a:ext cx="3810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" idx="4"/>
          </p:cNvCxnSpPr>
          <p:nvPr/>
        </p:nvCxnSpPr>
        <p:spPr>
          <a:xfrm rot="5400000">
            <a:off x="3600450" y="1809750"/>
            <a:ext cx="457200" cy="1409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" idx="4"/>
          </p:cNvCxnSpPr>
          <p:nvPr/>
        </p:nvCxnSpPr>
        <p:spPr>
          <a:xfrm rot="16200000" flipH="1">
            <a:off x="4933950" y="1885950"/>
            <a:ext cx="533400" cy="1333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5400000" flipH="1" flipV="1">
            <a:off x="-1448594" y="3962400"/>
            <a:ext cx="4725194" cy="79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2" idx="2"/>
          </p:cNvCxnSpPr>
          <p:nvPr/>
        </p:nvCxnSpPr>
        <p:spPr>
          <a:xfrm flipV="1">
            <a:off x="914400" y="1562100"/>
            <a:ext cx="2819400" cy="38100"/>
          </a:xfrm>
          <a:prstGeom prst="bentConnector3">
            <a:avLst>
              <a:gd name="adj1" fmla="val -2531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514600" y="228600"/>
            <a:ext cx="3581400" cy="457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FSM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FSM-Output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4891" y="1600200"/>
            <a:ext cx="61342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FSM-Output (contd..)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4891" y="1600200"/>
            <a:ext cx="61342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566</Words>
  <Application>Microsoft Office PowerPoint</Application>
  <PresentationFormat>On-screen Show (4:3)</PresentationFormat>
  <Paragraphs>222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ISA</vt:lpstr>
      <vt:lpstr>ISA (contd..)</vt:lpstr>
      <vt:lpstr>ISA (contd..)</vt:lpstr>
      <vt:lpstr>Register File</vt:lpstr>
      <vt:lpstr>Slide 6</vt:lpstr>
      <vt:lpstr>Slide 7</vt:lpstr>
      <vt:lpstr>FSM-Output</vt:lpstr>
      <vt:lpstr>FSM-Output (contd..)</vt:lpstr>
      <vt:lpstr>Simulated Data</vt:lpstr>
      <vt:lpstr>Simulated Data (contd..)</vt:lpstr>
      <vt:lpstr>Simulated Data (contd..)</vt:lpstr>
      <vt:lpstr>Slide 13</vt:lpstr>
      <vt:lpstr>Question &amp;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Multicycle Datapath</dc:title>
  <dc:creator>owahid</dc:creator>
  <cp:lastModifiedBy>owahid</cp:lastModifiedBy>
  <cp:revision>479</cp:revision>
  <dcterms:created xsi:type="dcterms:W3CDTF">2006-08-16T00:00:00Z</dcterms:created>
  <dcterms:modified xsi:type="dcterms:W3CDTF">2010-12-03T17:56:53Z</dcterms:modified>
</cp:coreProperties>
</file>